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22"/>
  </p:notesMasterIdLst>
  <p:handoutMasterIdLst>
    <p:handoutMasterId r:id="rId23"/>
  </p:handoutMasterIdLst>
  <p:sldIdLst>
    <p:sldId id="295" r:id="rId3"/>
    <p:sldId id="308" r:id="rId4"/>
    <p:sldId id="309" r:id="rId5"/>
    <p:sldId id="310" r:id="rId6"/>
    <p:sldId id="311" r:id="rId7"/>
    <p:sldId id="313" r:id="rId8"/>
    <p:sldId id="314" r:id="rId9"/>
    <p:sldId id="315" r:id="rId10"/>
    <p:sldId id="317" r:id="rId11"/>
    <p:sldId id="316" r:id="rId12"/>
    <p:sldId id="318" r:id="rId13"/>
    <p:sldId id="324" r:id="rId14"/>
    <p:sldId id="325" r:id="rId15"/>
    <p:sldId id="323" r:id="rId16"/>
    <p:sldId id="319" r:id="rId17"/>
    <p:sldId id="312" r:id="rId18"/>
    <p:sldId id="320" r:id="rId19"/>
    <p:sldId id="321" r:id="rId20"/>
    <p:sldId id="326" r:id="rId21"/>
  </p:sldIdLst>
  <p:sldSz cx="9144000" cy="6858000" type="screen4x3"/>
  <p:notesSz cx="7010400" cy="92964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n, Margie" initials="DM" lastIdx="15" clrIdx="0">
    <p:extLst>
      <p:ext uri="{19B8F6BF-5375-455C-9EA6-DF929625EA0E}">
        <p15:presenceInfo xmlns:p15="http://schemas.microsoft.com/office/powerpoint/2012/main" userId="S-1-5-21-1220945662-2049760794-839522115-3933" providerId="AD"/>
      </p:ext>
    </p:extLst>
  </p:cmAuthor>
  <p:cmAuthor id="2" name="Taylor, Jean" initials="TJ" lastIdx="8" clrIdx="1">
    <p:extLst>
      <p:ext uri="{19B8F6BF-5375-455C-9EA6-DF929625EA0E}">
        <p15:presenceInfo xmlns:p15="http://schemas.microsoft.com/office/powerpoint/2012/main" userId="S-1-5-21-1220945662-2049760794-839522115-59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4A"/>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25" autoAdjust="0"/>
  </p:normalViewPr>
  <p:slideViewPr>
    <p:cSldViewPr>
      <p:cViewPr varScale="1">
        <p:scale>
          <a:sx n="104" d="100"/>
          <a:sy n="104" d="100"/>
        </p:scale>
        <p:origin x="20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192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67239F5-0AF6-4F99-9CD4-D4C125EF6EDA}" type="datetimeFigureOut">
              <a:rPr lang="en-US" smtClean="0"/>
              <a:t>3/14/2016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E220A7E-8970-461E-9A57-43F4CD6223E3}" type="slidenum">
              <a:rPr lang="en-US" smtClean="0"/>
              <a:t>‹#›</a:t>
            </a:fld>
            <a:endParaRPr lang="en-US"/>
          </a:p>
        </p:txBody>
      </p:sp>
    </p:spTree>
    <p:extLst>
      <p:ext uri="{BB962C8B-B14F-4D97-AF65-F5344CB8AC3E}">
        <p14:creationId xmlns:p14="http://schemas.microsoft.com/office/powerpoint/2010/main" val="556239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67206D-C2C4-43FB-9E59-4A51C845CAEE}" type="datetimeFigureOut">
              <a:rPr lang="en-US" smtClean="0"/>
              <a:pPr/>
              <a:t>3/14/2016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495ADDD-2E9B-46E5-9D55-86939553F29D}" type="slidenum">
              <a:rPr lang="en-US" smtClean="0"/>
              <a:pPr/>
              <a:t>‹#›</a:t>
            </a:fld>
            <a:endParaRPr lang="en-US"/>
          </a:p>
        </p:txBody>
      </p:sp>
    </p:spTree>
    <p:extLst>
      <p:ext uri="{BB962C8B-B14F-4D97-AF65-F5344CB8AC3E}">
        <p14:creationId xmlns:p14="http://schemas.microsoft.com/office/powerpoint/2010/main" val="52710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a:t>
            </a:fld>
            <a:endParaRPr lang="en-US"/>
          </a:p>
        </p:txBody>
      </p:sp>
    </p:spTree>
    <p:extLst>
      <p:ext uri="{BB962C8B-B14F-4D97-AF65-F5344CB8AC3E}">
        <p14:creationId xmlns:p14="http://schemas.microsoft.com/office/powerpoint/2010/main" val="4006889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10</a:t>
            </a:fld>
            <a:endParaRPr lang="en-US"/>
          </a:p>
        </p:txBody>
      </p:sp>
    </p:spTree>
    <p:extLst>
      <p:ext uri="{BB962C8B-B14F-4D97-AF65-F5344CB8AC3E}">
        <p14:creationId xmlns:p14="http://schemas.microsoft.com/office/powerpoint/2010/main" val="2140880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95ADDD-2E9B-46E5-9D55-86939553F29D}" type="slidenum">
              <a:rPr lang="en-US" smtClean="0"/>
              <a:pPr/>
              <a:t>11</a:t>
            </a:fld>
            <a:endParaRPr lang="en-US"/>
          </a:p>
        </p:txBody>
      </p:sp>
    </p:spTree>
    <p:extLst>
      <p:ext uri="{BB962C8B-B14F-4D97-AF65-F5344CB8AC3E}">
        <p14:creationId xmlns:p14="http://schemas.microsoft.com/office/powerpoint/2010/main" val="740683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12</a:t>
            </a:fld>
            <a:endParaRPr lang="en-US"/>
          </a:p>
        </p:txBody>
      </p:sp>
    </p:spTree>
    <p:extLst>
      <p:ext uri="{BB962C8B-B14F-4D97-AF65-F5344CB8AC3E}">
        <p14:creationId xmlns:p14="http://schemas.microsoft.com/office/powerpoint/2010/main" val="4017626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13</a:t>
            </a:fld>
            <a:endParaRPr lang="en-US"/>
          </a:p>
        </p:txBody>
      </p:sp>
    </p:spTree>
    <p:extLst>
      <p:ext uri="{BB962C8B-B14F-4D97-AF65-F5344CB8AC3E}">
        <p14:creationId xmlns:p14="http://schemas.microsoft.com/office/powerpoint/2010/main" val="1529873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like this one because it brings up "credible and authoritative sources".  That's something that the "</a:t>
            </a:r>
            <a:r>
              <a:rPr lang="en-US" dirty="0" err="1" smtClean="0"/>
              <a:t>MyOpenLab</a:t>
            </a:r>
            <a:r>
              <a:rPr lang="en-US" dirty="0" smtClean="0"/>
              <a:t>" got poor marks on, and we should mention.  This should absolutely be addressed especially when working with OER materials.</a:t>
            </a:r>
            <a:endParaRPr lang="en-US" dirty="0"/>
          </a:p>
        </p:txBody>
      </p:sp>
      <p:sp>
        <p:nvSpPr>
          <p:cNvPr id="4" name="Slide Number Placeholder 3"/>
          <p:cNvSpPr>
            <a:spLocks noGrp="1"/>
          </p:cNvSpPr>
          <p:nvPr>
            <p:ph type="sldNum" sz="quarter" idx="10"/>
          </p:nvPr>
        </p:nvSpPr>
        <p:spPr/>
        <p:txBody>
          <a:bodyPr/>
          <a:lstStyle/>
          <a:p>
            <a:fld id="{B495ADDD-2E9B-46E5-9D55-86939553F29D}" type="slidenum">
              <a:rPr lang="en-US" smtClean="0"/>
              <a:pPr/>
              <a:t>14</a:t>
            </a:fld>
            <a:endParaRPr lang="en-US"/>
          </a:p>
        </p:txBody>
      </p:sp>
    </p:spTree>
    <p:extLst>
      <p:ext uri="{BB962C8B-B14F-4D97-AF65-F5344CB8AC3E}">
        <p14:creationId xmlns:p14="http://schemas.microsoft.com/office/powerpoint/2010/main" val="1539096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15</a:t>
            </a:fld>
            <a:endParaRPr lang="en-US"/>
          </a:p>
        </p:txBody>
      </p:sp>
    </p:spTree>
    <p:extLst>
      <p:ext uri="{BB962C8B-B14F-4D97-AF65-F5344CB8AC3E}">
        <p14:creationId xmlns:p14="http://schemas.microsoft.com/office/powerpoint/2010/main" val="2350890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16</a:t>
            </a:fld>
            <a:endParaRPr lang="en-US"/>
          </a:p>
        </p:txBody>
      </p:sp>
    </p:spTree>
    <p:extLst>
      <p:ext uri="{BB962C8B-B14F-4D97-AF65-F5344CB8AC3E}">
        <p14:creationId xmlns:p14="http://schemas.microsoft.com/office/powerpoint/2010/main" val="1417284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17</a:t>
            </a:fld>
            <a:endParaRPr lang="en-US"/>
          </a:p>
        </p:txBody>
      </p:sp>
    </p:spTree>
    <p:extLst>
      <p:ext uri="{BB962C8B-B14F-4D97-AF65-F5344CB8AC3E}">
        <p14:creationId xmlns:p14="http://schemas.microsoft.com/office/powerpoint/2010/main" val="2405976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18</a:t>
            </a:fld>
            <a:endParaRPr lang="en-US"/>
          </a:p>
        </p:txBody>
      </p:sp>
    </p:spTree>
    <p:extLst>
      <p:ext uri="{BB962C8B-B14F-4D97-AF65-F5344CB8AC3E}">
        <p14:creationId xmlns:p14="http://schemas.microsoft.com/office/powerpoint/2010/main" val="286322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19</a:t>
            </a:fld>
            <a:endParaRPr lang="en-US"/>
          </a:p>
        </p:txBody>
      </p:sp>
    </p:spTree>
    <p:extLst>
      <p:ext uri="{BB962C8B-B14F-4D97-AF65-F5344CB8AC3E}">
        <p14:creationId xmlns:p14="http://schemas.microsoft.com/office/powerpoint/2010/main" val="349966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2</a:t>
            </a:fld>
            <a:endParaRPr lang="en-US"/>
          </a:p>
        </p:txBody>
      </p:sp>
    </p:spTree>
    <p:extLst>
      <p:ext uri="{BB962C8B-B14F-4D97-AF65-F5344CB8AC3E}">
        <p14:creationId xmlns:p14="http://schemas.microsoft.com/office/powerpoint/2010/main" val="3917351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3</a:t>
            </a:fld>
            <a:endParaRPr lang="en-US"/>
          </a:p>
        </p:txBody>
      </p:sp>
    </p:spTree>
    <p:extLst>
      <p:ext uri="{BB962C8B-B14F-4D97-AF65-F5344CB8AC3E}">
        <p14:creationId xmlns:p14="http://schemas.microsoft.com/office/powerpoint/2010/main" val="2464862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4</a:t>
            </a:fld>
            <a:endParaRPr lang="en-US"/>
          </a:p>
        </p:txBody>
      </p:sp>
    </p:spTree>
    <p:extLst>
      <p:ext uri="{BB962C8B-B14F-4D97-AF65-F5344CB8AC3E}">
        <p14:creationId xmlns:p14="http://schemas.microsoft.com/office/powerpoint/2010/main" val="3034454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5</a:t>
            </a:fld>
            <a:endParaRPr lang="en-US"/>
          </a:p>
        </p:txBody>
      </p:sp>
    </p:spTree>
    <p:extLst>
      <p:ext uri="{BB962C8B-B14F-4D97-AF65-F5344CB8AC3E}">
        <p14:creationId xmlns:p14="http://schemas.microsoft.com/office/powerpoint/2010/main" val="244740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95ADDD-2E9B-46E5-9D55-86939553F29D}" type="slidenum">
              <a:rPr lang="en-US" smtClean="0"/>
              <a:pPr/>
              <a:t>6</a:t>
            </a:fld>
            <a:endParaRPr lang="en-US"/>
          </a:p>
        </p:txBody>
      </p:sp>
    </p:spTree>
    <p:extLst>
      <p:ext uri="{BB962C8B-B14F-4D97-AF65-F5344CB8AC3E}">
        <p14:creationId xmlns:p14="http://schemas.microsoft.com/office/powerpoint/2010/main" val="2136871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thought that having an instrument that would allow a fair comparison of the advantages and disadvantages for the myriad of textbook and freeware available to enhance the learner’s experience would be helpful in making wise choices.  </a:t>
            </a:r>
            <a:endParaRPr lang="en-US" dirty="0"/>
          </a:p>
        </p:txBody>
      </p:sp>
      <p:sp>
        <p:nvSpPr>
          <p:cNvPr id="4" name="Slide Number Placeholder 3"/>
          <p:cNvSpPr>
            <a:spLocks noGrp="1"/>
          </p:cNvSpPr>
          <p:nvPr>
            <p:ph type="sldNum" sz="quarter" idx="10"/>
          </p:nvPr>
        </p:nvSpPr>
        <p:spPr/>
        <p:txBody>
          <a:bodyPr/>
          <a:lstStyle/>
          <a:p>
            <a:fld id="{B495ADDD-2E9B-46E5-9D55-86939553F29D}" type="slidenum">
              <a:rPr lang="en-US" smtClean="0"/>
              <a:pPr/>
              <a:t>7</a:t>
            </a:fld>
            <a:endParaRPr lang="en-US"/>
          </a:p>
        </p:txBody>
      </p:sp>
    </p:spTree>
    <p:extLst>
      <p:ext uri="{BB962C8B-B14F-4D97-AF65-F5344CB8AC3E}">
        <p14:creationId xmlns:p14="http://schemas.microsoft.com/office/powerpoint/2010/main" val="191482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The QM Rubric is focused on the learner </a:t>
            </a:r>
            <a:r>
              <a:rPr lang="en-US" baseline="0" dirty="0" smtClean="0"/>
              <a:t> experience and the ease of navigation along with sound alignment of outcomes/objectives and the learning materials and assessments. </a:t>
            </a:r>
            <a:r>
              <a:rPr lang="en-US" dirty="0"/>
              <a:t>We selected those standards that we felt would be reflected in the software learning materials.  We also researched the “best practices” in online course design as an additional source for standards and expectations of what should be found in a rich learning environment for online courses. </a:t>
            </a:r>
          </a:p>
          <a:p>
            <a:r>
              <a:rPr lang="en-US" dirty="0"/>
              <a:t> </a:t>
            </a:r>
          </a:p>
          <a:p>
            <a:r>
              <a:rPr lang="en-US" dirty="0"/>
              <a:t>One of our additional sources was Approved Quality Curriculum (AQC™) this organization is operated by the Distance Education Accrediting Commission and publishes a rubric for evaluating online curriculum.  “The AQC process represents a commitment to establishing quality measurements for curriculum designed exclusively for an online, distance education delivery format.”  We also looked at the best practices  from Las </a:t>
            </a:r>
            <a:r>
              <a:rPr lang="en-US" dirty="0" err="1"/>
              <a:t>Positas</a:t>
            </a:r>
            <a:r>
              <a:rPr lang="en-US" dirty="0"/>
              <a:t> College,  in California. Their published criteria state that “The best practices are a synthesis of strategies, activities, design techniques, organizational tips, etc., that have been successful in higher education”.  We use the “Instructional Design” piece of their Best Practices chart as well to build our rubric.  </a:t>
            </a:r>
          </a:p>
          <a:p>
            <a:r>
              <a:rPr lang="en-US" dirty="0"/>
              <a:t> </a:t>
            </a:r>
          </a:p>
          <a:p>
            <a:endParaRPr lang="en-US" dirty="0" smtClean="0"/>
          </a:p>
          <a:p>
            <a:endParaRPr lang="en-US" dirty="0"/>
          </a:p>
          <a:p>
            <a:r>
              <a:rPr lang="en-US" dirty="0" smtClean="0"/>
              <a:t>(DEAC is </a:t>
            </a:r>
            <a:r>
              <a:rPr lang="en-US" dirty="0"/>
              <a:t>a private, non-profit organization that operates as a national accreditor of distance education institution.  From the DEAC website: “AQC (Approved Quality Curriculum) is an external review system carried out by a network of higher education curriculum experts.  Although it is not accreditation, AQC engages a peer review process designed to provide meaningful, relevant feedback to distance education providers  consistent with the principles of accreditation” (www.deac.org).)</a:t>
            </a:r>
          </a:p>
          <a:p>
            <a:r>
              <a:rPr lang="en-US" dirty="0"/>
              <a:t> </a:t>
            </a:r>
          </a:p>
          <a:p>
            <a:endParaRPr lang="en-US" dirty="0"/>
          </a:p>
        </p:txBody>
      </p:sp>
      <p:sp>
        <p:nvSpPr>
          <p:cNvPr id="4" name="Slide Number Placeholder 3"/>
          <p:cNvSpPr>
            <a:spLocks noGrp="1"/>
          </p:cNvSpPr>
          <p:nvPr>
            <p:ph type="sldNum" sz="quarter" idx="10"/>
          </p:nvPr>
        </p:nvSpPr>
        <p:spPr/>
        <p:txBody>
          <a:bodyPr/>
          <a:lstStyle/>
          <a:p>
            <a:fld id="{B495ADDD-2E9B-46E5-9D55-86939553F29D}" type="slidenum">
              <a:rPr lang="en-US" smtClean="0"/>
              <a:pPr/>
              <a:t>8</a:t>
            </a:fld>
            <a:endParaRPr lang="en-US"/>
          </a:p>
        </p:txBody>
      </p:sp>
    </p:spTree>
    <p:extLst>
      <p:ext uri="{BB962C8B-B14F-4D97-AF65-F5344CB8AC3E}">
        <p14:creationId xmlns:p14="http://schemas.microsoft.com/office/powerpoint/2010/main" val="3283654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Quality Matters does not focus on the actual course content it does examine the learning materials and outcomes/objectives which we included under this content section. The rubric/tool looks for examples to support 19 of the 43 Standards.   Of these, 13 are  3 point, essential standards, 4 are 2 point, very important standards and 2 are one point important standards. As you examine the rubric you will see that these QM standards are not organized numerically but are coordinated to correspond with the other best practice standards we identified and grouped in the design or content sections of the rubric.</a:t>
            </a:r>
          </a:p>
          <a:p>
            <a:r>
              <a:rPr lang="en-US" dirty="0"/>
              <a:t> </a:t>
            </a:r>
          </a:p>
          <a:p>
            <a:endParaRPr lang="en-US" dirty="0"/>
          </a:p>
        </p:txBody>
      </p:sp>
      <p:sp>
        <p:nvSpPr>
          <p:cNvPr id="4" name="Slide Number Placeholder 3"/>
          <p:cNvSpPr>
            <a:spLocks noGrp="1"/>
          </p:cNvSpPr>
          <p:nvPr>
            <p:ph type="sldNum" sz="quarter" idx="10"/>
          </p:nvPr>
        </p:nvSpPr>
        <p:spPr/>
        <p:txBody>
          <a:bodyPr/>
          <a:lstStyle/>
          <a:p>
            <a:fld id="{B495ADDD-2E9B-46E5-9D55-86939553F29D}" type="slidenum">
              <a:rPr lang="en-US" smtClean="0"/>
              <a:pPr/>
              <a:t>9</a:t>
            </a:fld>
            <a:endParaRPr lang="en-US"/>
          </a:p>
        </p:txBody>
      </p:sp>
    </p:spTree>
    <p:extLst>
      <p:ext uri="{BB962C8B-B14F-4D97-AF65-F5344CB8AC3E}">
        <p14:creationId xmlns:p14="http://schemas.microsoft.com/office/powerpoint/2010/main" val="38400806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443" name="Picture 11" descr="slide-background-blank"/>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8441" name="Rectangle 9"/>
          <p:cNvSpPr>
            <a:spLocks noChangeArrowheads="1"/>
          </p:cNvSpPr>
          <p:nvPr/>
        </p:nvSpPr>
        <p:spPr bwMode="auto">
          <a:xfrm>
            <a:off x="0" y="1295400"/>
            <a:ext cx="9144000" cy="2362200"/>
          </a:xfrm>
          <a:prstGeom prst="rect">
            <a:avLst/>
          </a:prstGeom>
          <a:solidFill>
            <a:srgbClr val="602D61"/>
          </a:solidFill>
          <a:ln w="19050">
            <a:solidFill>
              <a:schemeClr val="bg1"/>
            </a:solidFill>
            <a:miter lim="800000"/>
            <a:headEnd/>
            <a:tailEnd/>
          </a:ln>
        </p:spPr>
        <p:txBody>
          <a:bodyPr wrap="none" anchor="ctr"/>
          <a:lstStyle/>
          <a:p>
            <a:endParaRPr lang="en-US"/>
          </a:p>
        </p:txBody>
      </p:sp>
      <p:sp>
        <p:nvSpPr>
          <p:cNvPr id="18442" name="Rectangle 10"/>
          <p:cNvSpPr>
            <a:spLocks noChangeArrowheads="1"/>
          </p:cNvSpPr>
          <p:nvPr/>
        </p:nvSpPr>
        <p:spPr bwMode="auto">
          <a:xfrm flipV="1">
            <a:off x="0" y="3581400"/>
            <a:ext cx="9144000" cy="457200"/>
          </a:xfrm>
          <a:prstGeom prst="rect">
            <a:avLst/>
          </a:prstGeom>
          <a:solidFill>
            <a:srgbClr val="EFA100"/>
          </a:solidFill>
          <a:ln w="19050">
            <a:solidFill>
              <a:schemeClr val="bg1"/>
            </a:solidFill>
            <a:miter lim="800000"/>
            <a:headEnd/>
            <a:tailEnd/>
          </a:ln>
        </p:spPr>
        <p:txBody>
          <a:bodyPr wrap="none" anchor="ctr"/>
          <a:lstStyle/>
          <a:p>
            <a:endParaRPr lang="en-US"/>
          </a:p>
        </p:txBody>
      </p:sp>
      <p:sp>
        <p:nvSpPr>
          <p:cNvPr id="18435" name="Rectangle 3"/>
          <p:cNvSpPr>
            <a:spLocks noGrp="1" noChangeArrowheads="1"/>
          </p:cNvSpPr>
          <p:nvPr>
            <p:ph type="ctrTitle"/>
          </p:nvPr>
        </p:nvSpPr>
        <p:spPr>
          <a:xfrm>
            <a:off x="685800" y="1676400"/>
            <a:ext cx="7772400" cy="1470025"/>
          </a:xfrm>
        </p:spPr>
        <p:txBody>
          <a:bodyPr/>
          <a:lstStyle>
            <a:lvl1pPr algn="ctr">
              <a:defRPr sz="4800"/>
            </a:lvl1pPr>
          </a:lstStyle>
          <a:p>
            <a:r>
              <a:rPr lang="en-US" smtClean="0"/>
              <a:t>Click to edit Master title style</a:t>
            </a:r>
            <a:endParaRPr lang="en-US"/>
          </a:p>
        </p:txBody>
      </p:sp>
      <p:sp>
        <p:nvSpPr>
          <p:cNvPr id="18436" name="Rectangle 4"/>
          <p:cNvSpPr>
            <a:spLocks noGrp="1" noChangeArrowheads="1"/>
          </p:cNvSpPr>
          <p:nvPr>
            <p:ph type="subTitle" idx="1"/>
          </p:nvPr>
        </p:nvSpPr>
        <p:spPr>
          <a:xfrm>
            <a:off x="685800" y="3581400"/>
            <a:ext cx="7772400" cy="1752600"/>
          </a:xfrm>
        </p:spPr>
        <p:txBody>
          <a:bodyPr/>
          <a:lstStyle>
            <a:lvl1pPr marL="0" indent="0" algn="ctr">
              <a:buFont typeface="Wingdings" pitchFamily="2" charset="2"/>
              <a:buNone/>
              <a:defRPr sz="2400">
                <a:solidFill>
                  <a:schemeClr val="bg1"/>
                </a:solidFill>
              </a:defRPr>
            </a:lvl1pPr>
          </a:lstStyle>
          <a:p>
            <a:r>
              <a:rPr lang="en-US" smtClean="0"/>
              <a:t>Click to edit Master subtitle style</a:t>
            </a:r>
            <a:endParaRPr lang="en-US"/>
          </a:p>
        </p:txBody>
      </p:sp>
      <p:sp>
        <p:nvSpPr>
          <p:cNvPr id="18444" name="Rectangle 12"/>
          <p:cNvSpPr>
            <a:spLocks noChangeArrowheads="1"/>
          </p:cNvSpPr>
          <p:nvPr/>
        </p:nvSpPr>
        <p:spPr bwMode="auto">
          <a:xfrm flipV="1">
            <a:off x="8305800" y="3581400"/>
            <a:ext cx="838200" cy="457200"/>
          </a:xfrm>
          <a:prstGeom prst="rect">
            <a:avLst/>
          </a:prstGeom>
          <a:solidFill>
            <a:srgbClr val="FAE64A"/>
          </a:solidFill>
          <a:ln w="19050">
            <a:solidFill>
              <a:schemeClr val="bg1"/>
            </a:solidFill>
            <a:miter lim="800000"/>
            <a:headEnd/>
            <a:tailEnd/>
          </a:ln>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2D93E4-0402-43DF-AEDA-3EBB65E3DEF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927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927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1D7073-44F7-48B4-9CDB-C07E1BBC00C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9E4C1F-6946-4AB5-96E4-1C8896450F2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0BB768-6489-433F-90D1-451569137AD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547702-87FD-488B-BCC7-749A479FC31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1829C0-9C87-46FE-A63E-E0653E57A1F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0DF74AF-15C7-4B06-A970-489D9CDA95EE}"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B6B1783-072B-42E0-9443-21F6D4F1071C}"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32FD744-109A-4837-9DF4-80AFD4290130}"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8BB249-3ED9-407F-AA5B-9C3A4B5CA12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8952DA-55C7-430C-996D-8668A50B6D0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B8E490-72F9-4151-AB34-B9CC3AB557CD}"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073936-80F1-4EAA-B4BC-DB3383CBAB79}"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6D7873-7C51-43BD-B82D-C0E12238505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D13F92-162A-4A8E-819B-B08EB72A643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F72F43-31C4-4ABC-B8F9-8602816A64C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26E53E-4360-4A82-A0CA-BD79EBB68AB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A9A7C06-F547-4565-AEF2-CAE8FA4A36E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0F38B96-E312-40B2-816A-05E9C74B1EF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5120E0-2DCD-42DE-B7D9-87FF9E9787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9C88AF-AC02-4876-B637-8DC72336985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105" name="Picture 9" descr="slide-background"/>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76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D78901B-0C49-4A4D-94E1-3A51955B33A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Arial" charset="0"/>
        </a:defRPr>
      </a:lvl2pPr>
      <a:lvl3pPr algn="l" rtl="0" eaLnBrk="1" fontAlgn="base" hangingPunct="1">
        <a:spcBef>
          <a:spcPct val="0"/>
        </a:spcBef>
        <a:spcAft>
          <a:spcPct val="0"/>
        </a:spcAft>
        <a:defRPr sz="4400">
          <a:solidFill>
            <a:schemeClr val="bg1"/>
          </a:solidFill>
          <a:latin typeface="Arial" charset="0"/>
        </a:defRPr>
      </a:lvl3pPr>
      <a:lvl4pPr algn="l" rtl="0" eaLnBrk="1" fontAlgn="base" hangingPunct="1">
        <a:spcBef>
          <a:spcPct val="0"/>
        </a:spcBef>
        <a:spcAft>
          <a:spcPct val="0"/>
        </a:spcAft>
        <a:defRPr sz="4400">
          <a:solidFill>
            <a:schemeClr val="bg1"/>
          </a:solidFill>
          <a:latin typeface="Arial" charset="0"/>
        </a:defRPr>
      </a:lvl4pPr>
      <a:lvl5pPr algn="l" rtl="0" eaLnBrk="1" fontAlgn="base" hangingPunct="1">
        <a:spcBef>
          <a:spcPct val="0"/>
        </a:spcBef>
        <a:spcAft>
          <a:spcPct val="0"/>
        </a:spcAft>
        <a:defRPr sz="4400">
          <a:solidFill>
            <a:schemeClr val="bg1"/>
          </a:solidFill>
          <a:latin typeface="Arial" charset="0"/>
        </a:defRPr>
      </a:lvl5pPr>
      <a:lvl6pPr marL="457200" algn="l" rtl="0" eaLnBrk="1" fontAlgn="base" hangingPunct="1">
        <a:spcBef>
          <a:spcPct val="0"/>
        </a:spcBef>
        <a:spcAft>
          <a:spcPct val="0"/>
        </a:spcAft>
        <a:defRPr sz="4400">
          <a:solidFill>
            <a:schemeClr val="bg1"/>
          </a:solidFill>
          <a:latin typeface="Arial" charset="0"/>
        </a:defRPr>
      </a:lvl6pPr>
      <a:lvl7pPr marL="914400" algn="l" rtl="0" eaLnBrk="1" fontAlgn="base" hangingPunct="1">
        <a:spcBef>
          <a:spcPct val="0"/>
        </a:spcBef>
        <a:spcAft>
          <a:spcPct val="0"/>
        </a:spcAft>
        <a:defRPr sz="4400">
          <a:solidFill>
            <a:schemeClr val="bg1"/>
          </a:solidFill>
          <a:latin typeface="Arial" charset="0"/>
        </a:defRPr>
      </a:lvl7pPr>
      <a:lvl8pPr marL="1371600" algn="l" rtl="0" eaLnBrk="1" fontAlgn="base" hangingPunct="1">
        <a:spcBef>
          <a:spcPct val="0"/>
        </a:spcBef>
        <a:spcAft>
          <a:spcPct val="0"/>
        </a:spcAft>
        <a:defRPr sz="4400">
          <a:solidFill>
            <a:schemeClr val="bg1"/>
          </a:solidFill>
          <a:latin typeface="Arial" charset="0"/>
        </a:defRPr>
      </a:lvl8pPr>
      <a:lvl9pPr marL="1828800" algn="l"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28" name="Picture 8" descr="slide-background-2"/>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30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B655C94-F164-4178-A867-41550601DEE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fontAlgn="base">
        <a:spcBef>
          <a:spcPct val="0"/>
        </a:spcBef>
        <a:spcAft>
          <a:spcPct val="0"/>
        </a:spcAft>
        <a:defRPr sz="4000">
          <a:solidFill>
            <a:srgbClr val="660066"/>
          </a:solidFill>
          <a:latin typeface="+mj-lt"/>
          <a:ea typeface="+mj-ea"/>
          <a:cs typeface="+mj-cs"/>
        </a:defRPr>
      </a:lvl1pPr>
      <a:lvl2pPr algn="l" rtl="0" fontAlgn="base">
        <a:spcBef>
          <a:spcPct val="0"/>
        </a:spcBef>
        <a:spcAft>
          <a:spcPct val="0"/>
        </a:spcAft>
        <a:defRPr sz="4000">
          <a:solidFill>
            <a:srgbClr val="660066"/>
          </a:solidFill>
          <a:latin typeface="Arial" charset="0"/>
        </a:defRPr>
      </a:lvl2pPr>
      <a:lvl3pPr algn="l" rtl="0" fontAlgn="base">
        <a:spcBef>
          <a:spcPct val="0"/>
        </a:spcBef>
        <a:spcAft>
          <a:spcPct val="0"/>
        </a:spcAft>
        <a:defRPr sz="4000">
          <a:solidFill>
            <a:srgbClr val="660066"/>
          </a:solidFill>
          <a:latin typeface="Arial" charset="0"/>
        </a:defRPr>
      </a:lvl3pPr>
      <a:lvl4pPr algn="l" rtl="0" fontAlgn="base">
        <a:spcBef>
          <a:spcPct val="0"/>
        </a:spcBef>
        <a:spcAft>
          <a:spcPct val="0"/>
        </a:spcAft>
        <a:defRPr sz="4000">
          <a:solidFill>
            <a:srgbClr val="660066"/>
          </a:solidFill>
          <a:latin typeface="Arial" charset="0"/>
        </a:defRPr>
      </a:lvl4pPr>
      <a:lvl5pPr algn="l" rtl="0" fontAlgn="base">
        <a:spcBef>
          <a:spcPct val="0"/>
        </a:spcBef>
        <a:spcAft>
          <a:spcPct val="0"/>
        </a:spcAft>
        <a:defRPr sz="4000">
          <a:solidFill>
            <a:srgbClr val="660066"/>
          </a:solidFill>
          <a:latin typeface="Arial" charset="0"/>
        </a:defRPr>
      </a:lvl5pPr>
      <a:lvl6pPr marL="457200" algn="l" rtl="0" fontAlgn="base">
        <a:spcBef>
          <a:spcPct val="0"/>
        </a:spcBef>
        <a:spcAft>
          <a:spcPct val="0"/>
        </a:spcAft>
        <a:defRPr sz="4000">
          <a:solidFill>
            <a:srgbClr val="660066"/>
          </a:solidFill>
          <a:latin typeface="Arial" charset="0"/>
        </a:defRPr>
      </a:lvl6pPr>
      <a:lvl7pPr marL="914400" algn="l" rtl="0" fontAlgn="base">
        <a:spcBef>
          <a:spcPct val="0"/>
        </a:spcBef>
        <a:spcAft>
          <a:spcPct val="0"/>
        </a:spcAft>
        <a:defRPr sz="4000">
          <a:solidFill>
            <a:srgbClr val="660066"/>
          </a:solidFill>
          <a:latin typeface="Arial" charset="0"/>
        </a:defRPr>
      </a:lvl7pPr>
      <a:lvl8pPr marL="1371600" algn="l" rtl="0" fontAlgn="base">
        <a:spcBef>
          <a:spcPct val="0"/>
        </a:spcBef>
        <a:spcAft>
          <a:spcPct val="0"/>
        </a:spcAft>
        <a:defRPr sz="4000">
          <a:solidFill>
            <a:srgbClr val="660066"/>
          </a:solidFill>
          <a:latin typeface="Arial" charset="0"/>
        </a:defRPr>
      </a:lvl8pPr>
      <a:lvl9pPr marL="1828800" algn="l" rtl="0" fontAlgn="base">
        <a:spcBef>
          <a:spcPct val="0"/>
        </a:spcBef>
        <a:spcAft>
          <a:spcPct val="0"/>
        </a:spcAft>
        <a:defRPr sz="4000">
          <a:solidFill>
            <a:srgbClr val="660066"/>
          </a:solidFill>
          <a:latin typeface="Arial" charset="0"/>
        </a:defRPr>
      </a:lvl9pPr>
    </p:titleStyle>
    <p:bodyStyle>
      <a:lvl1pPr marL="342900" indent="-342900" algn="l" rtl="0" fontAlgn="base">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latin typeface="+mn-lt"/>
        </a:defRPr>
      </a:lvl2pPr>
      <a:lvl3pPr marL="1143000" indent="-228600" algn="l" rtl="0" fontAlgn="base">
        <a:spcBef>
          <a:spcPct val="20000"/>
        </a:spcBef>
        <a:spcAft>
          <a:spcPct val="0"/>
        </a:spcAft>
        <a:buFont typeface="Wingdings" pitchFamily="2" charset="2"/>
        <a:buChar char="§"/>
        <a:defRPr sz="2400">
          <a:solidFill>
            <a:schemeClr val="tx1"/>
          </a:solidFill>
          <a:latin typeface="+mn-lt"/>
        </a:defRPr>
      </a:lvl3pPr>
      <a:lvl4pPr marL="1600200" indent="-228600" algn="l" rtl="0" fontAlgn="base">
        <a:spcBef>
          <a:spcPct val="20000"/>
        </a:spcBef>
        <a:spcAft>
          <a:spcPct val="0"/>
        </a:spcAft>
        <a:buFont typeface="Wingdings" pitchFamily="2" charset="2"/>
        <a:buChar char="§"/>
        <a:defRPr sz="2000">
          <a:solidFill>
            <a:schemeClr val="tx1"/>
          </a:solidFill>
          <a:latin typeface="+mn-lt"/>
        </a:defRPr>
      </a:lvl4pPr>
      <a:lvl5pPr marL="2057400" indent="-228600" algn="l" rtl="0" fontAlgn="base">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mathas.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taylor2@excelsior.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mdunn@excelsior.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1" name="Rectangle 73"/>
          <p:cNvSpPr>
            <a:spLocks noGrp="1" noChangeArrowheads="1"/>
          </p:cNvSpPr>
          <p:nvPr>
            <p:ph type="ctrTitle"/>
          </p:nvPr>
        </p:nvSpPr>
        <p:spPr>
          <a:xfrm>
            <a:off x="685800" y="1295400"/>
            <a:ext cx="7772400" cy="1774825"/>
          </a:xfrm>
        </p:spPr>
        <p:txBody>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Identifying Online Textbook Tools that Meet or Exceed the Quality Matters Expectations</a:t>
            </a:r>
            <a:br>
              <a:rPr lang="en-US" sz="4000" dirty="0" smtClean="0"/>
            </a:br>
            <a:r>
              <a:rPr lang="en-US" sz="4000" dirty="0" smtClean="0"/>
              <a:t/>
            </a:r>
            <a:br>
              <a:rPr lang="en-US" sz="4000" dirty="0" smtClean="0"/>
            </a:br>
            <a:endParaRPr lang="en-US" sz="4000" dirty="0"/>
          </a:p>
        </p:txBody>
      </p:sp>
      <p:sp>
        <p:nvSpPr>
          <p:cNvPr id="2122" name="Rectangle 74"/>
          <p:cNvSpPr>
            <a:spLocks noGrp="1" noChangeArrowheads="1"/>
          </p:cNvSpPr>
          <p:nvPr>
            <p:ph type="subTitle" idx="1"/>
          </p:nvPr>
        </p:nvSpPr>
        <p:spPr>
          <a:xfrm>
            <a:off x="685800" y="3581400"/>
            <a:ext cx="7772400" cy="2362200"/>
          </a:xfrm>
        </p:spPr>
        <p:txBody>
          <a:bodyPr/>
          <a:lstStyle/>
          <a:p>
            <a:endParaRPr lang="en-US" dirty="0" smtClean="0"/>
          </a:p>
          <a:p>
            <a:r>
              <a:rPr lang="en-US" dirty="0" smtClean="0">
                <a:solidFill>
                  <a:schemeClr val="tx1"/>
                </a:solidFill>
              </a:rPr>
              <a:t>Jean Taylor, PhD</a:t>
            </a:r>
          </a:p>
          <a:p>
            <a:r>
              <a:rPr lang="en-US" dirty="0" smtClean="0">
                <a:solidFill>
                  <a:schemeClr val="tx1"/>
                </a:solidFill>
              </a:rPr>
              <a:t>Margie Dunn, EdD</a:t>
            </a:r>
          </a:p>
          <a:p>
            <a:r>
              <a:rPr lang="en-US" dirty="0" smtClean="0">
                <a:solidFill>
                  <a:schemeClr val="tx1"/>
                </a:solidFill>
              </a:rPr>
              <a:t>Excelsior College</a:t>
            </a:r>
          </a:p>
          <a:p>
            <a:endParaRPr lang="en-US" dirty="0">
              <a:solidFill>
                <a:schemeClr val="tx1"/>
              </a:solidFill>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Scoring</a:t>
            </a:r>
            <a:endParaRPr lang="en-US" dirty="0"/>
          </a:p>
        </p:txBody>
      </p:sp>
      <p:sp>
        <p:nvSpPr>
          <p:cNvPr id="3" name="Content Placeholder 2"/>
          <p:cNvSpPr>
            <a:spLocks noGrp="1"/>
          </p:cNvSpPr>
          <p:nvPr>
            <p:ph idx="1"/>
          </p:nvPr>
        </p:nvSpPr>
        <p:spPr/>
        <p:txBody>
          <a:bodyPr/>
          <a:lstStyle/>
          <a:p>
            <a:pPr marL="0" indent="0">
              <a:buNone/>
            </a:pPr>
            <a:r>
              <a:rPr lang="en-US" dirty="0"/>
              <a:t>SCORING for the presence of </a:t>
            </a:r>
            <a:r>
              <a:rPr lang="en-US" dirty="0" smtClean="0"/>
              <a:t>each feature:</a:t>
            </a:r>
          </a:p>
          <a:p>
            <a:pPr marL="0" indent="0">
              <a:buNone/>
            </a:pPr>
            <a:endParaRPr lang="en-US" dirty="0"/>
          </a:p>
          <a:p>
            <a:pPr lvl="1"/>
            <a:r>
              <a:rPr lang="en-US" dirty="0" smtClean="0"/>
              <a:t>0 </a:t>
            </a:r>
            <a:r>
              <a:rPr lang="en-US" dirty="0"/>
              <a:t>= not </a:t>
            </a:r>
            <a:r>
              <a:rPr lang="en-US" dirty="0" smtClean="0"/>
              <a:t>found</a:t>
            </a:r>
          </a:p>
          <a:p>
            <a:pPr lvl="1"/>
            <a:r>
              <a:rPr lang="en-US" dirty="0"/>
              <a:t>1= occasionally or minimally </a:t>
            </a:r>
            <a:r>
              <a:rPr lang="en-US" dirty="0" smtClean="0"/>
              <a:t>present</a:t>
            </a:r>
          </a:p>
          <a:p>
            <a:pPr lvl="1"/>
            <a:r>
              <a:rPr lang="en-US" dirty="0"/>
              <a:t>2= present at an acceptable </a:t>
            </a:r>
            <a:r>
              <a:rPr lang="en-US" dirty="0" smtClean="0"/>
              <a:t>level</a:t>
            </a:r>
          </a:p>
          <a:p>
            <a:pPr lvl="1"/>
            <a:r>
              <a:rPr lang="en-US" dirty="0"/>
              <a:t>3= consistently present at a superior level.</a:t>
            </a: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191992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4294967295"/>
            <p:extLst>
              <p:ext uri="{D42A27DB-BD31-4B8C-83A1-F6EECF244321}">
                <p14:modId xmlns:p14="http://schemas.microsoft.com/office/powerpoint/2010/main" val="1400181254"/>
              </p:ext>
            </p:extLst>
          </p:nvPr>
        </p:nvGraphicFramePr>
        <p:xfrm>
          <a:off x="228600" y="1219200"/>
          <a:ext cx="8686799" cy="5278896"/>
        </p:xfrm>
        <a:graphic>
          <a:graphicData uri="http://schemas.openxmlformats.org/drawingml/2006/table">
            <a:tbl>
              <a:tblPr firstRow="1" firstCol="1" bandRow="1">
                <a:tableStyleId>{5C22544A-7EE6-4342-B048-85BDC9FD1C3A}</a:tableStyleId>
              </a:tblPr>
              <a:tblGrid>
                <a:gridCol w="3200128"/>
                <a:gridCol w="1488911"/>
                <a:gridCol w="3007161"/>
                <a:gridCol w="990599"/>
              </a:tblGrid>
              <a:tr h="1208065">
                <a:tc rowSpan="2">
                  <a:txBody>
                    <a:bodyPr/>
                    <a:lstStyle/>
                    <a:p>
                      <a:pPr marL="0" marR="0">
                        <a:lnSpc>
                          <a:spcPct val="115000"/>
                        </a:lnSpc>
                        <a:spcBef>
                          <a:spcPts val="0"/>
                        </a:spcBef>
                        <a:spcAft>
                          <a:spcPts val="0"/>
                        </a:spcAft>
                      </a:pPr>
                      <a:r>
                        <a:rPr lang="en-US" sz="1100" b="1" i="1" dirty="0">
                          <a:solidFill>
                            <a:schemeClr val="tx1"/>
                          </a:solidFill>
                          <a:effectLst/>
                        </a:rPr>
                        <a:t>QM Standard 4.2- Both the purpose of instructional materials and how the materials are to be used for learning activities are clearly explained.</a:t>
                      </a:r>
                      <a:endParaRPr lang="en-US" sz="11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1100" b="1" i="1" dirty="0">
                          <a:solidFill>
                            <a:schemeClr val="tx1"/>
                          </a:solidFill>
                          <a:effectLst/>
                        </a:rPr>
                        <a:t>AQC H</a:t>
                      </a:r>
                    </a:p>
                    <a:p>
                      <a:pPr marL="0" marR="0">
                        <a:lnSpc>
                          <a:spcPct val="115000"/>
                        </a:lnSpc>
                        <a:spcBef>
                          <a:spcPts val="0"/>
                        </a:spcBef>
                        <a:spcAft>
                          <a:spcPts val="0"/>
                        </a:spcAft>
                      </a:pPr>
                      <a:r>
                        <a:rPr lang="en-US" sz="1100" b="1" i="1" dirty="0">
                          <a:solidFill>
                            <a:schemeClr val="tx1"/>
                          </a:solidFill>
                          <a:effectLst/>
                        </a:rPr>
                        <a:t>Organization of Instructional Materials</a:t>
                      </a:r>
                    </a:p>
                    <a:p>
                      <a:pPr marL="0" marR="0">
                        <a:lnSpc>
                          <a:spcPct val="115000"/>
                        </a:lnSpc>
                        <a:spcBef>
                          <a:spcPts val="0"/>
                        </a:spcBef>
                        <a:spcAft>
                          <a:spcPts val="0"/>
                        </a:spcAft>
                      </a:pPr>
                      <a:endParaRPr lang="en-US" sz="1100" b="1" i="1" dirty="0">
                        <a:solidFill>
                          <a:schemeClr val="tx1"/>
                        </a:solidFill>
                        <a:effectLst/>
                      </a:endParaRPr>
                    </a:p>
                    <a:p>
                      <a:pPr marL="0" marR="0">
                        <a:lnSpc>
                          <a:spcPct val="115000"/>
                        </a:lnSpc>
                        <a:spcBef>
                          <a:spcPts val="0"/>
                        </a:spcBef>
                        <a:spcAft>
                          <a:spcPts val="0"/>
                        </a:spcAft>
                      </a:pPr>
                      <a:r>
                        <a:rPr lang="en-US" sz="1100" b="1" i="1" dirty="0">
                          <a:solidFill>
                            <a:schemeClr val="tx1"/>
                          </a:solidFill>
                          <a:effectLst/>
                        </a:rPr>
                        <a:t> </a:t>
                      </a:r>
                      <a:endParaRPr lang="en-US" sz="11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tx1"/>
                          </a:solidFill>
                          <a:effectLst/>
                        </a:rPr>
                        <a:t>H.2 Is the content of the course segmented into manageable units for convenient study sessions?  Or, can they be easily organized into convenient study sessions?</a:t>
                      </a:r>
                    </a:p>
                    <a:p>
                      <a:pPr marL="0" marR="0">
                        <a:lnSpc>
                          <a:spcPct val="115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3379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100" b="1" dirty="0">
                          <a:effectLst/>
                        </a:rPr>
                        <a:t>Does the product offer a product tutorial the students can complete before beginning the learning activities? Is the tutorial easy to access such as through links you can supply inside the LMS? Is there a clear concise explanation of how these materials will help the students succeed in the course?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7032">
                <a:tc>
                  <a:txBody>
                    <a:bodyPr/>
                    <a:lstStyle/>
                    <a:p>
                      <a:pPr marL="0" marR="0">
                        <a:lnSpc>
                          <a:spcPct val="115000"/>
                        </a:lnSpc>
                        <a:spcBef>
                          <a:spcPts val="0"/>
                        </a:spcBef>
                        <a:spcAft>
                          <a:spcPts val="0"/>
                        </a:spcAft>
                      </a:pPr>
                      <a:r>
                        <a:rPr lang="en-US" sz="1100" b="1" i="1" dirty="0">
                          <a:solidFill>
                            <a:schemeClr val="tx1"/>
                          </a:solidFill>
                          <a:effectLst/>
                        </a:rPr>
                        <a:t>QM Standard 7.1- The course instructions articulate or link to a clear description of the technical support offered and how to access it.</a:t>
                      </a:r>
                      <a:endParaRPr lang="en-US" sz="11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1" i="1" dirty="0" smtClean="0"/>
                        <a:t>AQC</a:t>
                      </a:r>
                      <a:r>
                        <a:rPr lang="en-US" sz="1100" b="1" i="1" baseline="0" dirty="0" smtClean="0"/>
                        <a:t> J</a:t>
                      </a:r>
                    </a:p>
                    <a:p>
                      <a:r>
                        <a:rPr lang="en-US" sz="1100" b="1" i="1" baseline="0" dirty="0" smtClean="0"/>
                        <a:t>Study Instructions</a:t>
                      </a:r>
                      <a:endParaRPr lang="en-US" sz="1100" b="1" i="1"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nSpc>
                          <a:spcPct val="115000"/>
                        </a:lnSpc>
                        <a:spcBef>
                          <a:spcPts val="0"/>
                        </a:spcBef>
                        <a:spcAft>
                          <a:spcPts val="0"/>
                        </a:spcAft>
                      </a:pPr>
                      <a:r>
                        <a:rPr lang="en-US" sz="1100" b="1" dirty="0">
                          <a:effectLst/>
                        </a:rPr>
                        <a:t>J.3 Are the learners provided with options to obtain support for learning activities that can accommodate individual needs and interests (e.g., links to tutoring services, learner support resources, web or video consultation).</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Control 1"/>
          <p:cNvSpPr>
            <a:spLocks noChangeArrowheads="1" noChangeShapeType="1"/>
          </p:cNvSpPr>
          <p:nvPr/>
        </p:nvSpPr>
        <p:spPr bwMode="auto">
          <a:xfrm>
            <a:off x="1654175" y="14487525"/>
            <a:ext cx="6073775" cy="288607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650697100"/>
              </p:ext>
            </p:extLst>
          </p:nvPr>
        </p:nvGraphicFramePr>
        <p:xfrm>
          <a:off x="228600" y="609600"/>
          <a:ext cx="8686800" cy="630579"/>
        </p:xfrm>
        <a:graphic>
          <a:graphicData uri="http://schemas.openxmlformats.org/drawingml/2006/table">
            <a:tbl>
              <a:tblPr firstRow="1" firstCol="1" bandRow="1">
                <a:tableStyleId>{5C22544A-7EE6-4342-B048-85BDC9FD1C3A}</a:tableStyleId>
              </a:tblPr>
              <a:tblGrid>
                <a:gridCol w="4724400"/>
                <a:gridCol w="2969097"/>
                <a:gridCol w="993303"/>
              </a:tblGrid>
              <a:tr h="315111">
                <a:tc>
                  <a:txBody>
                    <a:bodyPr/>
                    <a:lstStyle/>
                    <a:p>
                      <a:pPr marL="0" marR="0" algn="ctr">
                        <a:lnSpc>
                          <a:spcPct val="115000"/>
                        </a:lnSpc>
                        <a:spcBef>
                          <a:spcPts val="0"/>
                        </a:spcBef>
                        <a:spcAft>
                          <a:spcPts val="0"/>
                        </a:spcAft>
                      </a:pPr>
                      <a:r>
                        <a:rPr lang="en-US" sz="1200" b="1" dirty="0">
                          <a:solidFill>
                            <a:schemeClr val="tx1"/>
                          </a:solidFill>
                          <a:effectLst/>
                        </a:rPr>
                        <a:t>QM Standard/ACQ Best Practices Indicator</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chemeClr val="tx1"/>
                          </a:solidFill>
                          <a:effectLst/>
                        </a:rPr>
                        <a:t>Question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chemeClr val="tx1"/>
                          </a:solidFill>
                          <a:effectLst/>
                        </a:rPr>
                        <a:t>Score</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089">
                <a:tc gridSpan="3">
                  <a:txBody>
                    <a:bodyPr/>
                    <a:lstStyle/>
                    <a:p>
                      <a:pPr marL="0" marR="0" algn="ctr">
                        <a:lnSpc>
                          <a:spcPct val="115000"/>
                        </a:lnSpc>
                        <a:spcBef>
                          <a:spcPts val="0"/>
                        </a:spcBef>
                        <a:spcAft>
                          <a:spcPts val="0"/>
                        </a:spcAft>
                      </a:pPr>
                      <a:r>
                        <a:rPr lang="en-US" sz="1800" b="1" dirty="0">
                          <a:solidFill>
                            <a:schemeClr val="tx1"/>
                          </a:solidFill>
                          <a:effectLst/>
                        </a:rPr>
                        <a:t>DESIGN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995537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65770264"/>
              </p:ext>
            </p:extLst>
          </p:nvPr>
        </p:nvGraphicFramePr>
        <p:xfrm>
          <a:off x="457200" y="1219200"/>
          <a:ext cx="7924800" cy="5007864"/>
        </p:xfrm>
        <a:graphic>
          <a:graphicData uri="http://schemas.openxmlformats.org/drawingml/2006/table">
            <a:tbl>
              <a:tblPr firstRow="1" firstCol="1" bandRow="1">
                <a:tableStyleId>{5C22544A-7EE6-4342-B048-85BDC9FD1C3A}</a:tableStyleId>
              </a:tblPr>
              <a:tblGrid>
                <a:gridCol w="2792061"/>
                <a:gridCol w="1337862"/>
                <a:gridCol w="2792061"/>
                <a:gridCol w="1002816"/>
              </a:tblGrid>
              <a:tr h="1467784">
                <a:tc rowSpan="2">
                  <a:txBody>
                    <a:bodyPr/>
                    <a:lstStyle/>
                    <a:p>
                      <a:pPr marL="0" marR="0">
                        <a:lnSpc>
                          <a:spcPct val="115000"/>
                        </a:lnSpc>
                        <a:spcBef>
                          <a:spcPts val="0"/>
                        </a:spcBef>
                        <a:spcAft>
                          <a:spcPts val="0"/>
                        </a:spcAft>
                      </a:pPr>
                      <a:r>
                        <a:rPr lang="en-US" sz="1100" i="1" dirty="0">
                          <a:solidFill>
                            <a:schemeClr val="tx1"/>
                          </a:solidFill>
                          <a:effectLst/>
                        </a:rPr>
                        <a:t>QM Standard 5.2- Learning activities provide opportunities for interaction that support active learning.</a:t>
                      </a:r>
                    </a:p>
                    <a:p>
                      <a:pPr marL="0" marR="0">
                        <a:lnSpc>
                          <a:spcPct val="115000"/>
                        </a:lnSpc>
                        <a:spcBef>
                          <a:spcPts val="0"/>
                        </a:spcBef>
                        <a:spcAft>
                          <a:spcPts val="0"/>
                        </a:spcAft>
                      </a:pPr>
                      <a:r>
                        <a:rPr lang="en-US" sz="1100" i="1" dirty="0">
                          <a:solidFill>
                            <a:schemeClr val="tx1"/>
                          </a:solidFill>
                          <a:effectLst/>
                        </a:rPr>
                        <a:t> </a:t>
                      </a:r>
                    </a:p>
                    <a:p>
                      <a:pPr marL="0" marR="0">
                        <a:lnSpc>
                          <a:spcPct val="115000"/>
                        </a:lnSpc>
                        <a:spcBef>
                          <a:spcPts val="0"/>
                        </a:spcBef>
                        <a:spcAft>
                          <a:spcPts val="0"/>
                        </a:spcAft>
                      </a:pPr>
                      <a:r>
                        <a:rPr lang="en-US" sz="1100" i="1" dirty="0">
                          <a:solidFill>
                            <a:schemeClr val="tx1"/>
                          </a:solidFill>
                          <a:effectLst/>
                        </a:rPr>
                        <a:t>QM Standard 5.3- The instructor’s plan for classroom response time and feedback on assignments is clearly stated.</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1100" i="1" dirty="0">
                          <a:solidFill>
                            <a:schemeClr val="tx1"/>
                          </a:solidFill>
                          <a:effectLst/>
                        </a:rPr>
                        <a:t>BP. 6 The learning activities are structured to foster student-instructor, student-student, and student-content interactions.</a:t>
                      </a:r>
                    </a:p>
                    <a:p>
                      <a:pPr marL="0" marR="0">
                        <a:lnSpc>
                          <a:spcPct val="115000"/>
                        </a:lnSpc>
                        <a:spcBef>
                          <a:spcPts val="0"/>
                        </a:spcBef>
                        <a:spcAft>
                          <a:spcPts val="0"/>
                        </a:spcAft>
                      </a:pPr>
                      <a:r>
                        <a:rPr lang="en-US" sz="1100" i="1" dirty="0">
                          <a:solidFill>
                            <a:schemeClr val="tx1"/>
                          </a:solidFill>
                          <a:effectLst/>
                        </a:rPr>
                        <a:t> </a:t>
                      </a:r>
                    </a:p>
                    <a:p>
                      <a:pPr marL="0" marR="0">
                        <a:lnSpc>
                          <a:spcPct val="115000"/>
                        </a:lnSpc>
                        <a:spcBef>
                          <a:spcPts val="0"/>
                        </a:spcBef>
                        <a:spcAft>
                          <a:spcPts val="0"/>
                        </a:spcAft>
                      </a:pPr>
                      <a:r>
                        <a:rPr lang="en-US" sz="1100" i="1" dirty="0">
                          <a:solidFill>
                            <a:schemeClr val="tx1"/>
                          </a:solidFill>
                          <a:effectLst/>
                        </a:rPr>
                        <a:t>ACQ K</a:t>
                      </a:r>
                    </a:p>
                    <a:p>
                      <a:pPr marL="0" marR="0">
                        <a:lnSpc>
                          <a:spcPct val="115000"/>
                        </a:lnSpc>
                        <a:spcBef>
                          <a:spcPts val="0"/>
                        </a:spcBef>
                        <a:spcAft>
                          <a:spcPts val="0"/>
                        </a:spcAft>
                      </a:pPr>
                      <a:r>
                        <a:rPr lang="en-US" sz="1100" i="1" dirty="0">
                          <a:solidFill>
                            <a:schemeClr val="tx1"/>
                          </a:solidFill>
                          <a:effectLst/>
                        </a:rPr>
                        <a:t>Educational Media and Learning Resources</a:t>
                      </a:r>
                    </a:p>
                    <a:p>
                      <a:pPr marL="0" marR="0">
                        <a:lnSpc>
                          <a:spcPct val="115000"/>
                        </a:lnSpc>
                        <a:spcBef>
                          <a:spcPts val="0"/>
                        </a:spcBef>
                        <a:spcAft>
                          <a:spcPts val="0"/>
                        </a:spcAft>
                      </a:pPr>
                      <a:r>
                        <a:rPr lang="en-US" sz="1100" i="1" dirty="0">
                          <a:solidFill>
                            <a:schemeClr val="tx1"/>
                          </a:solidFill>
                          <a:effectLst/>
                        </a:rPr>
                        <a:t>(K.7 The technology platform supports collaboration and interactivity among learners, along with instructor feedback as appropriate to the course design.)</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tx1"/>
                          </a:solidFill>
                          <a:effectLst/>
                        </a:rPr>
                        <a:t>Is the software designed to include student-student and/or    student-instructor interaction?</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0080">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100" b="1" dirty="0">
                          <a:effectLst/>
                        </a:rPr>
                        <a:t>Can the software provide immediate feedback and/or embedded support tools to students to support active learning?</a:t>
                      </a:r>
                    </a:p>
                    <a:p>
                      <a:pPr marL="0" marR="0">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380661056"/>
              </p:ext>
            </p:extLst>
          </p:nvPr>
        </p:nvGraphicFramePr>
        <p:xfrm>
          <a:off x="457200" y="609601"/>
          <a:ext cx="7924800" cy="620096"/>
        </p:xfrm>
        <a:graphic>
          <a:graphicData uri="http://schemas.openxmlformats.org/drawingml/2006/table">
            <a:tbl>
              <a:tblPr firstRow="1" firstCol="1" bandRow="1">
                <a:tableStyleId>{5C22544A-7EE6-4342-B048-85BDC9FD1C3A}</a:tableStyleId>
              </a:tblPr>
              <a:tblGrid>
                <a:gridCol w="4309979"/>
                <a:gridCol w="2708650"/>
                <a:gridCol w="906171"/>
              </a:tblGrid>
              <a:tr h="304628">
                <a:tc>
                  <a:txBody>
                    <a:bodyPr/>
                    <a:lstStyle/>
                    <a:p>
                      <a:pPr marL="0" marR="0" algn="ctr">
                        <a:lnSpc>
                          <a:spcPct val="115000"/>
                        </a:lnSpc>
                        <a:spcBef>
                          <a:spcPts val="0"/>
                        </a:spcBef>
                        <a:spcAft>
                          <a:spcPts val="0"/>
                        </a:spcAft>
                      </a:pPr>
                      <a:r>
                        <a:rPr lang="en-US" sz="1200" b="1" dirty="0">
                          <a:solidFill>
                            <a:schemeClr val="tx1"/>
                          </a:solidFill>
                          <a:effectLst/>
                        </a:rPr>
                        <a:t>QM Standard/ACQ Best Practices Indicator</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chemeClr val="tx1"/>
                          </a:solidFill>
                          <a:effectLst/>
                        </a:rPr>
                        <a:t>Question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chemeClr val="tx1"/>
                          </a:solidFill>
                          <a:effectLst/>
                        </a:rPr>
                        <a:t>Score</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972">
                <a:tc gridSpan="3">
                  <a:txBody>
                    <a:bodyPr/>
                    <a:lstStyle/>
                    <a:p>
                      <a:pPr marL="0" marR="0" algn="ctr">
                        <a:lnSpc>
                          <a:spcPct val="115000"/>
                        </a:lnSpc>
                        <a:spcBef>
                          <a:spcPts val="0"/>
                        </a:spcBef>
                        <a:spcAft>
                          <a:spcPts val="0"/>
                        </a:spcAft>
                      </a:pPr>
                      <a:r>
                        <a:rPr lang="en-US" sz="1800" b="1" dirty="0" smtClean="0">
                          <a:solidFill>
                            <a:schemeClr val="tx1"/>
                          </a:solidFill>
                          <a:effectLst/>
                          <a:latin typeface="+mn-lt"/>
                          <a:ea typeface="+mn-ea"/>
                          <a:cs typeface="+mn-cs"/>
                        </a:rPr>
                        <a:t>Content</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010206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78402303"/>
              </p:ext>
            </p:extLst>
          </p:nvPr>
        </p:nvGraphicFramePr>
        <p:xfrm>
          <a:off x="457200" y="1676400"/>
          <a:ext cx="8001000" cy="4267204"/>
        </p:xfrm>
        <a:graphic>
          <a:graphicData uri="http://schemas.openxmlformats.org/drawingml/2006/table">
            <a:tbl>
              <a:tblPr firstRow="1" firstCol="1" bandRow="1">
                <a:tableStyleId>{5C22544A-7EE6-4342-B048-85BDC9FD1C3A}</a:tableStyleId>
              </a:tblPr>
              <a:tblGrid>
                <a:gridCol w="2947487"/>
                <a:gridCol w="1371366"/>
                <a:gridCol w="2755716"/>
                <a:gridCol w="926431"/>
              </a:tblGrid>
              <a:tr h="1992924">
                <a:tc rowSpan="3">
                  <a:txBody>
                    <a:bodyPr/>
                    <a:lstStyle/>
                    <a:p>
                      <a:pPr marL="0" marR="0">
                        <a:lnSpc>
                          <a:spcPct val="115000"/>
                        </a:lnSpc>
                        <a:spcBef>
                          <a:spcPts val="0"/>
                        </a:spcBef>
                        <a:spcAft>
                          <a:spcPts val="0"/>
                        </a:spcAft>
                      </a:pPr>
                      <a:r>
                        <a:rPr lang="en-US" sz="1100" i="1" dirty="0">
                          <a:solidFill>
                            <a:schemeClr val="tx1"/>
                          </a:solidFill>
                          <a:effectLst/>
                        </a:rPr>
                        <a:t>QM Standard 3.5- The course provides learners with multiple opportunities to track their learning progress.</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nSpc>
                          <a:spcPct val="115000"/>
                        </a:lnSpc>
                        <a:spcBef>
                          <a:spcPts val="0"/>
                        </a:spcBef>
                        <a:spcAft>
                          <a:spcPts val="0"/>
                        </a:spcAft>
                      </a:pPr>
                      <a:r>
                        <a:rPr lang="en-US" sz="1100" i="1" dirty="0">
                          <a:solidFill>
                            <a:schemeClr val="tx1"/>
                          </a:solidFill>
                          <a:effectLst/>
                        </a:rPr>
                        <a:t>BP. 14</a:t>
                      </a:r>
                    </a:p>
                    <a:p>
                      <a:pPr marL="0" marR="0">
                        <a:lnSpc>
                          <a:spcPct val="115000"/>
                        </a:lnSpc>
                        <a:spcBef>
                          <a:spcPts val="0"/>
                        </a:spcBef>
                        <a:spcAft>
                          <a:spcPts val="0"/>
                        </a:spcAft>
                      </a:pPr>
                      <a:r>
                        <a:rPr lang="en-US" sz="1100" i="1" dirty="0">
                          <a:solidFill>
                            <a:schemeClr val="tx1"/>
                          </a:solidFill>
                          <a:effectLst/>
                        </a:rPr>
                        <a:t>When designing lengthy quizzes or exams, design them so students see one question at a time.</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tx1"/>
                          </a:solidFill>
                          <a:effectLst/>
                        </a:rPr>
                        <a:t>Can assessments can be set so students see just one question and a time and can go back and re-work as necessary?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95755">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100" b="1" dirty="0">
                          <a:effectLst/>
                        </a:rPr>
                        <a:t>Does the product offer “dashboards” pop-ups or other progress tracking tools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8525">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100" b="1" dirty="0">
                          <a:effectLst/>
                        </a:rPr>
                        <a:t>Does the product offer practice quizzes that mirror the graded assessments? How many times can a student take these practice quizzes?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106879749"/>
              </p:ext>
            </p:extLst>
          </p:nvPr>
        </p:nvGraphicFramePr>
        <p:xfrm>
          <a:off x="457200" y="990600"/>
          <a:ext cx="8001000" cy="693226"/>
        </p:xfrm>
        <a:graphic>
          <a:graphicData uri="http://schemas.openxmlformats.org/drawingml/2006/table">
            <a:tbl>
              <a:tblPr firstRow="1" firstCol="1" bandRow="1">
                <a:tableStyleId>{5C22544A-7EE6-4342-B048-85BDC9FD1C3A}</a:tableStyleId>
              </a:tblPr>
              <a:tblGrid>
                <a:gridCol w="4351421"/>
                <a:gridCol w="2734694"/>
                <a:gridCol w="914885"/>
              </a:tblGrid>
              <a:tr h="342706">
                <a:tc>
                  <a:txBody>
                    <a:bodyPr/>
                    <a:lstStyle/>
                    <a:p>
                      <a:pPr marL="0" marR="0" algn="ctr">
                        <a:lnSpc>
                          <a:spcPct val="115000"/>
                        </a:lnSpc>
                        <a:spcBef>
                          <a:spcPts val="0"/>
                        </a:spcBef>
                        <a:spcAft>
                          <a:spcPts val="0"/>
                        </a:spcAft>
                      </a:pPr>
                      <a:r>
                        <a:rPr lang="en-US" sz="1200" b="1" dirty="0">
                          <a:solidFill>
                            <a:schemeClr val="tx1"/>
                          </a:solidFill>
                          <a:effectLst/>
                        </a:rPr>
                        <a:t>QM Standard/ACQ Best Practices Indicator</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1"/>
                          </a:solidFill>
                          <a:effectLst/>
                        </a:rPr>
                        <a:t>Question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1"/>
                          </a:solidFill>
                          <a:effectLst/>
                        </a:rPr>
                        <a:t>Score</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094">
                <a:tc gridSpan="3">
                  <a:txBody>
                    <a:bodyPr/>
                    <a:lstStyle/>
                    <a:p>
                      <a:pPr marL="0" marR="0" algn="ctr">
                        <a:lnSpc>
                          <a:spcPct val="115000"/>
                        </a:lnSpc>
                        <a:spcBef>
                          <a:spcPts val="0"/>
                        </a:spcBef>
                        <a:spcAft>
                          <a:spcPts val="0"/>
                        </a:spcAft>
                      </a:pPr>
                      <a:r>
                        <a:rPr lang="en-US" sz="2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Content</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620199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90699319"/>
              </p:ext>
            </p:extLst>
          </p:nvPr>
        </p:nvGraphicFramePr>
        <p:xfrm>
          <a:off x="533400" y="685800"/>
          <a:ext cx="8153401" cy="5562599"/>
        </p:xfrm>
        <a:graphic>
          <a:graphicData uri="http://schemas.openxmlformats.org/drawingml/2006/table">
            <a:tbl>
              <a:tblPr firstRow="1" firstCol="1" bandRow="1">
                <a:tableStyleId>{5C22544A-7EE6-4342-B048-85BDC9FD1C3A}</a:tableStyleId>
              </a:tblPr>
              <a:tblGrid>
                <a:gridCol w="3003629"/>
                <a:gridCol w="1397488"/>
                <a:gridCol w="94683"/>
                <a:gridCol w="2908946"/>
                <a:gridCol w="748655"/>
              </a:tblGrid>
              <a:tr h="283281">
                <a:tc gridSpan="3">
                  <a:txBody>
                    <a:bodyPr/>
                    <a:lstStyle/>
                    <a:p>
                      <a:pPr marL="0" marR="0" algn="ctr">
                        <a:lnSpc>
                          <a:spcPct val="115000"/>
                        </a:lnSpc>
                        <a:spcBef>
                          <a:spcPts val="0"/>
                        </a:spcBef>
                        <a:spcAft>
                          <a:spcPts val="0"/>
                        </a:spcAft>
                      </a:pPr>
                      <a:r>
                        <a:rPr lang="en-US" sz="1200" b="1" dirty="0">
                          <a:solidFill>
                            <a:schemeClr val="tx1"/>
                          </a:solidFill>
                          <a:effectLst/>
                        </a:rPr>
                        <a:t>QM Standard/ACQ Best Practices Indicator</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nSpc>
                          <a:spcPct val="115000"/>
                        </a:lnSpc>
                        <a:spcBef>
                          <a:spcPts val="0"/>
                        </a:spcBef>
                        <a:spcAft>
                          <a:spcPts val="0"/>
                        </a:spcAft>
                      </a:pP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15000"/>
                        </a:lnSpc>
                        <a:spcBef>
                          <a:spcPts val="0"/>
                        </a:spcBef>
                        <a:spcAft>
                          <a:spcPts val="0"/>
                        </a:spcAft>
                      </a:pP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b="1" dirty="0">
                          <a:solidFill>
                            <a:schemeClr val="tx1"/>
                          </a:solidFill>
                          <a:effectLst/>
                        </a:rPr>
                        <a:t>Question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b="1" dirty="0">
                          <a:solidFill>
                            <a:schemeClr val="tx1"/>
                          </a:solidFill>
                          <a:effectLst/>
                        </a:rPr>
                        <a:t>Score</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3550">
                <a:tc gridSpan="5">
                  <a:txBody>
                    <a:bodyPr/>
                    <a:lstStyle/>
                    <a:p>
                      <a:pPr marL="0" marR="0" algn="ctr">
                        <a:lnSpc>
                          <a:spcPct val="115000"/>
                        </a:lnSpc>
                        <a:spcBef>
                          <a:spcPts val="0"/>
                        </a:spcBef>
                        <a:spcAft>
                          <a:spcPts val="0"/>
                        </a:spcAft>
                      </a:pPr>
                      <a:r>
                        <a:rPr lang="en-US" sz="1800" dirty="0">
                          <a:solidFill>
                            <a:schemeClr val="tx1"/>
                          </a:solidFill>
                          <a:effectLst/>
                        </a:rPr>
                        <a:t>CONTENT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9683">
                <a:tc>
                  <a:txBody>
                    <a:bodyPr/>
                    <a:lstStyle/>
                    <a:p>
                      <a:pPr marL="0" marR="0">
                        <a:lnSpc>
                          <a:spcPct val="115000"/>
                        </a:lnSpc>
                        <a:spcBef>
                          <a:spcPts val="0"/>
                        </a:spcBef>
                        <a:spcAft>
                          <a:spcPts val="0"/>
                        </a:spcAft>
                      </a:pPr>
                      <a:r>
                        <a:rPr lang="en-US" sz="1100" i="1" dirty="0">
                          <a:solidFill>
                            <a:schemeClr val="tx1"/>
                          </a:solidFill>
                          <a:effectLst/>
                        </a:rPr>
                        <a:t>QM Standard 4.4- The instructional materials are current.</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100" b="1" i="1">
                          <a:effectLst/>
                        </a:rPr>
                        <a:t>AQC E Comprehensive and up-to-date Instructional materials</a:t>
                      </a:r>
                      <a:endParaRPr lang="en-US" sz="1100" b="1" i="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a:lnSpc>
                          <a:spcPct val="115000"/>
                        </a:lnSpc>
                        <a:spcBef>
                          <a:spcPts val="0"/>
                        </a:spcBef>
                        <a:spcAft>
                          <a:spcPts val="0"/>
                        </a:spcAft>
                      </a:pPr>
                      <a:r>
                        <a:rPr lang="en-US" sz="1100" b="1" dirty="0">
                          <a:effectLst/>
                        </a:rPr>
                        <a:t>Are the Instructional materials sufficiently up to date and comprehensive to enable learners to achieve announced objectives?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a:lnSpc>
                          <a:spcPct val="115000"/>
                        </a:lnSpc>
                        <a:spcBef>
                          <a:spcPts val="0"/>
                        </a:spcBef>
                        <a:spcAft>
                          <a:spcPts val="0"/>
                        </a:spcAft>
                      </a:pPr>
                      <a:r>
                        <a:rPr lang="en-US" sz="18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99683">
                <a:tc rowSpan="2">
                  <a:txBody>
                    <a:bodyPr/>
                    <a:lstStyle/>
                    <a:p>
                      <a:pPr marL="0" marR="0">
                        <a:lnSpc>
                          <a:spcPct val="115000"/>
                        </a:lnSpc>
                        <a:spcBef>
                          <a:spcPts val="0"/>
                        </a:spcBef>
                        <a:spcAft>
                          <a:spcPts val="0"/>
                        </a:spcAft>
                      </a:pPr>
                      <a:r>
                        <a:rPr lang="en-US" sz="1100" i="1" dirty="0">
                          <a:solidFill>
                            <a:schemeClr val="tx1"/>
                          </a:solidFill>
                          <a:effectLst/>
                        </a:rPr>
                        <a:t>QM Standard 4.1- The instructional materials contribute to the achievement of the stated course and module/unit learning objectives or competencies.</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a:lnSpc>
                          <a:spcPct val="115000"/>
                        </a:lnSpc>
                        <a:spcBef>
                          <a:spcPts val="0"/>
                        </a:spcBef>
                        <a:spcAft>
                          <a:spcPts val="0"/>
                        </a:spcAft>
                      </a:pPr>
                      <a:r>
                        <a:rPr lang="en-US" sz="1100" b="1" i="1" dirty="0">
                          <a:effectLst/>
                        </a:rPr>
                        <a:t>AQC G</a:t>
                      </a:r>
                    </a:p>
                    <a:p>
                      <a:pPr marL="0" marR="0">
                        <a:lnSpc>
                          <a:spcPct val="115000"/>
                        </a:lnSpc>
                        <a:spcBef>
                          <a:spcPts val="0"/>
                        </a:spcBef>
                        <a:spcAft>
                          <a:spcPts val="0"/>
                        </a:spcAft>
                      </a:pPr>
                      <a:r>
                        <a:rPr lang="en-US" sz="1100" b="1" i="1" dirty="0">
                          <a:effectLst/>
                        </a:rPr>
                        <a:t>Curriculum Development</a:t>
                      </a:r>
                      <a:endParaRPr lang="en-US" sz="11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a:lnSpc>
                          <a:spcPct val="115000"/>
                        </a:lnSpc>
                        <a:spcBef>
                          <a:spcPts val="0"/>
                        </a:spcBef>
                        <a:spcAft>
                          <a:spcPts val="0"/>
                        </a:spcAft>
                      </a:pPr>
                      <a:r>
                        <a:rPr lang="en-US" sz="1100" b="1" dirty="0">
                          <a:effectLst/>
                        </a:rPr>
                        <a:t>Are the instructional materials from credible and authoritative sources documented in the course (e.g., recognized experts and practitioners from respected organizations or institutions)?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a:lnSpc>
                          <a:spcPct val="115000"/>
                        </a:lnSpc>
                        <a:spcBef>
                          <a:spcPts val="0"/>
                        </a:spcBef>
                        <a:spcAft>
                          <a:spcPts val="0"/>
                        </a:spcAft>
                      </a:pPr>
                      <a:r>
                        <a:rPr lang="en-US" sz="18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16402">
                <a:tc vMerge="1">
                  <a:txBody>
                    <a:bodyPr/>
                    <a:lstStyle/>
                    <a:p>
                      <a:endParaRPr lang="en-US"/>
                    </a:p>
                  </a:txBody>
                  <a:tcPr/>
                </a:tc>
                <a:tc vMerge="1">
                  <a:txBody>
                    <a:bodyPr/>
                    <a:lstStyle/>
                    <a:p>
                      <a:endParaRPr lang="en-US"/>
                    </a:p>
                  </a:txBody>
                  <a:tcPr/>
                </a:tc>
                <a:tc gridSpan="2">
                  <a:txBody>
                    <a:bodyPr/>
                    <a:lstStyle/>
                    <a:p>
                      <a:pPr marL="0" marR="0">
                        <a:lnSpc>
                          <a:spcPct val="115000"/>
                        </a:lnSpc>
                        <a:spcBef>
                          <a:spcPts val="0"/>
                        </a:spcBef>
                        <a:spcAft>
                          <a:spcPts val="0"/>
                        </a:spcAft>
                      </a:pPr>
                      <a:r>
                        <a:rPr lang="en-US" sz="1100" b="1" dirty="0">
                          <a:effectLst/>
                        </a:rPr>
                        <a:t>Do the activities and materials in the external site contribute in a significant way to the student’s achievement of the learning outcomes?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675318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 I use the Rubric Tool?</a:t>
            </a:r>
            <a:endParaRPr lang="en-US" dirty="0"/>
          </a:p>
        </p:txBody>
      </p:sp>
      <p:sp>
        <p:nvSpPr>
          <p:cNvPr id="3" name="Content Placeholder 2"/>
          <p:cNvSpPr>
            <a:spLocks noGrp="1"/>
          </p:cNvSpPr>
          <p:nvPr>
            <p:ph idx="1"/>
          </p:nvPr>
        </p:nvSpPr>
        <p:spPr/>
        <p:txBody>
          <a:bodyPr/>
          <a:lstStyle/>
          <a:p>
            <a:r>
              <a:rPr lang="en-US" dirty="0" smtClean="0"/>
              <a:t>Request access from the Textbook company and/or software vendor</a:t>
            </a:r>
          </a:p>
          <a:p>
            <a:r>
              <a:rPr lang="en-US" dirty="0" smtClean="0"/>
              <a:t>Review materials as if you were a student</a:t>
            </a:r>
          </a:p>
          <a:p>
            <a:r>
              <a:rPr lang="en-US" dirty="0" smtClean="0"/>
              <a:t>Use as a comparison guide – compare vendor X versus vendor Y</a:t>
            </a:r>
            <a:endParaRPr lang="en-US" dirty="0"/>
          </a:p>
        </p:txBody>
      </p:sp>
    </p:spTree>
    <p:extLst>
      <p:ext uri="{BB962C8B-B14F-4D97-AF65-F5344CB8AC3E}">
        <p14:creationId xmlns:p14="http://schemas.microsoft.com/office/powerpoint/2010/main" val="17566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Evaluation results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9033138"/>
              </p:ext>
            </p:extLst>
          </p:nvPr>
        </p:nvGraphicFramePr>
        <p:xfrm>
          <a:off x="76199" y="1219201"/>
          <a:ext cx="8915400" cy="4952997"/>
        </p:xfrm>
        <a:graphic>
          <a:graphicData uri="http://schemas.openxmlformats.org/drawingml/2006/table">
            <a:tbl>
              <a:tblPr firstRow="1" firstCol="1" bandRow="1">
                <a:tableStyleId>{5C22544A-7EE6-4342-B048-85BDC9FD1C3A}</a:tableStyleId>
              </a:tblPr>
              <a:tblGrid>
                <a:gridCol w="2741491"/>
                <a:gridCol w="1813326"/>
                <a:gridCol w="1044992"/>
                <a:gridCol w="1861347"/>
                <a:gridCol w="1454244"/>
              </a:tblGrid>
              <a:tr h="422054">
                <a:tc>
                  <a:txBody>
                    <a:bodyPr/>
                    <a:lstStyle/>
                    <a:p>
                      <a:pPr marL="0" marR="0" algn="ctr">
                        <a:lnSpc>
                          <a:spcPct val="115000"/>
                        </a:lnSpc>
                        <a:spcBef>
                          <a:spcPts val="0"/>
                        </a:spcBef>
                        <a:spcAft>
                          <a:spcPts val="0"/>
                        </a:spcAft>
                      </a:pPr>
                      <a:r>
                        <a:rPr lang="en-US" sz="1200" kern="1400" dirty="0">
                          <a:solidFill>
                            <a:schemeClr val="tx1"/>
                          </a:solidFill>
                          <a:effectLst/>
                        </a:rPr>
                        <a:t>Soft ware provider</a:t>
                      </a:r>
                      <a:endParaRPr lang="en-US" sz="1000" kern="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solidFill>
                            <a:schemeClr val="tx1"/>
                          </a:solidFill>
                          <a:effectLst/>
                        </a:rPr>
                        <a:t>Product</a:t>
                      </a:r>
                      <a:endParaRPr lang="en-US" sz="1000" kern="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solidFill>
                            <a:schemeClr val="tx1"/>
                          </a:solidFill>
                          <a:effectLst/>
                        </a:rPr>
                        <a:t>Score</a:t>
                      </a:r>
                      <a:endParaRPr lang="en-US" sz="1000" kern="14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solidFill>
                            <a:schemeClr val="tx1"/>
                          </a:solidFill>
                          <a:effectLst/>
                        </a:rPr>
                        <a:t>Cost New Text &amp; Access</a:t>
                      </a:r>
                      <a:endParaRPr lang="en-US" sz="1000" kern="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solidFill>
                            <a:schemeClr val="tx1"/>
                          </a:solidFill>
                          <a:effectLst/>
                        </a:rPr>
                        <a:t>Cost e-text &amp; access</a:t>
                      </a:r>
                      <a:endParaRPr lang="en-US" sz="1000" kern="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200" kern="1400" dirty="0">
                          <a:solidFill>
                            <a:srgbClr val="0070C0"/>
                          </a:solidFill>
                          <a:effectLst/>
                        </a:rPr>
                        <a:t>Pearson Education™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dirty="0" err="1">
                          <a:effectLst/>
                        </a:rPr>
                        <a:t>MyMathLab</a:t>
                      </a:r>
                      <a:r>
                        <a:rPr lang="en-US" sz="1200" kern="1400" dirty="0">
                          <a:effectLst/>
                        </a:rPr>
                        <a:t>™</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smtClean="0">
                          <a:effectLst/>
                        </a:rPr>
                        <a:t>61</a:t>
                      </a:r>
                    </a:p>
                    <a:p>
                      <a:pPr marL="0" marR="0" algn="ctr">
                        <a:lnSpc>
                          <a:spcPct val="115000"/>
                        </a:lnSpc>
                        <a:spcBef>
                          <a:spcPts val="0"/>
                        </a:spcBef>
                        <a:spcAft>
                          <a:spcPts val="0"/>
                        </a:spcAft>
                      </a:pPr>
                      <a:r>
                        <a:rPr lang="en-US" sz="1200" kern="1400" dirty="0" smtClean="0">
                          <a:solidFill>
                            <a:srgbClr val="000000"/>
                          </a:solidFill>
                          <a:effectLst/>
                          <a:latin typeface="+mj-lt"/>
                          <a:ea typeface="Times New Roman" panose="02020603050405020304" pitchFamily="18" charset="0"/>
                        </a:rPr>
                        <a:t> 68</a:t>
                      </a:r>
                      <a:r>
                        <a:rPr lang="en-US" sz="1200" kern="1400" dirty="0" smtClean="0">
                          <a:solidFill>
                            <a:srgbClr val="000000"/>
                          </a:solidFill>
                          <a:effectLst/>
                          <a:latin typeface="Times New Roman" panose="02020603050405020304" pitchFamily="18" charset="0"/>
                          <a:ea typeface="Times New Roman" panose="02020603050405020304" pitchFamily="18" charset="0"/>
                        </a:rPr>
                        <a:t>*</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223.00</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119.25 </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4204">
                <a:tc>
                  <a:txBody>
                    <a:bodyPr/>
                    <a:lstStyle/>
                    <a:p>
                      <a:pPr marL="0" marR="0">
                        <a:lnSpc>
                          <a:spcPct val="115000"/>
                        </a:lnSpc>
                        <a:spcBef>
                          <a:spcPts val="0"/>
                        </a:spcBef>
                        <a:spcAft>
                          <a:spcPts val="1400"/>
                        </a:spcAft>
                      </a:pPr>
                      <a:r>
                        <a:rPr lang="en-US" sz="1200" kern="1400" dirty="0">
                          <a:solidFill>
                            <a:srgbClr val="0070C0"/>
                          </a:solidFill>
                          <a:effectLst/>
                        </a:rPr>
                        <a:t>Free ware, </a:t>
                      </a:r>
                      <a:r>
                        <a:rPr lang="en-US" sz="1200" u="sng" kern="1400" dirty="0" err="1">
                          <a:solidFill>
                            <a:srgbClr val="0070C0"/>
                          </a:solidFill>
                          <a:effectLst/>
                          <a:hlinkClick r:id="rId3"/>
                        </a:rPr>
                        <a:t>IMathAS</a:t>
                      </a:r>
                      <a:r>
                        <a:rPr lang="en-US" sz="1200" kern="1400" dirty="0">
                          <a:solidFill>
                            <a:srgbClr val="0070C0"/>
                          </a:solidFill>
                          <a:effectLst/>
                        </a:rPr>
                        <a:t> © 2006-2013 David </a:t>
                      </a:r>
                      <a:r>
                        <a:rPr lang="en-US" sz="1200" kern="1400" dirty="0" err="1">
                          <a:solidFill>
                            <a:srgbClr val="0070C0"/>
                          </a:solidFill>
                          <a:effectLst/>
                        </a:rPr>
                        <a:t>Lippman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dirty="0" err="1">
                          <a:effectLst/>
                        </a:rPr>
                        <a:t>MyOpenMath</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31</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Free, online only</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Free, online only</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689">
                <a:tc>
                  <a:txBody>
                    <a:bodyPr/>
                    <a:lstStyle/>
                    <a:p>
                      <a:pPr marL="0" marR="0">
                        <a:lnSpc>
                          <a:spcPct val="115000"/>
                        </a:lnSpc>
                        <a:spcBef>
                          <a:spcPts val="0"/>
                        </a:spcBef>
                        <a:spcAft>
                          <a:spcPts val="0"/>
                        </a:spcAft>
                      </a:pPr>
                      <a:r>
                        <a:rPr lang="en-US" sz="1200" kern="1400" dirty="0">
                          <a:solidFill>
                            <a:srgbClr val="0070C0"/>
                          </a:solidFill>
                          <a:effectLst/>
                        </a:rPr>
                        <a:t>Pearson Education™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a:effectLst/>
                        </a:rPr>
                        <a:t>Mastering Physics™</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42</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187.75</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138.75</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356">
                <a:tc>
                  <a:txBody>
                    <a:bodyPr/>
                    <a:lstStyle/>
                    <a:p>
                      <a:pPr marL="0" marR="0">
                        <a:lnSpc>
                          <a:spcPct val="115000"/>
                        </a:lnSpc>
                        <a:spcBef>
                          <a:spcPts val="0"/>
                        </a:spcBef>
                        <a:spcAft>
                          <a:spcPts val="0"/>
                        </a:spcAft>
                      </a:pPr>
                      <a:r>
                        <a:rPr lang="en-US" sz="1200" kern="1400">
                          <a:solidFill>
                            <a:srgbClr val="0070C0"/>
                          </a:solidFill>
                          <a:effectLst/>
                        </a:rPr>
                        <a:t>Pearson Education™</a:t>
                      </a:r>
                      <a:endParaRPr lang="en-US" sz="1000" kern="140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a:effectLst/>
                        </a:rPr>
                        <a:t>Mastering Biology™</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39</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136.00</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115.50</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200" kern="1400" dirty="0">
                          <a:solidFill>
                            <a:srgbClr val="0070C0"/>
                          </a:solidFill>
                          <a:effectLst/>
                        </a:rPr>
                        <a:t>Pearson Education™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a:effectLst/>
                        </a:rPr>
                        <a:t>Mastering Chemistry™</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36</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304.00</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N/A</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200" kern="1400" dirty="0">
                          <a:solidFill>
                            <a:srgbClr val="0070C0"/>
                          </a:solidFill>
                          <a:effectLst/>
                        </a:rPr>
                        <a:t>McGraw Hill Education™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dirty="0">
                          <a:effectLst/>
                        </a:rPr>
                        <a:t>Microbiology CONNECT™</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59</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329.25</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164.50</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800" kern="1400" dirty="0" err="1" smtClean="0">
                          <a:solidFill>
                            <a:srgbClr val="0070C0"/>
                          </a:solidFill>
                          <a:effectLst/>
                          <a:latin typeface="Times New Roman" panose="02020603050405020304" pitchFamily="18" charset="0"/>
                          <a:ea typeface="Times New Roman" panose="02020603050405020304" pitchFamily="18" charset="0"/>
                        </a:rPr>
                        <a:t>Habworlds</a:t>
                      </a:r>
                      <a:r>
                        <a:rPr lang="en-US" sz="1800" kern="1400" dirty="0" smtClean="0">
                          <a:solidFill>
                            <a:srgbClr val="0070C0"/>
                          </a:solidFill>
                          <a:effectLst/>
                          <a:latin typeface="Times New Roman" panose="02020603050405020304" pitchFamily="18" charset="0"/>
                          <a:ea typeface="Times New Roman" panose="02020603050405020304" pitchFamily="18" charset="0"/>
                        </a:rPr>
                        <a:t> ®</a:t>
                      </a:r>
                      <a:endParaRPr lang="en-US" sz="18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kern="1400" dirty="0" smtClean="0">
                          <a:solidFill>
                            <a:srgbClr val="000000"/>
                          </a:solidFill>
                          <a:effectLst/>
                          <a:latin typeface="Times New Roman" panose="02020603050405020304" pitchFamily="18" charset="0"/>
                          <a:ea typeface="Times New Roman" panose="02020603050405020304" pitchFamily="18" charset="0"/>
                        </a:rPr>
                        <a:t>Virtual space/planetary studies  labs</a:t>
                      </a:r>
                      <a:endParaRPr lang="en-US" sz="1200" b="1"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kern="1400" dirty="0" smtClean="0">
                          <a:solidFill>
                            <a:srgbClr val="000000"/>
                          </a:solidFill>
                          <a:effectLst/>
                          <a:latin typeface="Times New Roman" panose="02020603050405020304" pitchFamily="18" charset="0"/>
                          <a:ea typeface="Times New Roman" panose="02020603050405020304" pitchFamily="18" charset="0"/>
                        </a:rPr>
                        <a:t>70</a:t>
                      </a:r>
                      <a:endParaRPr lang="en-US" sz="1400" b="1"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kern="1400" dirty="0" smtClean="0">
                          <a:solidFill>
                            <a:srgbClr val="000000"/>
                          </a:solidFill>
                          <a:effectLst/>
                          <a:latin typeface="Times New Roman" panose="02020603050405020304" pitchFamily="18" charset="0"/>
                          <a:ea typeface="Times New Roman" panose="02020603050405020304" pitchFamily="18" charset="0"/>
                        </a:rPr>
                        <a:t>N/A</a:t>
                      </a:r>
                      <a:endParaRPr lang="en-US" sz="1400" b="1"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kern="1400" dirty="0" smtClean="0">
                          <a:solidFill>
                            <a:srgbClr val="000000"/>
                          </a:solidFill>
                          <a:effectLst/>
                          <a:latin typeface="Times New Roman" panose="02020603050405020304" pitchFamily="18" charset="0"/>
                          <a:ea typeface="Times New Roman" panose="02020603050405020304" pitchFamily="18" charset="0"/>
                        </a:rPr>
                        <a:t>40.00</a:t>
                      </a:r>
                      <a:endParaRPr lang="en-US" sz="1400" b="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200" kern="1400">
                          <a:solidFill>
                            <a:srgbClr val="0070C0"/>
                          </a:solidFill>
                          <a:effectLst/>
                        </a:rPr>
                        <a:t>Pearson Education™</a:t>
                      </a:r>
                      <a:endParaRPr lang="en-US" sz="1000" kern="140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a:effectLst/>
                        </a:rPr>
                        <a:t>MyPsychLab™</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54</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197.50</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71.25 (access only no e-text) </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186">
                <a:tc>
                  <a:txBody>
                    <a:bodyPr/>
                    <a:lstStyle/>
                    <a:p>
                      <a:pPr marL="0" marR="0">
                        <a:lnSpc>
                          <a:spcPct val="115000"/>
                        </a:lnSpc>
                        <a:spcBef>
                          <a:spcPts val="0"/>
                        </a:spcBef>
                        <a:spcAft>
                          <a:spcPts val="0"/>
                        </a:spcAft>
                      </a:pPr>
                      <a:r>
                        <a:rPr lang="en-US" sz="1200" kern="1400" dirty="0">
                          <a:solidFill>
                            <a:srgbClr val="0070C0"/>
                          </a:solidFill>
                          <a:effectLst/>
                        </a:rPr>
                        <a:t>Pearson Education™</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a:effectLst/>
                        </a:rPr>
                        <a:t>MyAccountingLab™</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a:effectLst/>
                        </a:rPr>
                        <a:t>68 </a:t>
                      </a:r>
                      <a:endParaRPr lang="en-US" sz="1000" kern="14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 </a:t>
                      </a:r>
                      <a:r>
                        <a:rPr lang="en-US" sz="1200" kern="1400" dirty="0" smtClean="0">
                          <a:effectLst/>
                        </a:rPr>
                        <a:t>335.00</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smtClean="0">
                          <a:effectLst/>
                        </a:rPr>
                        <a:t>N/A</a:t>
                      </a:r>
                      <a:r>
                        <a:rPr lang="en-US" sz="1200" kern="1400" dirty="0">
                          <a:effectLst/>
                        </a:rPr>
                        <a:t> </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918">
                <a:tc>
                  <a:txBody>
                    <a:bodyPr/>
                    <a:lstStyle/>
                    <a:p>
                      <a:pPr marL="0" marR="0">
                        <a:lnSpc>
                          <a:spcPct val="115000"/>
                        </a:lnSpc>
                        <a:spcBef>
                          <a:spcPts val="0"/>
                        </a:spcBef>
                        <a:spcAft>
                          <a:spcPts val="0"/>
                        </a:spcAft>
                      </a:pPr>
                      <a:r>
                        <a:rPr lang="en-US" sz="1200" kern="1400" dirty="0">
                          <a:solidFill>
                            <a:srgbClr val="0070C0"/>
                          </a:solidFill>
                          <a:effectLst/>
                        </a:rPr>
                        <a:t> </a:t>
                      </a:r>
                      <a:r>
                        <a:rPr lang="en-US" sz="1200" kern="1400" dirty="0" err="1" smtClean="0">
                          <a:solidFill>
                            <a:srgbClr val="0070C0"/>
                          </a:solidFill>
                          <a:effectLst/>
                        </a:rPr>
                        <a:t>EScienceLabs</a:t>
                      </a:r>
                      <a:r>
                        <a:rPr lang="en-US" sz="1000" kern="1400" dirty="0" smtClean="0">
                          <a:solidFill>
                            <a:srgbClr val="0070C0"/>
                          </a:solidFill>
                          <a:effectLst/>
                        </a:rPr>
                        <a:t>™</a:t>
                      </a:r>
                      <a:endParaRPr lang="en-US" sz="1000" kern="14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kern="1400" dirty="0">
                          <a:effectLst/>
                        </a:rPr>
                        <a:t> </a:t>
                      </a:r>
                      <a:r>
                        <a:rPr lang="en-US" sz="1200" kern="1400" dirty="0" err="1" smtClean="0">
                          <a:effectLst/>
                        </a:rPr>
                        <a:t>Escience</a:t>
                      </a:r>
                      <a:r>
                        <a:rPr lang="en-US" sz="1200" kern="1400" dirty="0" smtClean="0">
                          <a:effectLst/>
                        </a:rPr>
                        <a:t> A&amp;P (custom)</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smtClean="0">
                          <a:effectLst/>
                        </a:rPr>
                        <a:t>  51*</a:t>
                      </a:r>
                      <a:r>
                        <a:rPr lang="en-US" sz="1200" kern="1400" dirty="0">
                          <a:effectLst/>
                        </a:rPr>
                        <a:t>*</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 </a:t>
                      </a:r>
                      <a:r>
                        <a:rPr lang="en-US" sz="1200" kern="1400" dirty="0" smtClean="0">
                          <a:effectLst/>
                        </a:rPr>
                        <a:t>N/A</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400" dirty="0">
                          <a:effectLst/>
                        </a:rPr>
                        <a:t> </a:t>
                      </a:r>
                      <a:r>
                        <a:rPr lang="en-US" sz="1200" kern="1400" dirty="0" smtClean="0">
                          <a:effectLst/>
                        </a:rPr>
                        <a:t>230.00</a:t>
                      </a:r>
                      <a:endParaRPr lang="en-US" sz="1000" kern="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609600" y="6172200"/>
            <a:ext cx="5838458" cy="261610"/>
          </a:xfrm>
          <a:prstGeom prst="rect">
            <a:avLst/>
          </a:prstGeom>
          <a:noFill/>
        </p:spPr>
        <p:txBody>
          <a:bodyPr wrap="none" rtlCol="0">
            <a:spAutoFit/>
          </a:bodyPr>
          <a:lstStyle/>
          <a:p>
            <a:r>
              <a:rPr lang="en-US" sz="1100" smtClean="0"/>
              <a:t>* Separate evaluation </a:t>
            </a:r>
            <a:r>
              <a:rPr lang="en-US" sz="1100" dirty="0" smtClean="0"/>
              <a:t>by a 2</a:t>
            </a:r>
            <a:r>
              <a:rPr lang="en-US" sz="1100" baseline="30000" dirty="0" smtClean="0"/>
              <a:t>nd</a:t>
            </a:r>
            <a:r>
              <a:rPr lang="en-US" sz="1100" dirty="0" smtClean="0"/>
              <a:t> instructor                           ** Not all parts of rubric applicable</a:t>
            </a:r>
            <a:endParaRPr lang="en-US" dirty="0"/>
          </a:p>
        </p:txBody>
      </p:sp>
    </p:spTree>
    <p:extLst>
      <p:ext uri="{BB962C8B-B14F-4D97-AF65-F5344CB8AC3E}">
        <p14:creationId xmlns:p14="http://schemas.microsoft.com/office/powerpoint/2010/main" val="2080830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Will continue to expand the # of sites we review</a:t>
            </a:r>
          </a:p>
          <a:p>
            <a:r>
              <a:rPr lang="en-US" dirty="0" smtClean="0"/>
              <a:t>Inter-observer variance</a:t>
            </a:r>
          </a:p>
          <a:p>
            <a:r>
              <a:rPr lang="en-US" dirty="0" smtClean="0"/>
              <a:t>Costs</a:t>
            </a:r>
          </a:p>
          <a:p>
            <a:pPr lvl="1"/>
            <a:r>
              <a:rPr lang="en-US" dirty="0" smtClean="0"/>
              <a:t>Vary widely</a:t>
            </a:r>
          </a:p>
          <a:p>
            <a:pPr lvl="1"/>
            <a:r>
              <a:rPr lang="en-US" dirty="0" smtClean="0"/>
              <a:t>Option to purchase access + </a:t>
            </a:r>
            <a:r>
              <a:rPr lang="en-US" dirty="0" err="1" smtClean="0"/>
              <a:t>eText</a:t>
            </a:r>
            <a:endParaRPr lang="en-US" dirty="0" smtClean="0"/>
          </a:p>
          <a:p>
            <a:pPr lvl="1"/>
            <a:r>
              <a:rPr lang="en-US" dirty="0" smtClean="0"/>
              <a:t>Used textbooks?</a:t>
            </a:r>
          </a:p>
          <a:p>
            <a:pPr lvl="1"/>
            <a:r>
              <a:rPr lang="en-US" dirty="0" smtClean="0"/>
              <a:t>Cost/benefit ratio?</a:t>
            </a:r>
            <a:endParaRPr lang="en-US" dirty="0"/>
          </a:p>
        </p:txBody>
      </p:sp>
    </p:spTree>
    <p:extLst>
      <p:ext uri="{BB962C8B-B14F-4D97-AF65-F5344CB8AC3E}">
        <p14:creationId xmlns:p14="http://schemas.microsoft.com/office/powerpoint/2010/main" val="206339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0178" y="1676400"/>
            <a:ext cx="6783644" cy="4525963"/>
          </a:xfrm>
        </p:spPr>
      </p:pic>
    </p:spTree>
    <p:extLst>
      <p:ext uri="{BB962C8B-B14F-4D97-AF65-F5344CB8AC3E}">
        <p14:creationId xmlns:p14="http://schemas.microsoft.com/office/powerpoint/2010/main" val="2819489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a:t>Excelsior College</a:t>
            </a:r>
          </a:p>
          <a:p>
            <a:pPr marL="0" indent="0">
              <a:buNone/>
            </a:pPr>
            <a:r>
              <a:rPr lang="en-US" dirty="0" smtClean="0"/>
              <a:t>Dr. Jean Taylor </a:t>
            </a:r>
            <a:r>
              <a:rPr lang="en-US" dirty="0" smtClean="0">
                <a:hlinkClick r:id="rId3"/>
              </a:rPr>
              <a:t>jtaylor2@excelsior.edu</a:t>
            </a:r>
            <a:endParaRPr lang="en-US" dirty="0" smtClean="0"/>
          </a:p>
          <a:p>
            <a:pPr marL="0" indent="0">
              <a:buNone/>
            </a:pPr>
            <a:r>
              <a:rPr lang="en-US" dirty="0" smtClean="0"/>
              <a:t>Dr. Margie Dunn </a:t>
            </a:r>
            <a:r>
              <a:rPr lang="en-US" dirty="0" smtClean="0">
                <a:hlinkClick r:id="rId4"/>
              </a:rPr>
              <a:t>mdunn@excelsior.edu</a:t>
            </a:r>
            <a:endParaRPr lang="en-US" dirty="0" smtClean="0"/>
          </a:p>
        </p:txBody>
      </p:sp>
    </p:spTree>
    <p:extLst>
      <p:ext uri="{BB962C8B-B14F-4D97-AF65-F5344CB8AC3E}">
        <p14:creationId xmlns:p14="http://schemas.microsoft.com/office/powerpoint/2010/main" val="290683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many options, so little time</a:t>
            </a:r>
            <a:endParaRPr lang="en-US" dirty="0"/>
          </a:p>
        </p:txBody>
      </p:sp>
      <p:sp>
        <p:nvSpPr>
          <p:cNvPr id="3" name="Content Placeholder 2"/>
          <p:cNvSpPr>
            <a:spLocks noGrp="1"/>
          </p:cNvSpPr>
          <p:nvPr>
            <p:ph idx="1"/>
          </p:nvPr>
        </p:nvSpPr>
        <p:spPr/>
        <p:txBody>
          <a:bodyPr/>
          <a:lstStyle/>
          <a:p>
            <a:r>
              <a:rPr lang="en-US" dirty="0" smtClean="0"/>
              <a:t>Proliferation of vendor sponsored options</a:t>
            </a:r>
          </a:p>
          <a:p>
            <a:r>
              <a:rPr lang="en-US" dirty="0" smtClean="0"/>
              <a:t>Students demand interactive, enriched courses</a:t>
            </a:r>
          </a:p>
          <a:p>
            <a:r>
              <a:rPr lang="en-US" dirty="0" smtClean="0"/>
              <a:t>Changes in digital materials move forward swiftly</a:t>
            </a:r>
          </a:p>
          <a:p>
            <a:r>
              <a:rPr lang="en-US" dirty="0" smtClean="0"/>
              <a:t>Colleges everywhere are struggling to make smart decisions</a:t>
            </a:r>
            <a:endParaRPr lang="en-US" dirty="0"/>
          </a:p>
        </p:txBody>
      </p:sp>
    </p:spTree>
    <p:extLst>
      <p:ext uri="{BB962C8B-B14F-4D97-AF65-F5344CB8AC3E}">
        <p14:creationId xmlns:p14="http://schemas.microsoft.com/office/powerpoint/2010/main" val="2420997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challenge	</a:t>
            </a:r>
            <a:endParaRPr lang="en-US" dirty="0"/>
          </a:p>
        </p:txBody>
      </p:sp>
      <p:sp>
        <p:nvSpPr>
          <p:cNvPr id="3" name="Content Placeholder 2"/>
          <p:cNvSpPr>
            <a:spLocks noGrp="1"/>
          </p:cNvSpPr>
          <p:nvPr>
            <p:ph idx="1"/>
          </p:nvPr>
        </p:nvSpPr>
        <p:spPr/>
        <p:txBody>
          <a:bodyPr/>
          <a:lstStyle/>
          <a:p>
            <a:r>
              <a:rPr lang="en-US" dirty="0" smtClean="0"/>
              <a:t>Navigate digital opportunities without losing sight of </a:t>
            </a:r>
          </a:p>
          <a:p>
            <a:pPr lvl="1"/>
            <a:r>
              <a:rPr lang="en-US" dirty="0" smtClean="0"/>
              <a:t>Learning outcomes</a:t>
            </a:r>
          </a:p>
          <a:p>
            <a:pPr lvl="1"/>
            <a:r>
              <a:rPr lang="en-US" dirty="0"/>
              <a:t>C</a:t>
            </a:r>
            <a:r>
              <a:rPr lang="en-US" dirty="0" smtClean="0"/>
              <a:t>ost</a:t>
            </a:r>
          </a:p>
          <a:p>
            <a:pPr lvl="1"/>
            <a:r>
              <a:rPr lang="en-US" dirty="0" smtClean="0"/>
              <a:t>“Wear and tear” on students, teachers and institutions</a:t>
            </a:r>
          </a:p>
          <a:p>
            <a:pPr marL="457200" lvl="1" indent="0">
              <a:buNone/>
            </a:pPr>
            <a:r>
              <a:rPr lang="en-US" dirty="0" smtClean="0"/>
              <a:t>(McFadden, 2012) </a:t>
            </a:r>
            <a:endParaRPr lang="en-US" dirty="0"/>
          </a:p>
        </p:txBody>
      </p:sp>
    </p:spTree>
    <p:extLst>
      <p:ext uri="{BB962C8B-B14F-4D97-AF65-F5344CB8AC3E}">
        <p14:creationId xmlns:p14="http://schemas.microsoft.com/office/powerpoint/2010/main" val="3471534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Bureau of Labor Statistics</a:t>
            </a:r>
            <a:endParaRPr lang="en-US" dirty="0"/>
          </a:p>
        </p:txBody>
      </p:sp>
      <p:sp>
        <p:nvSpPr>
          <p:cNvPr id="3" name="Content Placeholder 2"/>
          <p:cNvSpPr>
            <a:spLocks noGrp="1"/>
          </p:cNvSpPr>
          <p:nvPr>
            <p:ph idx="1"/>
          </p:nvPr>
        </p:nvSpPr>
        <p:spPr>
          <a:xfrm>
            <a:off x="457200" y="1752600"/>
            <a:ext cx="8229600" cy="4724400"/>
          </a:xfrm>
        </p:spPr>
        <p:txBody>
          <a:bodyPr/>
          <a:lstStyle/>
          <a:p>
            <a:r>
              <a:rPr lang="en-US" dirty="0" smtClean="0"/>
              <a:t>Price of textbooks has risen more than 800% over the past 30 years</a:t>
            </a:r>
          </a:p>
          <a:p>
            <a:r>
              <a:rPr lang="en-US" dirty="0" smtClean="0"/>
              <a:t>Average college student spends &gt; $900/</a:t>
            </a:r>
            <a:r>
              <a:rPr lang="en-US" dirty="0" err="1" smtClean="0"/>
              <a:t>yr</a:t>
            </a:r>
            <a:r>
              <a:rPr lang="en-US" dirty="0" smtClean="0"/>
              <a:t> on textbooks</a:t>
            </a:r>
          </a:p>
          <a:p>
            <a:r>
              <a:rPr lang="en-US" dirty="0" smtClean="0"/>
              <a:t>Textbook publishers report profits</a:t>
            </a:r>
          </a:p>
          <a:p>
            <a:pPr lvl="1"/>
            <a:r>
              <a:rPr lang="en-US" dirty="0" smtClean="0"/>
              <a:t>High profit margins (10-25% for big companies)</a:t>
            </a:r>
            <a:endParaRPr lang="en-US" dirty="0"/>
          </a:p>
          <a:p>
            <a:r>
              <a:rPr lang="en-US" dirty="0" smtClean="0"/>
              <a:t>Pearson sells slightly more digital than print materials</a:t>
            </a:r>
            <a:endParaRPr lang="en-US" dirty="0"/>
          </a:p>
        </p:txBody>
      </p:sp>
    </p:spTree>
    <p:extLst>
      <p:ext uri="{BB962C8B-B14F-4D97-AF65-F5344CB8AC3E}">
        <p14:creationId xmlns:p14="http://schemas.microsoft.com/office/powerpoint/2010/main" val="179793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Excelsior College</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Online institution</a:t>
            </a:r>
          </a:p>
          <a:p>
            <a:r>
              <a:rPr lang="en-US" dirty="0" smtClean="0"/>
              <a:t>Private, not-for-profit</a:t>
            </a:r>
            <a:endParaRPr lang="en-US" dirty="0"/>
          </a:p>
          <a:p>
            <a:r>
              <a:rPr lang="en-US" dirty="0" smtClean="0"/>
              <a:t>Open-admissions</a:t>
            </a:r>
          </a:p>
          <a:p>
            <a:r>
              <a:rPr lang="en-US" dirty="0" smtClean="0"/>
              <a:t>A focus on the adult learner</a:t>
            </a:r>
          </a:p>
          <a:p>
            <a:pPr lvl="1"/>
            <a:r>
              <a:rPr lang="en-US" dirty="0" smtClean="0"/>
              <a:t>Online offers accessibility and flexibility</a:t>
            </a:r>
          </a:p>
          <a:p>
            <a:pPr lvl="1"/>
            <a:r>
              <a:rPr lang="en-US" dirty="0"/>
              <a:t>Average age is </a:t>
            </a:r>
            <a:r>
              <a:rPr lang="en-US" dirty="0" smtClean="0"/>
              <a:t>39</a:t>
            </a:r>
            <a:endParaRPr lang="en-US" dirty="0"/>
          </a:p>
        </p:txBody>
      </p:sp>
    </p:spTree>
    <p:extLst>
      <p:ext uri="{BB962C8B-B14F-4D97-AF65-F5344CB8AC3E}">
        <p14:creationId xmlns:p14="http://schemas.microsoft.com/office/powerpoint/2010/main" val="130714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avoid bells and whistles</a:t>
            </a:r>
            <a:endParaRPr lang="en-US" dirty="0"/>
          </a:p>
        </p:txBody>
      </p:sp>
      <p:sp>
        <p:nvSpPr>
          <p:cNvPr id="3" name="Content Placeholder 2"/>
          <p:cNvSpPr>
            <a:spLocks noGrp="1"/>
          </p:cNvSpPr>
          <p:nvPr>
            <p:ph idx="1"/>
          </p:nvPr>
        </p:nvSpPr>
        <p:spPr/>
        <p:txBody>
          <a:bodyPr/>
          <a:lstStyle/>
          <a:p>
            <a:r>
              <a:rPr lang="en-US" dirty="0" smtClean="0"/>
              <a:t>Can pull students in multiple direction with little learning value</a:t>
            </a:r>
          </a:p>
          <a:p>
            <a:r>
              <a:rPr lang="en-US" dirty="0" smtClean="0"/>
              <a:t>Especially problematic when the B&amp;Ws are required and expensive</a:t>
            </a:r>
          </a:p>
          <a:p>
            <a:r>
              <a:rPr lang="en-US" dirty="0" smtClean="0"/>
              <a:t>How do we find the tools of </a:t>
            </a:r>
          </a:p>
          <a:p>
            <a:pPr lvl="1"/>
            <a:r>
              <a:rPr lang="en-US" dirty="0" smtClean="0"/>
              <a:t>Maximum quality</a:t>
            </a:r>
          </a:p>
          <a:p>
            <a:pPr lvl="1"/>
            <a:r>
              <a:rPr lang="en-US" dirty="0" smtClean="0"/>
              <a:t>Lowest cost</a:t>
            </a:r>
          </a:p>
          <a:p>
            <a:endParaRPr lang="en-US" dirty="0"/>
          </a:p>
        </p:txBody>
      </p:sp>
    </p:spTree>
    <p:extLst>
      <p:ext uri="{BB962C8B-B14F-4D97-AF65-F5344CB8AC3E}">
        <p14:creationId xmlns:p14="http://schemas.microsoft.com/office/powerpoint/2010/main" val="3732517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Design a Rubric!</a:t>
            </a:r>
            <a:endParaRPr lang="en-US" dirty="0"/>
          </a:p>
        </p:txBody>
      </p:sp>
      <p:sp>
        <p:nvSpPr>
          <p:cNvPr id="5" name="Control 1"/>
          <p:cNvSpPr>
            <a:spLocks noChangeArrowheads="1" noChangeShapeType="1"/>
          </p:cNvSpPr>
          <p:nvPr/>
        </p:nvSpPr>
        <p:spPr bwMode="auto">
          <a:xfrm>
            <a:off x="3189288" y="16984663"/>
            <a:ext cx="6073775" cy="288607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US"/>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02148" y="2057400"/>
            <a:ext cx="6884479" cy="3962400"/>
          </a:xfrm>
        </p:spPr>
      </p:pic>
    </p:spTree>
    <p:extLst>
      <p:ext uri="{BB962C8B-B14F-4D97-AF65-F5344CB8AC3E}">
        <p14:creationId xmlns:p14="http://schemas.microsoft.com/office/powerpoint/2010/main" val="2875628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the Rating Tool</a:t>
            </a:r>
            <a:endParaRPr lang="en-US" dirty="0"/>
          </a:p>
        </p:txBody>
      </p:sp>
      <p:sp>
        <p:nvSpPr>
          <p:cNvPr id="3" name="Content Placeholder 2"/>
          <p:cNvSpPr>
            <a:spLocks noGrp="1"/>
          </p:cNvSpPr>
          <p:nvPr>
            <p:ph idx="1"/>
          </p:nvPr>
        </p:nvSpPr>
        <p:spPr/>
        <p:txBody>
          <a:bodyPr/>
          <a:lstStyle/>
          <a:p>
            <a:pPr marL="0" indent="0">
              <a:buNone/>
            </a:pPr>
            <a:r>
              <a:rPr lang="en-US" dirty="0" smtClean="0"/>
              <a:t>Derived from:</a:t>
            </a:r>
          </a:p>
          <a:p>
            <a:r>
              <a:rPr lang="en-US" dirty="0" smtClean="0"/>
              <a:t>The QM Rubric </a:t>
            </a:r>
            <a:r>
              <a:rPr lang="en-US" dirty="0" err="1" smtClean="0"/>
              <a:t>Standards</a:t>
            </a:r>
            <a:r>
              <a:rPr lang="en-US" baseline="30000" dirty="0" err="1" smtClean="0"/>
              <a:t>TM</a:t>
            </a:r>
            <a:endParaRPr lang="en-US" baseline="30000" dirty="0" smtClean="0"/>
          </a:p>
          <a:p>
            <a:r>
              <a:rPr lang="en-US" dirty="0"/>
              <a:t>Best practices guidelines for online course development from Las </a:t>
            </a:r>
            <a:r>
              <a:rPr lang="en-US" dirty="0" err="1"/>
              <a:t>Positas</a:t>
            </a:r>
            <a:r>
              <a:rPr lang="en-US" dirty="0"/>
              <a:t> College</a:t>
            </a:r>
          </a:p>
          <a:p>
            <a:r>
              <a:rPr lang="en-US" dirty="0" smtClean="0"/>
              <a:t>Approved Quality Curriculum (AQC) Evaluation Rubric from </a:t>
            </a:r>
            <a:r>
              <a:rPr lang="en-US" dirty="0"/>
              <a:t>the Distance Education Accrediting Commission (DEAC</a:t>
            </a:r>
            <a:r>
              <a:rPr lang="en-US" dirty="0" smtClean="0"/>
              <a:t>) </a:t>
            </a:r>
          </a:p>
          <a:p>
            <a:endParaRPr lang="en-US" dirty="0"/>
          </a:p>
        </p:txBody>
      </p:sp>
    </p:spTree>
    <p:extLst>
      <p:ext uri="{BB962C8B-B14F-4D97-AF65-F5344CB8AC3E}">
        <p14:creationId xmlns:p14="http://schemas.microsoft.com/office/powerpoint/2010/main" val="158287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Development of the Rating Tool</a:t>
            </a:r>
          </a:p>
        </p:txBody>
      </p:sp>
      <p:sp>
        <p:nvSpPr>
          <p:cNvPr id="3" name="Content Placeholder 2"/>
          <p:cNvSpPr>
            <a:spLocks noGrp="1"/>
          </p:cNvSpPr>
          <p:nvPr>
            <p:ph idx="1"/>
          </p:nvPr>
        </p:nvSpPr>
        <p:spPr/>
        <p:txBody>
          <a:bodyPr/>
          <a:lstStyle/>
          <a:p>
            <a:r>
              <a:rPr lang="en-US" dirty="0" smtClean="0"/>
              <a:t>Two major categories: Design &amp; Content</a:t>
            </a:r>
          </a:p>
          <a:p>
            <a:r>
              <a:rPr lang="en-US" dirty="0" smtClean="0"/>
              <a:t>Looks at 19 of the 43 QM Standards</a:t>
            </a:r>
          </a:p>
          <a:p>
            <a:pPr lvl="1"/>
            <a:r>
              <a:rPr lang="en-US" dirty="0" smtClean="0"/>
              <a:t>Including 13 3-point essential standards</a:t>
            </a:r>
          </a:p>
          <a:p>
            <a:pPr lvl="1"/>
            <a:r>
              <a:rPr lang="en-US" dirty="0" smtClean="0"/>
              <a:t>4 2-point standards</a:t>
            </a:r>
          </a:p>
          <a:p>
            <a:pPr lvl="1"/>
            <a:r>
              <a:rPr lang="en-US" dirty="0" smtClean="0"/>
              <a:t>2 1-point standards</a:t>
            </a:r>
          </a:p>
          <a:p>
            <a:r>
              <a:rPr lang="en-US" dirty="0" smtClean="0"/>
              <a:t>Organized to coordinate with the other Best Practices standards</a:t>
            </a:r>
          </a:p>
        </p:txBody>
      </p:sp>
    </p:spTree>
    <p:extLst>
      <p:ext uri="{BB962C8B-B14F-4D97-AF65-F5344CB8AC3E}">
        <p14:creationId xmlns:p14="http://schemas.microsoft.com/office/powerpoint/2010/main" val="15054955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mp;#x0D;&amp;#x0A;&amp;#x0D;&amp;#x0A;&amp;#x0D;&amp;#x0A;Identifying Online Textbook Tools that Meet or Exceed the Quality Matters Expectations&amp;#x0D;&amp;#x0A;&amp;#x0D;&amp;#x0A;&amp;quot;&quot;/&gt;&lt;property id=&quot;20307&quot; value=&quot;295&quot;/&gt;&lt;/object&gt;&lt;object type=&quot;3&quot; unique_id=&quot;10005&quot;&gt;&lt;property id=&quot;20148&quot; value=&quot;5&quot;/&gt;&lt;property id=&quot;20300&quot; value=&quot;Slide 2 - &amp;quot;So many options, so little time&amp;quot;&quot;/&gt;&lt;property id=&quot;20307&quot; value=&quot;308&quot;/&gt;&lt;/object&gt;&lt;object type=&quot;3&quot; unique_id=&quot;10006&quot;&gt;&lt;property id=&quot;20148&quot; value=&quot;5&quot;/&gt;&lt;property id=&quot;20300&quot; value=&quot;Slide 3 - &amp;quot;The challenge&amp;amp;#x09;&amp;quot;&quot;/&gt;&lt;property id=&quot;20307&quot; value=&quot;309&quot;/&gt;&lt;/object&gt;&lt;object type=&quot;3&quot; unique_id=&quot;10007&quot;&gt;&lt;property id=&quot;20148&quot; value=&quot;5&quot;/&gt;&lt;property id=&quot;20300&quot; value=&quot;Slide 4 - &amp;quot;Bureau of Labor Statistics&amp;quot;&quot;/&gt;&lt;property id=&quot;20307&quot; value=&quot;310&quot;/&gt;&lt;/object&gt;&lt;object type=&quot;3&quot; unique_id=&quot;10008&quot;&gt;&lt;property id=&quot;20148&quot; value=&quot;5&quot;/&gt;&lt;property id=&quot;20300&quot; value=&quot;Slide 5 - &amp;quot;Excelsior College&amp;quot;&quot;/&gt;&lt;property id=&quot;20307&quot; value=&quot;311&quot;/&gt;&lt;/object&gt;&lt;object type=&quot;3&quot; unique_id=&quot;10009&quot;&gt;&lt;property id=&quot;20148&quot; value=&quot;5&quot;/&gt;&lt;property id=&quot;20300&quot; value=&quot;Slide 6 - &amp;quot;Let’s avoid bells and whistles&amp;quot;&quot;/&gt;&lt;property id=&quot;20307&quot; value=&quot;313&quot;/&gt;&lt;/object&gt;&lt;object type=&quot;3&quot; unique_id=&quot;10010&quot;&gt;&lt;property id=&quot;20148&quot; value=&quot;5&quot;/&gt;&lt;property id=&quot;20300&quot; value=&quot;Slide 7 - &amp;quot;Design a Rubric!&amp;quot;&quot;/&gt;&lt;property id=&quot;20307&quot; value=&quot;314&quot;/&gt;&lt;/object&gt;&lt;object type=&quot;3&quot; unique_id=&quot;10011&quot;&gt;&lt;property id=&quot;20148&quot; value=&quot;5&quot;/&gt;&lt;property id=&quot;20300&quot; value=&quot;Slide 8 - &amp;quot;Development of the Rating Tool&amp;quot;&quot;/&gt;&lt;property id=&quot;20307&quot; value=&quot;315&quot;/&gt;&lt;/object&gt;&lt;object type=&quot;3&quot; unique_id=&quot;10012&quot;&gt;&lt;property id=&quot;20148&quot; value=&quot;5&quot;/&gt;&lt;property id=&quot;20300&quot; value=&quot;Slide 9 - &amp;quot;Development of the Rating Tool&amp;quot;&quot;/&gt;&lt;property id=&quot;20307&quot; value=&quot;317&quot;/&gt;&lt;/object&gt;&lt;object type=&quot;3&quot; unique_id=&quot;10013&quot;&gt;&lt;property id=&quot;20148&quot; value=&quot;5&quot;/&gt;&lt;property id=&quot;20300&quot; value=&quot;Slide 11&quot;/&gt;&lt;property id=&quot;20307&quot; value=&quot;318&quot;/&gt;&lt;/object&gt;&lt;object type=&quot;3&quot; unique_id=&quot;10014&quot;&gt;&lt;property id=&quot;20148&quot; value=&quot;5&quot;/&gt;&lt;property id=&quot;20300&quot; value=&quot;Slide 10 - &amp;quot;Scoring&amp;quot;&quot;/&gt;&lt;property id=&quot;20307&quot; value=&quot;316&quot;/&gt;&lt;/object&gt;&lt;object type=&quot;3&quot; unique_id=&quot;10015&quot;&gt;&lt;property id=&quot;20148&quot; value=&quot;5&quot;/&gt;&lt;property id=&quot;20300&quot; value=&quot;Slide 15 - &amp;quot;How do I use the Rubric Tool?&amp;quot;&quot;/&gt;&lt;property id=&quot;20307&quot; value=&quot;319&quot;/&gt;&lt;/object&gt;&lt;object type=&quot;3&quot; unique_id=&quot;10016&quot;&gt;&lt;property id=&quot;20148&quot; value=&quot;5&quot;/&gt;&lt;property id=&quot;20300&quot; value=&quot;Slide 16 - &amp;quot;Evaluation results&amp;quot;&quot;/&gt;&lt;property id=&quot;20307&quot; value=&quot;312&quot;/&gt;&lt;/object&gt;&lt;object type=&quot;3&quot; unique_id=&quot;10017&quot;&gt;&lt;property id=&quot;20148&quot; value=&quot;5&quot;/&gt;&lt;property id=&quot;20300&quot; value=&quot;Slide 17 - &amp;quot;Discussion&amp;quot;&quot;/&gt;&lt;property id=&quot;20307&quot; value=&quot;320&quot;/&gt;&lt;/object&gt;&lt;object type=&quot;3&quot; unique_id=&quot;10018&quot;&gt;&lt;property id=&quot;20148&quot; value=&quot;5&quot;/&gt;&lt;property id=&quot;20300&quot; value=&quot;Slide 18 - &amp;quot;Questions? &amp;quot;&quot;/&gt;&lt;property id=&quot;20307&quot; value=&quot;321&quot;/&gt;&lt;/object&gt;&lt;object type=&quot;3&quot; unique_id=&quot;10019&quot;&gt;&lt;property id=&quot;20148&quot; value=&quot;5&quot;/&gt;&lt;property id=&quot;20300&quot; value=&quot;Slide 12&quot;/&gt;&lt;property id=&quot;20307&quot; value=&quot;324&quot;/&gt;&lt;/object&gt;&lt;object type=&quot;3&quot; unique_id=&quot;10020&quot;&gt;&lt;property id=&quot;20148&quot; value=&quot;5&quot;/&gt;&lt;property id=&quot;20300&quot; value=&quot;Slide 13&quot;/&gt;&lt;property id=&quot;20307&quot; value=&quot;325&quot;/&gt;&lt;/object&gt;&lt;object type=&quot;3&quot; unique_id=&quot;10021&quot;&gt;&lt;property id=&quot;20148&quot; value=&quot;5&quot;/&gt;&lt;property id=&quot;20300&quot; value=&quot;Slide 14&quot;/&gt;&lt;property id=&quot;20307&quot; value=&quot;323&quot;/&gt;&lt;/object&gt;&lt;/object&gt;&lt;/object&gt;&lt;/database&gt;"/>
  <p:tag name="SECTOMILLISECCONVERTED" val="1"/>
</p:tagLst>
</file>

<file path=ppt/theme/theme1.xml><?xml version="1.0" encoding="utf-8"?>
<a:theme xmlns:a="http://schemas.openxmlformats.org/drawingml/2006/main" name="~0631864">
  <a:themeElements>
    <a:clrScheme name="Excelsior College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celsior College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xcelsior College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celsior College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celsior College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celsior College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celsior College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celsior College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celsior College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celsior College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celsior College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celsior College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celsior College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celsior College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~0631864</Template>
  <TotalTime>2219</TotalTime>
  <Words>1264</Words>
  <Application>Microsoft Office PowerPoint</Application>
  <PresentationFormat>On-screen Show (4:3)</PresentationFormat>
  <Paragraphs>232</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Times New Roman</vt:lpstr>
      <vt:lpstr>Wingdings</vt:lpstr>
      <vt:lpstr>~0631864</vt:lpstr>
      <vt:lpstr>1_Custom Design</vt:lpstr>
      <vt:lpstr>   Identifying Online Textbook Tools that Meet or Exceed the Quality Matters Expectations  </vt:lpstr>
      <vt:lpstr>So many options, so little time</vt:lpstr>
      <vt:lpstr>The challenge </vt:lpstr>
      <vt:lpstr>Bureau of Labor Statistics</vt:lpstr>
      <vt:lpstr>Excelsior College</vt:lpstr>
      <vt:lpstr>Let’s avoid bells and whistles</vt:lpstr>
      <vt:lpstr>Design a Rubric!</vt:lpstr>
      <vt:lpstr>Development of the Rating Tool</vt:lpstr>
      <vt:lpstr>Development of the Rating Tool</vt:lpstr>
      <vt:lpstr>Scoring</vt:lpstr>
      <vt:lpstr>PowerPoint Presentation</vt:lpstr>
      <vt:lpstr>PowerPoint Presentation</vt:lpstr>
      <vt:lpstr>PowerPoint Presentation</vt:lpstr>
      <vt:lpstr>PowerPoint Presentation</vt:lpstr>
      <vt:lpstr>How do I use the Rubric Tool?</vt:lpstr>
      <vt:lpstr>Evaluation results</vt:lpstr>
      <vt:lpstr>Discussion</vt:lpstr>
      <vt:lpstr>Questions? </vt:lpstr>
      <vt:lpstr>Thank you</vt:lpstr>
    </vt:vector>
  </TitlesOfParts>
  <Company>Excelsior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Courses Team</dc:title>
  <dc:creator>mobie</dc:creator>
  <cp:lastModifiedBy>Dunn, Margie</cp:lastModifiedBy>
  <cp:revision>157</cp:revision>
  <cp:lastPrinted>2016-03-14T13:25:41Z</cp:lastPrinted>
  <dcterms:created xsi:type="dcterms:W3CDTF">2011-10-24T17:27:27Z</dcterms:created>
  <dcterms:modified xsi:type="dcterms:W3CDTF">2016-03-14T13:43:04Z</dcterms:modified>
</cp:coreProperties>
</file>