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70" r:id="rId6"/>
    <p:sldId id="266" r:id="rId7"/>
    <p:sldId id="267" r:id="rId8"/>
    <p:sldId id="268" r:id="rId9"/>
    <p:sldId id="26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74" autoAdjust="0"/>
  </p:normalViewPr>
  <p:slideViewPr>
    <p:cSldViewPr snapToGrid="0" snapToObjects="1">
      <p:cViewPr>
        <p:scale>
          <a:sx n="103" d="100"/>
          <a:sy n="103" d="100"/>
        </p:scale>
        <p:origin x="-117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798AD-A2A9-B640-9F3F-66FCCEC57D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D6811-D998-C24C-A0DF-7BE2050EAE9A}">
      <dgm:prSet phldrT="[Text]"/>
      <dgm:spPr/>
      <dgm:t>
        <a:bodyPr/>
        <a:lstStyle/>
        <a:p>
          <a:r>
            <a:rPr lang="en-US" dirty="0" smtClean="0"/>
            <a:t>Quality Matters Recognition</a:t>
          </a:r>
          <a:endParaRPr lang="en-US" dirty="0"/>
        </a:p>
      </dgm:t>
    </dgm:pt>
    <dgm:pt modelId="{C13969F4-0F2C-B84D-84B2-F63941E638DB}" type="parTrans" cxnId="{0647A3E6-9A13-3243-BB68-EA02187F1B1A}">
      <dgm:prSet/>
      <dgm:spPr/>
      <dgm:t>
        <a:bodyPr/>
        <a:lstStyle/>
        <a:p>
          <a:endParaRPr lang="en-US"/>
        </a:p>
      </dgm:t>
    </dgm:pt>
    <dgm:pt modelId="{FB4302DB-29BB-9043-9BD3-4C1CD95B0ADC}" type="sibTrans" cxnId="{0647A3E6-9A13-3243-BB68-EA02187F1B1A}">
      <dgm:prSet/>
      <dgm:spPr/>
      <dgm:t>
        <a:bodyPr/>
        <a:lstStyle/>
        <a:p>
          <a:endParaRPr lang="en-US"/>
        </a:p>
      </dgm:t>
    </dgm:pt>
    <dgm:pt modelId="{B72632CA-1C02-3D4E-9731-4AF9A2CDB7D9}">
      <dgm:prSet phldrT="[Text]"/>
      <dgm:spPr/>
      <dgm:t>
        <a:bodyPr/>
        <a:lstStyle/>
        <a:p>
          <a:r>
            <a:rPr lang="en-US" dirty="0" smtClean="0"/>
            <a:t>Bi-Weekly or Weekly</a:t>
          </a:r>
        </a:p>
      </dgm:t>
    </dgm:pt>
    <dgm:pt modelId="{81A42E1C-4CA9-3949-9F43-FAD71365F65C}" type="parTrans" cxnId="{288F8926-4241-D244-91EB-0D8E09A97A14}">
      <dgm:prSet/>
      <dgm:spPr/>
      <dgm:t>
        <a:bodyPr/>
        <a:lstStyle/>
        <a:p>
          <a:endParaRPr lang="en-US"/>
        </a:p>
      </dgm:t>
    </dgm:pt>
    <dgm:pt modelId="{E57DF9A4-6592-7543-8A43-08BBD6DEB4E5}" type="sibTrans" cxnId="{288F8926-4241-D244-91EB-0D8E09A97A14}">
      <dgm:prSet/>
      <dgm:spPr/>
      <dgm:t>
        <a:bodyPr/>
        <a:lstStyle/>
        <a:p>
          <a:endParaRPr lang="en-US"/>
        </a:p>
      </dgm:t>
    </dgm:pt>
    <dgm:pt modelId="{FDF316A0-35D0-4E4E-80F6-1522EFE6C0F9}">
      <dgm:prSet phldrT="[Text]"/>
      <dgm:spPr/>
      <dgm:t>
        <a:bodyPr/>
        <a:lstStyle/>
        <a:p>
          <a:r>
            <a:rPr lang="en-US" dirty="0" smtClean="0"/>
            <a:t>1:1 Meetings</a:t>
          </a:r>
          <a:endParaRPr lang="en-US" dirty="0"/>
        </a:p>
      </dgm:t>
    </dgm:pt>
    <dgm:pt modelId="{00F6252D-920F-2F42-A73C-02E02240A52D}" type="parTrans" cxnId="{2D2801BD-9134-9D4D-AE44-3A31BC05E9FB}">
      <dgm:prSet/>
      <dgm:spPr/>
      <dgm:t>
        <a:bodyPr/>
        <a:lstStyle/>
        <a:p>
          <a:endParaRPr lang="en-US"/>
        </a:p>
      </dgm:t>
    </dgm:pt>
    <dgm:pt modelId="{2AC4EF37-6E6B-7D43-8063-4B6EF43BD209}" type="sibTrans" cxnId="{2D2801BD-9134-9D4D-AE44-3A31BC05E9FB}">
      <dgm:prSet/>
      <dgm:spPr/>
      <dgm:t>
        <a:bodyPr/>
        <a:lstStyle/>
        <a:p>
          <a:endParaRPr lang="en-US"/>
        </a:p>
      </dgm:t>
    </dgm:pt>
    <dgm:pt modelId="{6C9C3648-0369-8448-B34E-636D7464F46C}">
      <dgm:prSet phldrT="[Text]"/>
      <dgm:spPr/>
      <dgm:t>
        <a:bodyPr/>
        <a:lstStyle/>
        <a:p>
          <a:r>
            <a:rPr lang="en-US" dirty="0" smtClean="0"/>
            <a:t>Foundation/Advanced</a:t>
          </a:r>
          <a:endParaRPr lang="en-US" dirty="0"/>
        </a:p>
      </dgm:t>
    </dgm:pt>
    <dgm:pt modelId="{DF36466E-8430-864E-ADF9-2F0D57D349E1}" type="parTrans" cxnId="{8C66D7F5-3F70-3A43-9D17-D247CDFE44E7}">
      <dgm:prSet/>
      <dgm:spPr/>
      <dgm:t>
        <a:bodyPr/>
        <a:lstStyle/>
        <a:p>
          <a:endParaRPr lang="en-US"/>
        </a:p>
      </dgm:t>
    </dgm:pt>
    <dgm:pt modelId="{D41D9D71-2C77-8440-B9A5-1666BDC951DC}" type="sibTrans" cxnId="{8C66D7F5-3F70-3A43-9D17-D247CDFE44E7}">
      <dgm:prSet/>
      <dgm:spPr/>
      <dgm:t>
        <a:bodyPr/>
        <a:lstStyle/>
        <a:p>
          <a:endParaRPr lang="en-US"/>
        </a:p>
      </dgm:t>
    </dgm:pt>
    <dgm:pt modelId="{6BDA19C8-9EFD-FA45-B4C0-2347106C45C0}">
      <dgm:prSet phldrT="[Text]"/>
      <dgm:spPr/>
      <dgm:t>
        <a:bodyPr/>
        <a:lstStyle/>
        <a:p>
          <a:r>
            <a:rPr lang="en-US" dirty="0" smtClean="0"/>
            <a:t>Summer Cohort</a:t>
          </a:r>
          <a:endParaRPr lang="en-US" dirty="0"/>
        </a:p>
      </dgm:t>
    </dgm:pt>
    <dgm:pt modelId="{DEC3DF0C-B99C-5C43-A680-47275BE39D2D}" type="parTrans" cxnId="{6CC32EFF-5CB2-764A-ACD0-93E8C845B6A6}">
      <dgm:prSet/>
      <dgm:spPr/>
    </dgm:pt>
    <dgm:pt modelId="{933DD979-06B6-714C-8061-630A144DAD79}" type="sibTrans" cxnId="{6CC32EFF-5CB2-764A-ACD0-93E8C845B6A6}">
      <dgm:prSet/>
      <dgm:spPr/>
    </dgm:pt>
    <dgm:pt modelId="{5151EE85-3413-9D4D-8AB5-63D8B765DD0E}" type="pres">
      <dgm:prSet presAssocID="{B12798AD-A2A9-B640-9F3F-66FCCEC57D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7BE38-49DF-7642-9CE7-C3BAA8ACC436}" type="pres">
      <dgm:prSet presAssocID="{199D6811-D998-C24C-A0DF-7BE2050EAE9A}" presName="centerShape" presStyleLbl="node0" presStyleIdx="0" presStyleCnt="1"/>
      <dgm:spPr/>
      <dgm:t>
        <a:bodyPr/>
        <a:lstStyle/>
        <a:p>
          <a:endParaRPr lang="en-US"/>
        </a:p>
      </dgm:t>
    </dgm:pt>
    <dgm:pt modelId="{4761EDB0-73A0-494E-82F4-DCDACF435DE6}" type="pres">
      <dgm:prSet presAssocID="{DF36466E-8430-864E-ADF9-2F0D57D349E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D4DCFD8-7374-A540-9685-8A2D5DBD20B0}" type="pres">
      <dgm:prSet presAssocID="{6C9C3648-0369-8448-B34E-636D7464F4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E5E68-EE1D-D542-AB16-A998AAFE8522}" type="pres">
      <dgm:prSet presAssocID="{81A42E1C-4CA9-3949-9F43-FAD71365F65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BE3DBBF-E687-DF43-9571-55A73DE047F0}" type="pres">
      <dgm:prSet presAssocID="{B72632CA-1C02-3D4E-9731-4AF9A2CDB7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195C9-52B4-0B4D-9439-CD49454E3F45}" type="pres">
      <dgm:prSet presAssocID="{00F6252D-920F-2F42-A73C-02E02240A52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B335A1EA-F54F-5D45-A2E8-3E8DFE4248AD}" type="pres">
      <dgm:prSet presAssocID="{FDF316A0-35D0-4E4E-80F6-1522EFE6C0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4E8D-FE9B-4546-9796-5F143F16A17C}" type="pres">
      <dgm:prSet presAssocID="{DEC3DF0C-B99C-5C43-A680-47275BE39D2D}" presName="parTrans" presStyleLbl="bgSibTrans2D1" presStyleIdx="3" presStyleCnt="4"/>
      <dgm:spPr/>
    </dgm:pt>
    <dgm:pt modelId="{680BDB5A-A65F-944A-BFE0-8B55A5B46CFE}" type="pres">
      <dgm:prSet presAssocID="{6BDA19C8-9EFD-FA45-B4C0-2347106C45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19583-34BD-E643-B8D1-DCF8DAB33710}" type="presOf" srcId="{00F6252D-920F-2F42-A73C-02E02240A52D}" destId="{6A3195C9-52B4-0B4D-9439-CD49454E3F45}" srcOrd="0" destOrd="0" presId="urn:microsoft.com/office/officeart/2005/8/layout/radial4"/>
    <dgm:cxn modelId="{D85A6979-158C-AF40-BFA3-1ABE5C6BE60E}" type="presOf" srcId="{6C9C3648-0369-8448-B34E-636D7464F46C}" destId="{CD4DCFD8-7374-A540-9685-8A2D5DBD20B0}" srcOrd="0" destOrd="0" presId="urn:microsoft.com/office/officeart/2005/8/layout/radial4"/>
    <dgm:cxn modelId="{C2AB47C7-67D2-2F45-B1BF-F64F51C3B538}" type="presOf" srcId="{199D6811-D998-C24C-A0DF-7BE2050EAE9A}" destId="{C6B7BE38-49DF-7642-9CE7-C3BAA8ACC436}" srcOrd="0" destOrd="0" presId="urn:microsoft.com/office/officeart/2005/8/layout/radial4"/>
    <dgm:cxn modelId="{8C66D7F5-3F70-3A43-9D17-D247CDFE44E7}" srcId="{199D6811-D998-C24C-A0DF-7BE2050EAE9A}" destId="{6C9C3648-0369-8448-B34E-636D7464F46C}" srcOrd="0" destOrd="0" parTransId="{DF36466E-8430-864E-ADF9-2F0D57D349E1}" sibTransId="{D41D9D71-2C77-8440-B9A5-1666BDC951DC}"/>
    <dgm:cxn modelId="{0647A3E6-9A13-3243-BB68-EA02187F1B1A}" srcId="{B12798AD-A2A9-B640-9F3F-66FCCEC57D26}" destId="{199D6811-D998-C24C-A0DF-7BE2050EAE9A}" srcOrd="0" destOrd="0" parTransId="{C13969F4-0F2C-B84D-84B2-F63941E638DB}" sibTransId="{FB4302DB-29BB-9043-9BD3-4C1CD95B0ADC}"/>
    <dgm:cxn modelId="{2749BC6F-6EFD-9441-BD12-D0469B7E5BFD}" type="presOf" srcId="{B72632CA-1C02-3D4E-9731-4AF9A2CDB7D9}" destId="{4BE3DBBF-E687-DF43-9571-55A73DE047F0}" srcOrd="0" destOrd="0" presId="urn:microsoft.com/office/officeart/2005/8/layout/radial4"/>
    <dgm:cxn modelId="{288F8926-4241-D244-91EB-0D8E09A97A14}" srcId="{199D6811-D998-C24C-A0DF-7BE2050EAE9A}" destId="{B72632CA-1C02-3D4E-9731-4AF9A2CDB7D9}" srcOrd="1" destOrd="0" parTransId="{81A42E1C-4CA9-3949-9F43-FAD71365F65C}" sibTransId="{E57DF9A4-6592-7543-8A43-08BBD6DEB4E5}"/>
    <dgm:cxn modelId="{3A3D5C7A-B12D-104E-BAFE-D10EF13F2299}" type="presOf" srcId="{FDF316A0-35D0-4E4E-80F6-1522EFE6C0F9}" destId="{B335A1EA-F54F-5D45-A2E8-3E8DFE4248AD}" srcOrd="0" destOrd="0" presId="urn:microsoft.com/office/officeart/2005/8/layout/radial4"/>
    <dgm:cxn modelId="{45E39D45-8D72-E449-A3C6-1698D0A11F31}" type="presOf" srcId="{81A42E1C-4CA9-3949-9F43-FAD71365F65C}" destId="{E67E5E68-EE1D-D542-AB16-A998AAFE8522}" srcOrd="0" destOrd="0" presId="urn:microsoft.com/office/officeart/2005/8/layout/radial4"/>
    <dgm:cxn modelId="{89C95466-819E-7245-A1F2-5BEEB5EC39B2}" type="presOf" srcId="{DF36466E-8430-864E-ADF9-2F0D57D349E1}" destId="{4761EDB0-73A0-494E-82F4-DCDACF435DE6}" srcOrd="0" destOrd="0" presId="urn:microsoft.com/office/officeart/2005/8/layout/radial4"/>
    <dgm:cxn modelId="{2D2801BD-9134-9D4D-AE44-3A31BC05E9FB}" srcId="{199D6811-D998-C24C-A0DF-7BE2050EAE9A}" destId="{FDF316A0-35D0-4E4E-80F6-1522EFE6C0F9}" srcOrd="2" destOrd="0" parTransId="{00F6252D-920F-2F42-A73C-02E02240A52D}" sibTransId="{2AC4EF37-6E6B-7D43-8063-4B6EF43BD209}"/>
    <dgm:cxn modelId="{0773C6EE-DDA7-F446-8061-6A0EED458F18}" type="presOf" srcId="{B12798AD-A2A9-B640-9F3F-66FCCEC57D26}" destId="{5151EE85-3413-9D4D-8AB5-63D8B765DD0E}" srcOrd="0" destOrd="0" presId="urn:microsoft.com/office/officeart/2005/8/layout/radial4"/>
    <dgm:cxn modelId="{6CC32EFF-5CB2-764A-ACD0-93E8C845B6A6}" srcId="{199D6811-D998-C24C-A0DF-7BE2050EAE9A}" destId="{6BDA19C8-9EFD-FA45-B4C0-2347106C45C0}" srcOrd="3" destOrd="0" parTransId="{DEC3DF0C-B99C-5C43-A680-47275BE39D2D}" sibTransId="{933DD979-06B6-714C-8061-630A144DAD79}"/>
    <dgm:cxn modelId="{77120296-14E8-6240-A5E8-040E3447D436}" type="presOf" srcId="{DEC3DF0C-B99C-5C43-A680-47275BE39D2D}" destId="{D28D4E8D-FE9B-4546-9796-5F143F16A17C}" srcOrd="0" destOrd="0" presId="urn:microsoft.com/office/officeart/2005/8/layout/radial4"/>
    <dgm:cxn modelId="{EC17A593-E7B6-274E-BCDA-CF241129A8A1}" type="presOf" srcId="{6BDA19C8-9EFD-FA45-B4C0-2347106C45C0}" destId="{680BDB5A-A65F-944A-BFE0-8B55A5B46CFE}" srcOrd="0" destOrd="0" presId="urn:microsoft.com/office/officeart/2005/8/layout/radial4"/>
    <dgm:cxn modelId="{DE911248-3FB2-EE4A-8608-8526F9051DFE}" type="presParOf" srcId="{5151EE85-3413-9D4D-8AB5-63D8B765DD0E}" destId="{C6B7BE38-49DF-7642-9CE7-C3BAA8ACC436}" srcOrd="0" destOrd="0" presId="urn:microsoft.com/office/officeart/2005/8/layout/radial4"/>
    <dgm:cxn modelId="{13763B43-28EC-F846-ACF0-A183CD2EA563}" type="presParOf" srcId="{5151EE85-3413-9D4D-8AB5-63D8B765DD0E}" destId="{4761EDB0-73A0-494E-82F4-DCDACF435DE6}" srcOrd="1" destOrd="0" presId="urn:microsoft.com/office/officeart/2005/8/layout/radial4"/>
    <dgm:cxn modelId="{C4086307-C559-6241-847C-6EA2B026BA39}" type="presParOf" srcId="{5151EE85-3413-9D4D-8AB5-63D8B765DD0E}" destId="{CD4DCFD8-7374-A540-9685-8A2D5DBD20B0}" srcOrd="2" destOrd="0" presId="urn:microsoft.com/office/officeart/2005/8/layout/radial4"/>
    <dgm:cxn modelId="{379D14D0-DE08-1943-95E7-3D596F0314E0}" type="presParOf" srcId="{5151EE85-3413-9D4D-8AB5-63D8B765DD0E}" destId="{E67E5E68-EE1D-D542-AB16-A998AAFE8522}" srcOrd="3" destOrd="0" presId="urn:microsoft.com/office/officeart/2005/8/layout/radial4"/>
    <dgm:cxn modelId="{803D32CE-19B6-9E42-8946-3D0B699CB638}" type="presParOf" srcId="{5151EE85-3413-9D4D-8AB5-63D8B765DD0E}" destId="{4BE3DBBF-E687-DF43-9571-55A73DE047F0}" srcOrd="4" destOrd="0" presId="urn:microsoft.com/office/officeart/2005/8/layout/radial4"/>
    <dgm:cxn modelId="{6099B119-1695-F343-A745-F3869585544E}" type="presParOf" srcId="{5151EE85-3413-9D4D-8AB5-63D8B765DD0E}" destId="{6A3195C9-52B4-0B4D-9439-CD49454E3F45}" srcOrd="5" destOrd="0" presId="urn:microsoft.com/office/officeart/2005/8/layout/radial4"/>
    <dgm:cxn modelId="{F3ACBC66-7FE1-7144-A0E4-A53AD14D3FB8}" type="presParOf" srcId="{5151EE85-3413-9D4D-8AB5-63D8B765DD0E}" destId="{B335A1EA-F54F-5D45-A2E8-3E8DFE4248AD}" srcOrd="6" destOrd="0" presId="urn:microsoft.com/office/officeart/2005/8/layout/radial4"/>
    <dgm:cxn modelId="{5F0CEF2F-1DBB-F841-B215-2B82CBE5D1AA}" type="presParOf" srcId="{5151EE85-3413-9D4D-8AB5-63D8B765DD0E}" destId="{D28D4E8D-FE9B-4546-9796-5F143F16A17C}" srcOrd="7" destOrd="0" presId="urn:microsoft.com/office/officeart/2005/8/layout/radial4"/>
    <dgm:cxn modelId="{F63AF61C-33FC-D145-B948-A21418602E5B}" type="presParOf" srcId="{5151EE85-3413-9D4D-8AB5-63D8B765DD0E}" destId="{680BDB5A-A65F-944A-BFE0-8B55A5B46CF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BE38-49DF-7642-9CE7-C3BAA8ACC436}">
      <dsp:nvSpPr>
        <dsp:cNvPr id="0" name=""/>
        <dsp:cNvSpPr/>
      </dsp:nvSpPr>
      <dsp:spPr>
        <a:xfrm>
          <a:off x="3127629" y="2254397"/>
          <a:ext cx="2152634" cy="21526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Quality Matters Recognition</a:t>
          </a:r>
          <a:endParaRPr lang="en-US" sz="2100" kern="1200" dirty="0"/>
        </a:p>
      </dsp:txBody>
      <dsp:txXfrm>
        <a:off x="3442875" y="2569643"/>
        <a:ext cx="1522142" cy="1522142"/>
      </dsp:txXfrm>
    </dsp:sp>
    <dsp:sp modelId="{4761EDB0-73A0-494E-82F4-DCDACF435DE6}">
      <dsp:nvSpPr>
        <dsp:cNvPr id="0" name=""/>
        <dsp:cNvSpPr/>
      </dsp:nvSpPr>
      <dsp:spPr>
        <a:xfrm rot="11700000">
          <a:off x="1499043" y="2513878"/>
          <a:ext cx="1602474" cy="6135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DCFD8-7374-A540-9685-8A2D5DBD20B0}">
      <dsp:nvSpPr>
        <dsp:cNvPr id="0" name=""/>
        <dsp:cNvSpPr/>
      </dsp:nvSpPr>
      <dsp:spPr>
        <a:xfrm>
          <a:off x="503844" y="1795252"/>
          <a:ext cx="2045002" cy="1636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Foundation/Advanced</a:t>
          </a:r>
          <a:endParaRPr lang="en-US" sz="2600" kern="1200" dirty="0"/>
        </a:p>
      </dsp:txBody>
      <dsp:txXfrm>
        <a:off x="551761" y="1843169"/>
        <a:ext cx="1949168" cy="1540167"/>
      </dsp:txXfrm>
    </dsp:sp>
    <dsp:sp modelId="{E67E5E68-EE1D-D542-AB16-A998AAFE8522}">
      <dsp:nvSpPr>
        <dsp:cNvPr id="0" name=""/>
        <dsp:cNvSpPr/>
      </dsp:nvSpPr>
      <dsp:spPr>
        <a:xfrm rot="14700000">
          <a:off x="2569805" y="1237794"/>
          <a:ext cx="1602474" cy="6135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3DBBF-E687-DF43-9571-55A73DE047F0}">
      <dsp:nvSpPr>
        <dsp:cNvPr id="0" name=""/>
        <dsp:cNvSpPr/>
      </dsp:nvSpPr>
      <dsp:spPr>
        <a:xfrm>
          <a:off x="2009923" y="376"/>
          <a:ext cx="2045002" cy="1636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Bi-Weekly or Weekly</a:t>
          </a:r>
        </a:p>
      </dsp:txBody>
      <dsp:txXfrm>
        <a:off x="2057840" y="48293"/>
        <a:ext cx="1949168" cy="1540167"/>
      </dsp:txXfrm>
    </dsp:sp>
    <dsp:sp modelId="{6A3195C9-52B4-0B4D-9439-CD49454E3F45}">
      <dsp:nvSpPr>
        <dsp:cNvPr id="0" name=""/>
        <dsp:cNvSpPr/>
      </dsp:nvSpPr>
      <dsp:spPr>
        <a:xfrm rot="17700000">
          <a:off x="4235613" y="1237794"/>
          <a:ext cx="1602474" cy="6135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5A1EA-F54F-5D45-A2E8-3E8DFE4248AD}">
      <dsp:nvSpPr>
        <dsp:cNvPr id="0" name=""/>
        <dsp:cNvSpPr/>
      </dsp:nvSpPr>
      <dsp:spPr>
        <a:xfrm>
          <a:off x="4352967" y="376"/>
          <a:ext cx="2045002" cy="1636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1:1 Meetings</a:t>
          </a:r>
          <a:endParaRPr lang="en-US" sz="2600" kern="1200" dirty="0"/>
        </a:p>
      </dsp:txBody>
      <dsp:txXfrm>
        <a:off x="4400884" y="48293"/>
        <a:ext cx="1949168" cy="1540167"/>
      </dsp:txXfrm>
    </dsp:sp>
    <dsp:sp modelId="{D28D4E8D-FE9B-4546-9796-5F143F16A17C}">
      <dsp:nvSpPr>
        <dsp:cNvPr id="0" name=""/>
        <dsp:cNvSpPr/>
      </dsp:nvSpPr>
      <dsp:spPr>
        <a:xfrm rot="20700000">
          <a:off x="5306375" y="2513878"/>
          <a:ext cx="1602474" cy="6135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BDB5A-A65F-944A-BFE0-8B55A5B46CFE}">
      <dsp:nvSpPr>
        <dsp:cNvPr id="0" name=""/>
        <dsp:cNvSpPr/>
      </dsp:nvSpPr>
      <dsp:spPr>
        <a:xfrm>
          <a:off x="5859046" y="1795252"/>
          <a:ext cx="2045002" cy="1636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Summer Cohort</a:t>
          </a:r>
          <a:endParaRPr lang="en-US" sz="2600" kern="1200" dirty="0"/>
        </a:p>
      </dsp:txBody>
      <dsp:txXfrm>
        <a:off x="5906963" y="1843169"/>
        <a:ext cx="1949168" cy="1540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84CA-0926-F24D-AA11-CDA8CFB4FFB3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7F8B8-EF25-BC4D-9737-F87512B29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3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F8B8-EF25-BC4D-9737-F87512B290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16FDC6-2F40-814C-A15A-F6F526F7D70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948A761-EC8F-5C47-9DB3-0A248E1ED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35" y="4624668"/>
            <a:ext cx="7743225" cy="933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21E49"/>
                </a:solidFill>
              </a:rPr>
              <a:t>Flexible but not Flimsy: </a:t>
            </a:r>
            <a:r>
              <a:rPr lang="en-US" dirty="0" smtClean="0">
                <a:solidFill>
                  <a:srgbClr val="421E49"/>
                </a:solidFill>
              </a:rPr>
              <a:t>Addressing </a:t>
            </a:r>
            <a:r>
              <a:rPr lang="en-US" dirty="0">
                <a:solidFill>
                  <a:srgbClr val="421E49"/>
                </a:solidFill>
              </a:rPr>
              <a:t>Standards Using a Personalized Faculty Pathway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Robin O’Callaghan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Bohman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Winona State University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7128" y="3045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1E49"/>
                </a:solidFill>
              </a:rPr>
              <a:t>Project Management (</a:t>
            </a:r>
            <a:r>
              <a:rPr lang="en-US" dirty="0" err="1" smtClean="0">
                <a:solidFill>
                  <a:srgbClr val="421E49"/>
                </a:solidFill>
              </a:rPr>
              <a:t>Trello</a:t>
            </a:r>
            <a:r>
              <a:rPr lang="en-US" dirty="0" smtClean="0">
                <a:solidFill>
                  <a:srgbClr val="421E49"/>
                </a:solidFill>
              </a:rPr>
              <a:t>)</a:t>
            </a:r>
            <a:endParaRPr lang="en-US" dirty="0">
              <a:solidFill>
                <a:srgbClr val="421E49"/>
              </a:solidFill>
            </a:endParaRPr>
          </a:p>
        </p:txBody>
      </p:sp>
      <p:pic>
        <p:nvPicPr>
          <p:cNvPr id="4" name="Content Placeholder 6" descr="trello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6" b="-4646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491808"/>
            <a:ext cx="3657600" cy="5042555"/>
          </a:xfrm>
        </p:spPr>
        <p:txBody>
          <a:bodyPr>
            <a:normAutofit/>
          </a:bodyPr>
          <a:lstStyle/>
          <a:p>
            <a:r>
              <a:rPr lang="en-US" dirty="0" smtClean="0"/>
              <a:t>Flexible and easy to use</a:t>
            </a:r>
          </a:p>
          <a:p>
            <a:r>
              <a:rPr lang="en-US" dirty="0" smtClean="0"/>
              <a:t>Access from a tablet or browser</a:t>
            </a:r>
          </a:p>
          <a:p>
            <a:r>
              <a:rPr lang="en-US" dirty="0" smtClean="0"/>
              <a:t>Organized by board with lists and tasks</a:t>
            </a:r>
          </a:p>
          <a:p>
            <a:r>
              <a:rPr lang="en-US" b="1" dirty="0" smtClean="0"/>
              <a:t>Tasks can be attached with:</a:t>
            </a:r>
          </a:p>
          <a:p>
            <a:pPr lvl="1"/>
            <a:r>
              <a:rPr lang="en-US" dirty="0" smtClean="0"/>
              <a:t>Check-lists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1E49"/>
                </a:solidFill>
              </a:rPr>
              <a:t>Winona State University</a:t>
            </a:r>
            <a:endParaRPr lang="en-US" dirty="0">
              <a:solidFill>
                <a:srgbClr val="421E49"/>
              </a:solidFill>
            </a:endParaRPr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411494" y="1982890"/>
            <a:ext cx="82508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21E49"/>
                </a:solidFill>
              </a:rPr>
              <a:t>WeTeach</a:t>
            </a:r>
            <a:r>
              <a:rPr lang="en-US" dirty="0" smtClean="0">
                <a:solidFill>
                  <a:srgbClr val="421E49"/>
                </a:solidFill>
              </a:rPr>
              <a:t> Foundation</a:t>
            </a:r>
            <a:endParaRPr lang="en-US" dirty="0">
              <a:solidFill>
                <a:srgbClr val="421E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34" y="1824690"/>
            <a:ext cx="8922066" cy="45124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Module 1: Charting Your Course</a:t>
            </a:r>
          </a:p>
          <a:p>
            <a:r>
              <a:rPr lang="en-US" dirty="0"/>
              <a:t>Module 2: Quality Matters Overview</a:t>
            </a:r>
          </a:p>
          <a:p>
            <a:r>
              <a:rPr lang="en-US" dirty="0"/>
              <a:t>Module 3: Connecting with Online Student Services. </a:t>
            </a:r>
          </a:p>
          <a:p>
            <a:r>
              <a:rPr lang="en-US" dirty="0"/>
              <a:t>Module 4: Communicating and Collaborating with Your Students Online</a:t>
            </a:r>
          </a:p>
          <a:p>
            <a:r>
              <a:rPr lang="en-US" dirty="0"/>
              <a:t>Module 5: Learning Objectives and Course Design Modules</a:t>
            </a:r>
          </a:p>
          <a:p>
            <a:r>
              <a:rPr lang="en-US" dirty="0"/>
              <a:t>Module 6: Online Assessment and Feedback</a:t>
            </a:r>
          </a:p>
          <a:p>
            <a:r>
              <a:rPr lang="en-US" dirty="0"/>
              <a:t>Module 7: Instructional Materials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Format: </a:t>
            </a:r>
            <a:r>
              <a:rPr lang="en-US" sz="1800" dirty="0" smtClean="0"/>
              <a:t>Virtual </a:t>
            </a:r>
            <a:r>
              <a:rPr lang="en-US" sz="1800" dirty="0"/>
              <a:t>meeting with online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21E49"/>
                </a:solidFill>
              </a:rPr>
              <a:t>WeTeach</a:t>
            </a:r>
            <a:r>
              <a:rPr lang="en-US" dirty="0" smtClean="0">
                <a:solidFill>
                  <a:srgbClr val="421E49"/>
                </a:solidFill>
              </a:rPr>
              <a:t> Advanced</a:t>
            </a:r>
            <a:endParaRPr lang="en-US" dirty="0">
              <a:solidFill>
                <a:srgbClr val="421E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2" y="1600200"/>
            <a:ext cx="7758875" cy="4699913"/>
          </a:xfrm>
        </p:spPr>
        <p:txBody>
          <a:bodyPr>
            <a:normAutofit/>
          </a:bodyPr>
          <a:lstStyle/>
          <a:p>
            <a:r>
              <a:rPr lang="en-US" dirty="0"/>
              <a:t>Module 0: Pre-Course Information</a:t>
            </a:r>
          </a:p>
          <a:p>
            <a:r>
              <a:rPr lang="en-US" dirty="0"/>
              <a:t>Module 1: Learning Objectives</a:t>
            </a:r>
          </a:p>
          <a:p>
            <a:r>
              <a:rPr lang="en-US" dirty="0"/>
              <a:t>Module 2: Alignment</a:t>
            </a:r>
          </a:p>
          <a:p>
            <a:r>
              <a:rPr lang="en-US" dirty="0"/>
              <a:t>Module 3: Assessments</a:t>
            </a:r>
          </a:p>
          <a:p>
            <a:r>
              <a:rPr lang="en-US" dirty="0"/>
              <a:t>Module 4: Instructional Materials</a:t>
            </a:r>
          </a:p>
          <a:p>
            <a:r>
              <a:rPr lang="en-US" dirty="0"/>
              <a:t>Module 5: Peek Inside a QM Course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Format: Weekly face-to-face meetings that progress into 1:1 custom meeting for online course design.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1E49"/>
                </a:solidFill>
              </a:rPr>
              <a:t>TLT </a:t>
            </a:r>
            <a:r>
              <a:rPr lang="en-US" dirty="0" err="1" smtClean="0">
                <a:solidFill>
                  <a:srgbClr val="421E49"/>
                </a:solidFill>
              </a:rPr>
              <a:t>InFocus:WeTeach</a:t>
            </a:r>
            <a:r>
              <a:rPr lang="en-US" dirty="0" smtClean="0">
                <a:solidFill>
                  <a:srgbClr val="421E49"/>
                </a:solidFill>
              </a:rPr>
              <a:t> </a:t>
            </a:r>
            <a:endParaRPr lang="en-US" dirty="0">
              <a:solidFill>
                <a:srgbClr val="421E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1E49"/>
                </a:solidFill>
              </a:rPr>
              <a:t>Different Pathways to Quality</a:t>
            </a:r>
            <a:endParaRPr lang="en-US" dirty="0">
              <a:solidFill>
                <a:srgbClr val="421E4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560577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9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21E49"/>
                </a:solidFill>
              </a:rPr>
              <a:t>Advantages &amp; Disadvantages</a:t>
            </a:r>
            <a:endParaRPr lang="en-US" dirty="0">
              <a:solidFill>
                <a:srgbClr val="421E4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7541" y="2169903"/>
            <a:ext cx="3657600" cy="39562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Flexibility for instructors</a:t>
            </a:r>
          </a:p>
          <a:p>
            <a:r>
              <a:rPr lang="en-US" sz="2400" dirty="0" smtClean="0"/>
              <a:t>Faculty workload </a:t>
            </a:r>
          </a:p>
          <a:p>
            <a:r>
              <a:rPr lang="en-US" sz="2400" dirty="0" smtClean="0"/>
              <a:t>Collaboration</a:t>
            </a:r>
          </a:p>
          <a:p>
            <a:r>
              <a:rPr lang="en-US" sz="2400" dirty="0" smtClean="0"/>
              <a:t>“Self-select” the instructional materials</a:t>
            </a:r>
          </a:p>
          <a:p>
            <a:r>
              <a:rPr lang="en-US" sz="2400" dirty="0" smtClean="0"/>
              <a:t>Evidence of completion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399878" y="2169903"/>
            <a:ext cx="3657600" cy="39562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More time to manage for facilitators</a:t>
            </a:r>
          </a:p>
          <a:p>
            <a:r>
              <a:rPr lang="en-US" sz="2400" dirty="0" smtClean="0"/>
              <a:t>Alignment of all program</a:t>
            </a:r>
          </a:p>
          <a:p>
            <a:r>
              <a:rPr lang="en-US" sz="2400" dirty="0" smtClean="0"/>
              <a:t>“Self-select” could miss key components</a:t>
            </a:r>
          </a:p>
          <a:p>
            <a:r>
              <a:rPr lang="en-US" sz="2400" dirty="0" smtClean="0"/>
              <a:t>Not streamlined for those who need structure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467151"/>
            <a:ext cx="3657600" cy="419183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467151"/>
            <a:ext cx="3657600" cy="419183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64" y="533410"/>
            <a:ext cx="8132308" cy="1116106"/>
          </a:xfrm>
        </p:spPr>
        <p:txBody>
          <a:bodyPr/>
          <a:lstStyle/>
          <a:p>
            <a:r>
              <a:rPr lang="en-US" sz="3200" dirty="0" smtClean="0">
                <a:solidFill>
                  <a:srgbClr val="421E49"/>
                </a:solidFill>
              </a:rPr>
              <a:t>Tools to Communicate WeTeach Program</a:t>
            </a:r>
            <a:endParaRPr lang="en-US" sz="3200" dirty="0">
              <a:solidFill>
                <a:srgbClr val="421E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64" y="1649516"/>
            <a:ext cx="3977206" cy="3889967"/>
          </a:xfrm>
        </p:spPr>
        <p:txBody>
          <a:bodyPr>
            <a:normAutofit/>
          </a:bodyPr>
          <a:lstStyle/>
          <a:p>
            <a:r>
              <a:rPr lang="en-US" b="1" dirty="0" smtClean="0"/>
              <a:t>Targeted emails </a:t>
            </a:r>
            <a:r>
              <a:rPr lang="en-US" dirty="0" smtClean="0"/>
              <a:t>to faculty</a:t>
            </a:r>
          </a:p>
          <a:p>
            <a:r>
              <a:rPr lang="en-US" b="1" dirty="0"/>
              <a:t>Expert Showcase </a:t>
            </a:r>
            <a:r>
              <a:rPr lang="en-US" dirty="0"/>
              <a:t>to gain faculty </a:t>
            </a:r>
            <a:r>
              <a:rPr lang="en-US" dirty="0" smtClean="0"/>
              <a:t>interest</a:t>
            </a:r>
          </a:p>
          <a:p>
            <a:r>
              <a:rPr lang="en-US" b="1" dirty="0" smtClean="0"/>
              <a:t>Wiki- </a:t>
            </a:r>
            <a:r>
              <a:rPr lang="en-US" dirty="0" smtClean="0"/>
              <a:t>description of the courses with a promotional video</a:t>
            </a:r>
          </a:p>
        </p:txBody>
      </p:sp>
      <p:pic>
        <p:nvPicPr>
          <p:cNvPr id="5" name="Picture 4" descr="FullSizeRender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62" y="1942290"/>
            <a:ext cx="4360082" cy="2424552"/>
          </a:xfrm>
          <a:prstGeom prst="rect">
            <a:avLst/>
          </a:prstGeom>
          <a:effectLst>
            <a:glow rad="50800">
              <a:schemeClr val="tx1">
                <a:alpha val="75000"/>
              </a:schemeClr>
            </a:glow>
          </a:effectLst>
        </p:spPr>
      </p:pic>
      <p:pic>
        <p:nvPicPr>
          <p:cNvPr id="4" name="Picture 3" descr="WeTeachWIk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4" y="4560051"/>
            <a:ext cx="5506086" cy="2115634"/>
          </a:xfrm>
          <a:prstGeom prst="rect">
            <a:avLst/>
          </a:prstGeom>
          <a:effectLst>
            <a:glow rad="50800">
              <a:schemeClr val="tx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09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21E49"/>
                </a:solidFill>
              </a:rPr>
              <a:t>Tools to Build </a:t>
            </a:r>
            <a:r>
              <a:rPr lang="en-US" dirty="0" smtClean="0">
                <a:solidFill>
                  <a:srgbClr val="421E49"/>
                </a:solidFill>
              </a:rPr>
              <a:t>WeTeach Program</a:t>
            </a:r>
            <a:endParaRPr lang="en-US" dirty="0">
              <a:solidFill>
                <a:srgbClr val="421E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91809"/>
            <a:ext cx="4556694" cy="2453467"/>
          </a:xfrm>
        </p:spPr>
        <p:txBody>
          <a:bodyPr>
            <a:normAutofit/>
          </a:bodyPr>
          <a:lstStyle/>
          <a:p>
            <a:r>
              <a:rPr lang="en-US" b="1" dirty="0"/>
              <a:t>D2L</a:t>
            </a:r>
            <a:r>
              <a:rPr lang="en-US" dirty="0"/>
              <a:t> – LMS</a:t>
            </a:r>
          </a:p>
          <a:p>
            <a:r>
              <a:rPr lang="en-US" b="1" dirty="0" smtClean="0"/>
              <a:t>Doodle </a:t>
            </a:r>
            <a:r>
              <a:rPr lang="en-US" dirty="0" smtClean="0"/>
              <a:t>– Scheduling </a:t>
            </a:r>
            <a:endParaRPr lang="en-US" b="1" dirty="0"/>
          </a:p>
          <a:p>
            <a:r>
              <a:rPr lang="en-US" b="1" dirty="0"/>
              <a:t>Adobe Connect </a:t>
            </a:r>
            <a:r>
              <a:rPr lang="en-US" dirty="0"/>
              <a:t>– WeTeach Foundation Virtual Meetings</a:t>
            </a:r>
          </a:p>
          <a:p>
            <a:r>
              <a:rPr lang="en-US" b="1" dirty="0"/>
              <a:t>ITV/Jabber </a:t>
            </a:r>
            <a:r>
              <a:rPr lang="en-US" dirty="0"/>
              <a:t>– WeTeach Advanced</a:t>
            </a:r>
          </a:p>
          <a:p>
            <a:endParaRPr lang="en-US" dirty="0"/>
          </a:p>
        </p:txBody>
      </p:sp>
      <p:pic>
        <p:nvPicPr>
          <p:cNvPr id="4" name="Picture 3" descr="WeTeachFoundationHome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2" y="4278159"/>
            <a:ext cx="3473716" cy="2419088"/>
          </a:xfrm>
          <a:prstGeom prst="rect">
            <a:avLst/>
          </a:prstGeom>
          <a:effectLst>
            <a:glow rad="50800">
              <a:schemeClr val="tx1">
                <a:alpha val="75000"/>
              </a:schemeClr>
            </a:glow>
          </a:effectLst>
        </p:spPr>
      </p:pic>
      <p:pic>
        <p:nvPicPr>
          <p:cNvPr id="6" name="Picture 5" descr="Adobe Connect WeTeach Found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04" y="1395781"/>
            <a:ext cx="2611086" cy="5301466"/>
          </a:xfrm>
          <a:prstGeom prst="rect">
            <a:avLst/>
          </a:prstGeom>
          <a:effectLst>
            <a:glow rad="50800">
              <a:schemeClr val="tx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21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1663</TotalTime>
  <Words>307</Words>
  <Application>Microsoft Macintosh PowerPoint</Application>
  <PresentationFormat>On-screen Show (4:3)</PresentationFormat>
  <Paragraphs>74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Flexible but not Flimsy: Addressing Standards Using a Personalized Faculty Pathway</vt:lpstr>
      <vt:lpstr>Winona State University</vt:lpstr>
      <vt:lpstr>WeTeach Foundation</vt:lpstr>
      <vt:lpstr>WeTeach Advanced</vt:lpstr>
      <vt:lpstr>TLT InFocus:WeTeach </vt:lpstr>
      <vt:lpstr>Different Pathways to Quality</vt:lpstr>
      <vt:lpstr>Advantages &amp; Disadvantages</vt:lpstr>
      <vt:lpstr>Tools to Communicate WeTeach Program</vt:lpstr>
      <vt:lpstr>Tools to Build WeTeach Program</vt:lpstr>
      <vt:lpstr>Project Management (Trello)</vt:lpstr>
    </vt:vector>
  </TitlesOfParts>
  <Company>Winona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 O'Callaghan</dc:creator>
  <cp:lastModifiedBy>Mary Bohman</cp:lastModifiedBy>
  <cp:revision>64</cp:revision>
  <dcterms:created xsi:type="dcterms:W3CDTF">2015-10-05T17:10:20Z</dcterms:created>
  <dcterms:modified xsi:type="dcterms:W3CDTF">2015-10-20T22:23:00Z</dcterms:modified>
</cp:coreProperties>
</file>