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slideLayouts/slideLayout10.xml" ContentType="application/vnd.openxmlformats-officedocument.presentationml.slideLayout+xml"/>
  <Override PartName="/ppt/theme/theme9.xml" ContentType="application/vnd.openxmlformats-officedocument.theme+xml"/>
  <Override PartName="/ppt/slideLayouts/slideLayout11.xml" ContentType="application/vnd.openxmlformats-officedocument.presentationml.slideLayout+xml"/>
  <Override PartName="/ppt/theme/theme10.xml" ContentType="application/vnd.openxmlformats-officedocument.theme+xml"/>
  <Override PartName="/ppt/slideLayouts/slideLayout12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78" r:id="rId2"/>
    <p:sldMasterId id="2147483680" r:id="rId3"/>
    <p:sldMasterId id="2147483682" r:id="rId4"/>
    <p:sldMasterId id="2147483684" r:id="rId5"/>
    <p:sldMasterId id="2147483688" r:id="rId6"/>
    <p:sldMasterId id="2147483692" r:id="rId7"/>
    <p:sldMasterId id="2147483696" r:id="rId8"/>
    <p:sldMasterId id="2147483700" r:id="rId9"/>
    <p:sldMasterId id="2147483704" r:id="rId10"/>
    <p:sldMasterId id="2147483708" r:id="rId11"/>
  </p:sldMasterIdLst>
  <p:notesMasterIdLst>
    <p:notesMasterId r:id="rId30"/>
  </p:notesMasterIdLst>
  <p:handoutMasterIdLst>
    <p:handoutMasterId r:id="rId31"/>
  </p:handoutMasterIdLst>
  <p:sldIdLst>
    <p:sldId id="322" r:id="rId12"/>
    <p:sldId id="323" r:id="rId13"/>
    <p:sldId id="325" r:id="rId14"/>
    <p:sldId id="326" r:id="rId15"/>
    <p:sldId id="327" r:id="rId16"/>
    <p:sldId id="341" r:id="rId17"/>
    <p:sldId id="329" r:id="rId18"/>
    <p:sldId id="342" r:id="rId19"/>
    <p:sldId id="331" r:id="rId20"/>
    <p:sldId id="343" r:id="rId21"/>
    <p:sldId id="333" r:id="rId22"/>
    <p:sldId id="344" r:id="rId23"/>
    <p:sldId id="335" r:id="rId24"/>
    <p:sldId id="345" r:id="rId25"/>
    <p:sldId id="337" r:id="rId26"/>
    <p:sldId id="346" r:id="rId27"/>
    <p:sldId id="339" r:id="rId28"/>
    <p:sldId id="347" r:id="rId2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699" cy="461804"/>
          </a:xfrm>
          <a:prstGeom prst="rect">
            <a:avLst/>
          </a:prstGeom>
        </p:spPr>
        <p:txBody>
          <a:bodyPr vert="horz" lIns="92316" tIns="46158" rIns="92316" bIns="461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1"/>
            <a:ext cx="3011699" cy="461804"/>
          </a:xfrm>
          <a:prstGeom prst="rect">
            <a:avLst/>
          </a:prstGeom>
        </p:spPr>
        <p:txBody>
          <a:bodyPr vert="horz" lIns="92316" tIns="46158" rIns="92316" bIns="46158" rtlCol="0"/>
          <a:lstStyle>
            <a:lvl1pPr algn="r">
              <a:defRPr sz="1200"/>
            </a:lvl1pPr>
          </a:lstStyle>
          <a:p>
            <a:fld id="{2781AEF1-4BF4-45FA-894A-1696C7BBC0B4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316" tIns="46158" rIns="92316" bIns="461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2316" tIns="46158" rIns="92316" bIns="46158" rtlCol="0" anchor="b"/>
          <a:lstStyle>
            <a:lvl1pPr algn="r">
              <a:defRPr sz="1200"/>
            </a:lvl1pPr>
          </a:lstStyle>
          <a:p>
            <a:fld id="{BD4D2305-CD0B-4449-9B8F-5484C19CD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25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699" cy="461804"/>
          </a:xfrm>
          <a:prstGeom prst="rect">
            <a:avLst/>
          </a:prstGeom>
        </p:spPr>
        <p:txBody>
          <a:bodyPr vert="horz" lIns="92316" tIns="46158" rIns="92316" bIns="461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1"/>
            <a:ext cx="3011699" cy="461804"/>
          </a:xfrm>
          <a:prstGeom prst="rect">
            <a:avLst/>
          </a:prstGeom>
        </p:spPr>
        <p:txBody>
          <a:bodyPr vert="horz" lIns="92316" tIns="46158" rIns="92316" bIns="46158" rtlCol="0"/>
          <a:lstStyle>
            <a:lvl1pPr algn="r">
              <a:defRPr sz="1200"/>
            </a:lvl1pPr>
          </a:lstStyle>
          <a:p>
            <a:fld id="{306BE79E-DFDF-414F-8A53-E91C762A60C7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6" tIns="46158" rIns="92316" bIns="461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7"/>
            <a:ext cx="5560060" cy="4156234"/>
          </a:xfrm>
          <a:prstGeom prst="rect">
            <a:avLst/>
          </a:prstGeom>
        </p:spPr>
        <p:txBody>
          <a:bodyPr vert="horz" lIns="92316" tIns="46158" rIns="92316" bIns="4615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316" tIns="46158" rIns="92316" bIns="461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2316" tIns="46158" rIns="92316" bIns="46158" rtlCol="0" anchor="b"/>
          <a:lstStyle>
            <a:lvl1pPr algn="r">
              <a:defRPr sz="1200"/>
            </a:lvl1pPr>
          </a:lstStyle>
          <a:p>
            <a:fld id="{A7A91C57-FBD0-4BBF-AD93-D07D72B97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58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338" y="4342775"/>
            <a:ext cx="5487335" cy="4115111"/>
          </a:xfrm>
          <a:prstGeom prst="rect">
            <a:avLst/>
          </a:prstGeom>
        </p:spPr>
        <p:txBody>
          <a:bodyPr lIns="89200" tIns="89200" rIns="89200" bIns="892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3588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8230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6481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440561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5189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 lang="en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50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2265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1666151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7122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36961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7783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216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835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248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008938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2373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483554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6510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9408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206619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267757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3998052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145120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1752600"/>
            <a:ext cx="7772400" cy="18297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 sz="48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64008" indent="0" algn="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 sz="2700" b="0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457200" marR="0" indent="0" algn="ctr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914400" marR="0" indent="0" algn="ctr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None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371600" marR="0" indent="0" algn="ctr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None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828800" marR="0" indent="0" algn="ctr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None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2286000" marR="0" indent="0" algn="ctr" rtl="0">
              <a:spcBef>
                <a:spcPts val="350"/>
              </a:spcBef>
              <a:buClr>
                <a:schemeClr val="accent3"/>
              </a:buClr>
              <a:buFont typeface="Noto Symbol"/>
              <a:buNone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2743200" marR="0" indent="0" algn="ctr" rtl="0">
              <a:spcBef>
                <a:spcPts val="350"/>
              </a:spcBef>
              <a:buClr>
                <a:schemeClr val="accent3"/>
              </a:buClr>
              <a:buFont typeface="Noto Symbol"/>
              <a:buNone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3200400" marR="0" indent="0" algn="ctr" rtl="0">
              <a:spcBef>
                <a:spcPts val="350"/>
              </a:spcBef>
              <a:buClr>
                <a:schemeClr val="accent3"/>
              </a:buClr>
              <a:buFont typeface="Noto Symbol"/>
              <a:buNone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3657600" marR="0" indent="0" algn="ctr" rtl="0">
              <a:spcBef>
                <a:spcPts val="350"/>
              </a:spcBef>
              <a:buClr>
                <a:schemeClr val="accent3"/>
              </a:buClr>
              <a:buFont typeface="Noto Symbol"/>
              <a:buNone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" sz="1000">
                <a:solidFill>
                  <a:srgbClr val="FFFFFF"/>
                </a:solidFill>
              </a:rPr>
              <a:pPr algn="r">
                <a:buClr>
                  <a:srgbClr val="FFFFFF"/>
                </a:buClr>
                <a:buSzPct val="25000"/>
                <a:buFont typeface="Arial"/>
                <a:buNone/>
              </a:pPr>
              <a:t>‹#›</a:t>
            </a:fld>
            <a:endParaRPr lang="en" sz="1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786" y="276982"/>
            <a:ext cx="1219200" cy="130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95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408265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17352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399343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40730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199504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26469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2286001"/>
            <a:ext cx="8229600" cy="37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199" y="1143001"/>
            <a:ext cx="8189912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100" b="1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/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/>
          </a:p>
        </p:txBody>
      </p:sp>
    </p:spTree>
    <p:extLst>
      <p:ext uri="{BB962C8B-B14F-4D97-AF65-F5344CB8AC3E}">
        <p14:creationId xmlns:p14="http://schemas.microsoft.com/office/powerpoint/2010/main" val="180636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02505608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  <p:sldLayoutId id="2147483712" r:id="rId2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56604121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5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2721349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506745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3841243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5395540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89073877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2564426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82634551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3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03561710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15963" y="5002211"/>
            <a:ext cx="3802061" cy="1443036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CB79A">
              <a:alpha val="39607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-53975" y="5784849"/>
            <a:ext cx="3802061" cy="838200"/>
          </a:xfrm>
          <a:custGeom>
            <a:avLst/>
            <a:gdLst/>
            <a:ahLst/>
            <a:cxnLst/>
            <a:rect l="0" t="0" r="0" b="0"/>
            <a:pathLst>
              <a:path w="5760" h="528" extrusionOk="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grpSp>
        <p:nvGrpSpPr>
          <p:cNvPr id="34" name="Shape 34"/>
          <p:cNvGrpSpPr/>
          <p:nvPr/>
        </p:nvGrpSpPr>
        <p:grpSpPr>
          <a:xfrm>
            <a:off x="-6350" y="5791200"/>
            <a:ext cx="3402011" cy="1079499"/>
            <a:chOff x="-6350" y="5791200"/>
            <a:chExt cx="3402011" cy="1079499"/>
          </a:xfrm>
        </p:grpSpPr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-6350" y="5791200"/>
              <a:ext cx="3402011" cy="10794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 txBox="1"/>
            <p:nvPr/>
          </p:nvSpPr>
          <p:spPr>
            <a:xfrm>
              <a:off x="277812" y="6421437"/>
              <a:ext cx="1700212" cy="3603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 sz="18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37" name="Shape 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050" y="5778500"/>
            <a:ext cx="3414712" cy="109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Shape 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7239000" y="228600"/>
            <a:ext cx="12954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 sz="18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811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indent="-14693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●"/>
              <a:defRPr sz="27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marL="620713" marR="0" indent="-93662" algn="l" rtl="0">
              <a:spcBef>
                <a:spcPts val="325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 sz="23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858838" marR="0" indent="-103187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1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1143000" marR="0" indent="-107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19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1371600" marR="0" indent="-1016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⚫"/>
              <a:defRPr sz="20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1600200" marR="0" indent="-1143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8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18288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20574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2286000" marR="0" indent="-127000" algn="l" rtl="0">
              <a:spcBef>
                <a:spcPts val="350"/>
              </a:spcBef>
              <a:buClr>
                <a:schemeClr val="accent3"/>
              </a:buClr>
              <a:buFont typeface="Noto Symbol"/>
              <a:buChar char="◾"/>
              <a:defRPr sz="1600" b="0" i="0" u="none" strike="noStrike" cap="none" baseline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727826" y="6408737"/>
            <a:ext cx="1919287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379912" y="6408737"/>
            <a:ext cx="2351086" cy="365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  <a:rtl val="0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47112" y="6408737"/>
            <a:ext cx="366711" cy="365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000" ker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pPr algn="r"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000" kern="0">
              <a:solidFill>
                <a:srgbClr val="000000"/>
              </a:solidFill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25310232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1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wheeler@nmsu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kgmay@nmsu.edu" TargetMode="External"/><Relationship Id="rId4" Type="http://schemas.openxmlformats.org/officeDocument/2006/relationships/hyperlink" Target="mailto:tallred@nmsu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892050" y="2286000"/>
            <a:ext cx="7596600" cy="1426499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algn="ctr">
              <a:spcBef>
                <a:spcPts val="0"/>
              </a:spcBef>
              <a:buSzPct val="25000"/>
            </a:pPr>
            <a:r>
              <a:rPr lang="en" sz="6000" dirty="0"/>
              <a:t>From Good To Great! </a:t>
            </a:r>
          </a:p>
          <a:p>
            <a:endParaRPr sz="3600" i="1" dirty="0"/>
          </a:p>
        </p:txBody>
      </p:sp>
      <p:sp>
        <p:nvSpPr>
          <p:cNvPr id="27" name="Shape 27"/>
          <p:cNvSpPr txBox="1"/>
          <p:nvPr/>
        </p:nvSpPr>
        <p:spPr>
          <a:xfrm>
            <a:off x="762000" y="4087676"/>
            <a:ext cx="7772400" cy="104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ct val="25000"/>
              <a:buFont typeface="Arial"/>
              <a:buNone/>
            </a:pPr>
            <a:r>
              <a:rPr lang="en" sz="2400" kern="0" dirty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t>Sherrell </a:t>
            </a:r>
            <a:r>
              <a:rPr lang="en" sz="2400" kern="0" dirty="0" smtClean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t>Wheeler–Director, Online </a:t>
            </a:r>
            <a:r>
              <a:rPr lang="en" sz="2400" kern="0" dirty="0">
                <a:solidFill>
                  <a:srgbClr val="000000"/>
                </a:solidFill>
                <a:ea typeface="Arial"/>
                <a:cs typeface="Arial"/>
                <a:sym typeface="Arial"/>
                <a:rtl val="0"/>
              </a:rPr>
              <a:t>Quality Assurance</a:t>
            </a:r>
            <a:r>
              <a:rPr lang="en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 </a:t>
            </a:r>
          </a:p>
          <a:p>
            <a:pPr>
              <a:buClr>
                <a:srgbClr val="000000"/>
              </a:buClr>
              <a:buSzPct val="25000"/>
              <a:buFont typeface="Arial"/>
              <a:buNone/>
            </a:pPr>
            <a:r>
              <a:rPr lang="en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Tanya Allred–Associate Professor of English</a:t>
            </a:r>
          </a:p>
          <a:p>
            <a:pPr>
              <a:buClr>
                <a:srgbClr val="000000"/>
              </a:buClr>
              <a:buSzPct val="25000"/>
              <a:buFont typeface="Arial"/>
              <a:buNone/>
            </a:pPr>
            <a:r>
              <a:rPr lang="en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Karen May–Adjunct Faculty of Business and Accounting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219200" y="3352800"/>
            <a:ext cx="69342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4800" dirty="0" smtClean="0"/>
              <a:t>Your </a:t>
            </a:r>
            <a:r>
              <a:rPr lang="en" sz="4800" dirty="0"/>
              <a:t>suggestions on your card?</a:t>
            </a:r>
          </a:p>
        </p:txBody>
      </p:sp>
      <p:sp>
        <p:nvSpPr>
          <p:cNvPr id="3" name="Shape 72"/>
          <p:cNvSpPr txBox="1">
            <a:spLocks/>
          </p:cNvSpPr>
          <p:nvPr/>
        </p:nvSpPr>
        <p:spPr>
          <a:xfrm>
            <a:off x="609600" y="2209800"/>
            <a:ext cx="8001000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  <a:rtl val="0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pPr algn="ctr"/>
            <a:r>
              <a:rPr lang="en" sz="4800" kern="0" dirty="0" smtClean="0"/>
              <a:t>Assessment Instruments:</a:t>
            </a:r>
            <a:br>
              <a:rPr lang="en" sz="4800" kern="0" dirty="0" smtClean="0"/>
            </a:br>
            <a:r>
              <a:rPr lang="en" sz="4800" kern="0" dirty="0" smtClean="0"/>
              <a:t/>
            </a:r>
            <a:br>
              <a:rPr lang="en" sz="4800" kern="0" dirty="0" smtClean="0"/>
            </a:br>
            <a:endParaRPr lang="en" sz="4800" kern="0" dirty="0"/>
          </a:p>
        </p:txBody>
      </p:sp>
    </p:spTree>
    <p:extLst>
      <p:ext uri="{BB962C8B-B14F-4D97-AF65-F5344CB8AC3E}">
        <p14:creationId xmlns:p14="http://schemas.microsoft.com/office/powerpoint/2010/main" val="1845732395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1219200" y="2571751"/>
            <a:ext cx="7467600" cy="279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Textbook or eBook</a:t>
            </a:r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Publisher resources </a:t>
            </a:r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Required video and website resources</a:t>
            </a:r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Instructor videos</a:t>
            </a:r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Social media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9077" y="1524000"/>
            <a:ext cx="81900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dirty="0"/>
              <a:t>Instructional Materials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219200" y="3352800"/>
            <a:ext cx="69342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4800" dirty="0" smtClean="0"/>
              <a:t>Your </a:t>
            </a:r>
            <a:r>
              <a:rPr lang="en" sz="4800" dirty="0"/>
              <a:t>suggestions on your card?</a:t>
            </a:r>
          </a:p>
        </p:txBody>
      </p:sp>
      <p:sp>
        <p:nvSpPr>
          <p:cNvPr id="3" name="Shape 72"/>
          <p:cNvSpPr txBox="1">
            <a:spLocks/>
          </p:cNvSpPr>
          <p:nvPr/>
        </p:nvSpPr>
        <p:spPr>
          <a:xfrm>
            <a:off x="609600" y="2209800"/>
            <a:ext cx="8001000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  <a:rtl val="0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pPr algn="ctr"/>
            <a:r>
              <a:rPr lang="en" sz="4800" kern="0" dirty="0" smtClean="0"/>
              <a:t>Instructional Materials:</a:t>
            </a:r>
            <a:br>
              <a:rPr lang="en" sz="4800" kern="0" dirty="0" smtClean="0"/>
            </a:br>
            <a:r>
              <a:rPr lang="en" sz="4800" kern="0" dirty="0" smtClean="0"/>
              <a:t/>
            </a:r>
            <a:br>
              <a:rPr lang="en" sz="4800" kern="0" dirty="0" smtClean="0"/>
            </a:br>
            <a:endParaRPr lang="en" sz="4800" kern="0" dirty="0"/>
          </a:p>
        </p:txBody>
      </p:sp>
    </p:spTree>
    <p:extLst>
      <p:ext uri="{BB962C8B-B14F-4D97-AF65-F5344CB8AC3E}">
        <p14:creationId xmlns:p14="http://schemas.microsoft.com/office/powerpoint/2010/main" val="532786615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1447800" y="3047226"/>
            <a:ext cx="7239000" cy="231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Instructor interactive videos</a:t>
            </a:r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Discussions</a:t>
            </a:r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Help </a:t>
            </a:r>
            <a:r>
              <a:rPr lang="en" dirty="0" smtClean="0"/>
              <a:t>Forums</a:t>
            </a:r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 smtClean="0"/>
              <a:t>Web </a:t>
            </a:r>
            <a:r>
              <a:rPr lang="en" dirty="0"/>
              <a:t>Conferences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8458150" cy="1181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dirty="0"/>
              <a:t>Learning Activities </a:t>
            </a:r>
            <a:r>
              <a:rPr lang="en" dirty="0" smtClean="0"/>
              <a:t>&amp; Interaction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219200" y="3810000"/>
            <a:ext cx="69342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4800" dirty="0" smtClean="0"/>
              <a:t>Your </a:t>
            </a:r>
            <a:r>
              <a:rPr lang="en" sz="4800" dirty="0"/>
              <a:t>suggestions on your card?</a:t>
            </a:r>
          </a:p>
        </p:txBody>
      </p:sp>
      <p:sp>
        <p:nvSpPr>
          <p:cNvPr id="3" name="Shape 72"/>
          <p:cNvSpPr txBox="1">
            <a:spLocks/>
          </p:cNvSpPr>
          <p:nvPr/>
        </p:nvSpPr>
        <p:spPr>
          <a:xfrm>
            <a:off x="685800" y="2514600"/>
            <a:ext cx="8001000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  <a:rtl val="0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pPr algn="ctr"/>
            <a:r>
              <a:rPr lang="en" sz="4800" kern="0" dirty="0" smtClean="0"/>
              <a:t>Learning Activities &amp; Interaction:</a:t>
            </a:r>
            <a:br>
              <a:rPr lang="en" sz="4800" kern="0" dirty="0" smtClean="0"/>
            </a:br>
            <a:r>
              <a:rPr lang="en" sz="4800" kern="0" dirty="0" smtClean="0"/>
              <a:t/>
            </a:r>
            <a:br>
              <a:rPr lang="en" sz="4800" kern="0" dirty="0" smtClean="0"/>
            </a:br>
            <a:endParaRPr lang="en" sz="4800" kern="0" dirty="0"/>
          </a:p>
        </p:txBody>
      </p:sp>
    </p:spTree>
    <p:extLst>
      <p:ext uri="{BB962C8B-B14F-4D97-AF65-F5344CB8AC3E}">
        <p14:creationId xmlns:p14="http://schemas.microsoft.com/office/powerpoint/2010/main" val="2475943747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371600" y="2571751"/>
            <a:ext cx="7315200" cy="279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5938" indent="-296863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Remind.com</a:t>
            </a:r>
          </a:p>
          <a:p>
            <a:pPr marL="515938" indent="-296863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SNIP Office add in</a:t>
            </a:r>
          </a:p>
          <a:p>
            <a:pPr marL="515938" indent="-296863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Screencast-o-matic </a:t>
            </a:r>
          </a:p>
          <a:p>
            <a:pPr marL="515938" indent="-296863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Office Mix</a:t>
            </a:r>
          </a:p>
          <a:p>
            <a:pPr marL="515938" indent="-296863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Web Conferencing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dirty="0"/>
          </a:p>
        </p:txBody>
      </p:sp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81000" y="1447800"/>
            <a:ext cx="81900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dirty="0"/>
              <a:t>Technologies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219200" y="3657600"/>
            <a:ext cx="69342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4800" dirty="0" smtClean="0"/>
              <a:t>Your </a:t>
            </a:r>
            <a:r>
              <a:rPr lang="en" sz="4800" dirty="0"/>
              <a:t>suggestions on your card?</a:t>
            </a:r>
          </a:p>
        </p:txBody>
      </p:sp>
      <p:sp>
        <p:nvSpPr>
          <p:cNvPr id="3" name="Shape 72"/>
          <p:cNvSpPr txBox="1">
            <a:spLocks/>
          </p:cNvSpPr>
          <p:nvPr/>
        </p:nvSpPr>
        <p:spPr>
          <a:xfrm>
            <a:off x="685800" y="2438400"/>
            <a:ext cx="8001000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  <a:rtl val="0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pPr algn="ctr"/>
            <a:r>
              <a:rPr lang="en" sz="4800" kern="0" dirty="0" smtClean="0"/>
              <a:t>Technologies:</a:t>
            </a:r>
            <a:br>
              <a:rPr lang="en" sz="4800" kern="0" dirty="0" smtClean="0"/>
            </a:br>
            <a:r>
              <a:rPr lang="en" sz="4800" kern="0" dirty="0" smtClean="0"/>
              <a:t/>
            </a:r>
            <a:br>
              <a:rPr lang="en" sz="4800" kern="0" dirty="0" smtClean="0"/>
            </a:br>
            <a:endParaRPr lang="en" sz="4800" kern="0" dirty="0"/>
          </a:p>
        </p:txBody>
      </p:sp>
    </p:spTree>
    <p:extLst>
      <p:ext uri="{BB962C8B-B14F-4D97-AF65-F5344CB8AC3E}">
        <p14:creationId xmlns:p14="http://schemas.microsoft.com/office/powerpoint/2010/main" val="2660706054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1676400" y="2038875"/>
            <a:ext cx="57912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sz="6000" dirty="0"/>
              <a:t>Good to Great?</a:t>
            </a:r>
          </a:p>
        </p:txBody>
      </p:sp>
      <p:sp>
        <p:nvSpPr>
          <p:cNvPr id="3" name="Shape 149"/>
          <p:cNvSpPr txBox="1">
            <a:spLocks/>
          </p:cNvSpPr>
          <p:nvPr/>
        </p:nvSpPr>
        <p:spPr>
          <a:xfrm>
            <a:off x="2286000" y="3276600"/>
            <a:ext cx="4724400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  <a:rtl val="0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100" b="1" i="0" u="none" strike="noStrike" cap="none" baseline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>
            <a:r>
              <a:rPr lang="en" sz="6000" kern="0" dirty="0" smtClean="0"/>
              <a:t>Next Steps?</a:t>
            </a:r>
            <a:endParaRPr lang="en" sz="6000" kern="0" dirty="0"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1676400" y="2038875"/>
            <a:ext cx="57912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6000" dirty="0" smtClean="0"/>
              <a:t>Questions or Comments?</a:t>
            </a:r>
            <a:endParaRPr lang="en" sz="6000" dirty="0"/>
          </a:p>
        </p:txBody>
      </p:sp>
      <p:sp>
        <p:nvSpPr>
          <p:cNvPr id="4" name="Shape 155"/>
          <p:cNvSpPr txBox="1"/>
          <p:nvPr/>
        </p:nvSpPr>
        <p:spPr>
          <a:xfrm>
            <a:off x="1905000" y="3733800"/>
            <a:ext cx="5867400" cy="926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Sherrell Wheeler - </a:t>
            </a:r>
            <a:r>
              <a:rPr lang="en" sz="2400" u="sng" kern="0" dirty="0">
                <a:solidFill>
                  <a:srgbClr val="6B9F25"/>
                </a:solidFill>
                <a:cs typeface="Arial"/>
                <a:sym typeface="Arial"/>
                <a:hlinkClick r:id="rId3"/>
                <a:rtl val="0"/>
              </a:rPr>
              <a:t>swheeler@nmsu.edu</a:t>
            </a:r>
          </a:p>
          <a:p>
            <a:r>
              <a:rPr lang="en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Tanya Allred - </a:t>
            </a:r>
            <a:r>
              <a:rPr lang="en" sz="2400" u="sng" kern="0" dirty="0">
                <a:solidFill>
                  <a:srgbClr val="6B9F25"/>
                </a:solidFill>
                <a:cs typeface="Arial"/>
                <a:sym typeface="Arial"/>
                <a:hlinkClick r:id="rId4"/>
                <a:rtl val="0"/>
              </a:rPr>
              <a:t>tallred@nmsu.edu</a:t>
            </a:r>
          </a:p>
          <a:p>
            <a:r>
              <a:rPr lang="en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Karen May - </a:t>
            </a:r>
            <a:r>
              <a:rPr lang="en" sz="2400" u="sng" kern="0" dirty="0">
                <a:solidFill>
                  <a:srgbClr val="6B9F25"/>
                </a:solidFill>
                <a:cs typeface="Arial"/>
                <a:sym typeface="Arial"/>
                <a:hlinkClick r:id="rId5"/>
                <a:rtl val="0"/>
              </a:rPr>
              <a:t>kgmay@nmsu.edu</a:t>
            </a:r>
            <a:r>
              <a:rPr lang="en" sz="2400" kern="0" dirty="0">
                <a:solidFill>
                  <a:srgbClr val="000000"/>
                </a:solidFill>
                <a:cs typeface="Arial"/>
                <a:sym typeface="Arial"/>
                <a:rtl val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2614980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5938" indent="-296863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Evaluate best practices in effective online teaching</a:t>
            </a:r>
          </a:p>
          <a:p>
            <a:pPr marL="515938" indent="-296863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Identify current tools to engage students in active learning</a:t>
            </a:r>
          </a:p>
          <a:p>
            <a:pPr marL="515938" indent="-296863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Evaluate best practices to encourage student interaction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/>
              <a:t>Session Outcomes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199" y="1714500"/>
            <a:ext cx="81900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/>
              <a:t>Student Engagement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46450" y="2689026"/>
            <a:ext cx="4001750" cy="2790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/>
            <a:r>
              <a:rPr lang="en" dirty="0"/>
              <a:t>Videos </a:t>
            </a:r>
          </a:p>
          <a:p>
            <a:pPr marL="457200" indent="-457200"/>
            <a:r>
              <a:rPr lang="en" dirty="0"/>
              <a:t>Service </a:t>
            </a:r>
            <a:r>
              <a:rPr lang="en" dirty="0" smtClean="0"/>
              <a:t>learning</a:t>
            </a:r>
          </a:p>
          <a:p>
            <a:pPr marL="457200" indent="-457200"/>
            <a:r>
              <a:rPr lang="en" dirty="0" smtClean="0"/>
              <a:t>Virtual </a:t>
            </a:r>
            <a:r>
              <a:rPr lang="en" dirty="0"/>
              <a:t>group projects </a:t>
            </a:r>
            <a:endParaRPr lang="en" dirty="0" smtClean="0"/>
          </a:p>
          <a:p>
            <a:pPr marL="457200" indent="-457200"/>
            <a:r>
              <a:rPr lang="en" dirty="0" smtClean="0"/>
              <a:t>Social media</a:t>
            </a:r>
            <a:endParaRPr lang="en" dirty="0"/>
          </a:p>
          <a:p>
            <a:pPr marL="457200" indent="-457200"/>
            <a:r>
              <a:rPr lang="en" dirty="0"/>
              <a:t>Case studies </a:t>
            </a:r>
          </a:p>
          <a:p>
            <a:pPr marL="457200" indent="-457200">
              <a:spcBef>
                <a:spcPts val="0"/>
              </a:spcBef>
            </a:pPr>
            <a:endParaRPr dirty="0"/>
          </a:p>
        </p:txBody>
      </p:sp>
      <p:sp>
        <p:nvSpPr>
          <p:cNvPr id="66" name="Shape 66"/>
          <p:cNvSpPr txBox="1">
            <a:spLocks noGrp="1"/>
          </p:cNvSpPr>
          <p:nvPr>
            <p:ph type="body" idx="4294967295"/>
          </p:nvPr>
        </p:nvSpPr>
        <p:spPr>
          <a:xfrm>
            <a:off x="5181600" y="2609701"/>
            <a:ext cx="3581400" cy="2790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spcBef>
                <a:spcPts val="400"/>
              </a:spcBef>
              <a:buClr>
                <a:schemeClr val="accent1"/>
              </a:buClr>
              <a:buFont typeface="Noto Symbol"/>
              <a:buChar char="●"/>
            </a:pPr>
            <a:r>
              <a:rPr lang="en" sz="27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Simulations </a:t>
            </a:r>
          </a:p>
          <a:p>
            <a:pPr marL="457200" indent="-457200">
              <a:spcBef>
                <a:spcPts val="400"/>
              </a:spcBef>
              <a:buClr>
                <a:schemeClr val="accent1"/>
              </a:buClr>
              <a:buFont typeface="Noto Symbol"/>
              <a:buChar char="●"/>
            </a:pPr>
            <a:r>
              <a:rPr lang="en" sz="27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Screen capturing</a:t>
            </a:r>
          </a:p>
          <a:p>
            <a:pPr marL="457200" indent="-457200">
              <a:spcBef>
                <a:spcPts val="400"/>
              </a:spcBef>
              <a:buClr>
                <a:schemeClr val="accent1"/>
              </a:buClr>
              <a:buFont typeface="Noto Symbol"/>
              <a:buChar char="●"/>
            </a:pPr>
            <a:r>
              <a:rPr lang="en" sz="27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Reality TV shows</a:t>
            </a:r>
          </a:p>
          <a:p>
            <a:pPr marL="457200" indent="-457200">
              <a:spcBef>
                <a:spcPts val="400"/>
              </a:spcBef>
              <a:buClr>
                <a:schemeClr val="accent1"/>
              </a:buClr>
              <a:buFont typeface="Noto Symbol"/>
              <a:buChar char="●"/>
            </a:pPr>
            <a:r>
              <a:rPr lang="en" sz="2700" dirty="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Muddiest point activities </a:t>
            </a:r>
            <a:endParaRPr sz="27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675386" indent="-457200">
              <a:spcBef>
                <a:spcPts val="4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sz="27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sz="2700" dirty="0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143000" y="2743200"/>
            <a:ext cx="67818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4800" dirty="0" smtClean="0"/>
              <a:t>Student Engagement:</a:t>
            </a:r>
            <a:br>
              <a:rPr lang="en" sz="4800" dirty="0" smtClean="0"/>
            </a:br>
            <a:r>
              <a:rPr lang="en" sz="4800" dirty="0" smtClean="0"/>
              <a:t/>
            </a:r>
            <a:br>
              <a:rPr lang="en" sz="4800" dirty="0" smtClean="0"/>
            </a:br>
            <a:r>
              <a:rPr lang="en" sz="4800" dirty="0" smtClean="0"/>
              <a:t>Your </a:t>
            </a:r>
            <a:r>
              <a:rPr lang="en" sz="4800" dirty="0"/>
              <a:t>suggestions on your card?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2571751"/>
            <a:ext cx="8229600" cy="279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 smtClean="0"/>
              <a:t>Rubrics</a:t>
            </a:r>
            <a:endParaRPr lang="en" dirty="0"/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Utilizing comments, video feedback, </a:t>
            </a:r>
            <a:r>
              <a:rPr lang="en" dirty="0" smtClean="0"/>
              <a:t>group feedback </a:t>
            </a:r>
            <a:r>
              <a:rPr lang="en" dirty="0"/>
              <a:t>(announcements</a:t>
            </a:r>
            <a:r>
              <a:rPr lang="en" dirty="0" smtClean="0"/>
              <a:t>)</a:t>
            </a:r>
            <a:endParaRPr lang="en" dirty="0"/>
          </a:p>
          <a:p>
            <a:pPr marL="461963" indent="-24288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Peer </a:t>
            </a:r>
            <a:r>
              <a:rPr lang="en" dirty="0" smtClean="0"/>
              <a:t>feedback</a:t>
            </a:r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77000" y="1524000"/>
            <a:ext cx="81900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dirty="0"/>
              <a:t>Providing Feedback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143000" y="2743200"/>
            <a:ext cx="67818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4800" dirty="0" smtClean="0"/>
              <a:t>Feedback:</a:t>
            </a:r>
            <a:br>
              <a:rPr lang="en" sz="4800" dirty="0" smtClean="0"/>
            </a:br>
            <a:r>
              <a:rPr lang="en" sz="4800" dirty="0" smtClean="0"/>
              <a:t/>
            </a:r>
            <a:br>
              <a:rPr lang="en" sz="4800" dirty="0" smtClean="0"/>
            </a:br>
            <a:r>
              <a:rPr lang="en" sz="4800" dirty="0" smtClean="0"/>
              <a:t>Your </a:t>
            </a:r>
            <a:r>
              <a:rPr lang="en" sz="4800" dirty="0"/>
              <a:t>suggestions on your card?</a:t>
            </a:r>
          </a:p>
        </p:txBody>
      </p:sp>
    </p:spTree>
    <p:extLst>
      <p:ext uri="{BB962C8B-B14F-4D97-AF65-F5344CB8AC3E}">
        <p14:creationId xmlns:p14="http://schemas.microsoft.com/office/powerpoint/2010/main" val="3730857044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371600" y="2571751"/>
            <a:ext cx="7315200" cy="279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61963" indent="-242888">
              <a:spcBef>
                <a:spcPts val="600"/>
              </a:spcBef>
              <a:spcAft>
                <a:spcPts val="1200"/>
              </a:spcAft>
            </a:pPr>
            <a:r>
              <a:rPr lang="en" dirty="0" smtClean="0"/>
              <a:t>Self-checks</a:t>
            </a:r>
            <a:endParaRPr lang="en" dirty="0"/>
          </a:p>
          <a:p>
            <a:pPr marL="461963" indent="-242888">
              <a:spcBef>
                <a:spcPts val="600"/>
              </a:spcBef>
              <a:spcAft>
                <a:spcPts val="1200"/>
              </a:spcAft>
            </a:pPr>
            <a:r>
              <a:rPr lang="en" dirty="0"/>
              <a:t>Publisher </a:t>
            </a:r>
            <a:r>
              <a:rPr lang="en" dirty="0" smtClean="0"/>
              <a:t>materials</a:t>
            </a:r>
          </a:p>
          <a:p>
            <a:pPr marL="461963" indent="-242888">
              <a:spcBef>
                <a:spcPts val="600"/>
              </a:spcBef>
              <a:spcAft>
                <a:spcPts val="1200"/>
              </a:spcAft>
            </a:pPr>
            <a:r>
              <a:rPr lang="en" dirty="0" smtClean="0"/>
              <a:t>Discussions</a:t>
            </a:r>
            <a:endParaRPr lang="en" dirty="0"/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96800" y="1600200"/>
            <a:ext cx="81900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 dirty="0"/>
              <a:t>Self-Assessment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143000" y="2743200"/>
            <a:ext cx="67818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en" sz="4800" dirty="0" smtClean="0"/>
              <a:t>Self-Assessment:</a:t>
            </a:r>
            <a:br>
              <a:rPr lang="en" sz="4800" dirty="0" smtClean="0"/>
            </a:br>
            <a:r>
              <a:rPr lang="en" sz="4800" dirty="0" smtClean="0"/>
              <a:t/>
            </a:r>
            <a:br>
              <a:rPr lang="en" sz="4800" dirty="0" smtClean="0"/>
            </a:br>
            <a:r>
              <a:rPr lang="en" sz="4800" dirty="0" smtClean="0"/>
              <a:t>Your </a:t>
            </a:r>
            <a:r>
              <a:rPr lang="en" sz="4800" dirty="0"/>
              <a:t>suggestions on your card?</a:t>
            </a:r>
          </a:p>
        </p:txBody>
      </p:sp>
    </p:spTree>
    <p:extLst>
      <p:ext uri="{BB962C8B-B14F-4D97-AF65-F5344CB8AC3E}">
        <p14:creationId xmlns:p14="http://schemas.microsoft.com/office/powerpoint/2010/main" val="4098412227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1066800" y="2571751"/>
            <a:ext cx="7600200" cy="279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69913" indent="-35083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Discussions</a:t>
            </a:r>
          </a:p>
          <a:p>
            <a:pPr marL="569913" indent="-35083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Individual and Group Projects/Reports</a:t>
            </a:r>
          </a:p>
          <a:p>
            <a:pPr marL="569913" indent="-35083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Quizzes</a:t>
            </a:r>
          </a:p>
          <a:p>
            <a:pPr marL="569913" indent="-350838">
              <a:spcBef>
                <a:spcPts val="600"/>
              </a:spcBef>
              <a:spcAft>
                <a:spcPts val="600"/>
              </a:spcAft>
            </a:pPr>
            <a:r>
              <a:rPr lang="en" dirty="0"/>
              <a:t>Assignments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199" y="1714500"/>
            <a:ext cx="8190000" cy="742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"/>
              <a:t>Assessment Instruments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3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7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9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9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1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3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5_Concourse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4222</TotalTime>
  <Words>205</Words>
  <Application>Microsoft Office PowerPoint</Application>
  <PresentationFormat>On-screen Show (4:3)</PresentationFormat>
  <Paragraphs>65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18</vt:i4>
      </vt:variant>
    </vt:vector>
  </HeadingPairs>
  <TitlesOfParts>
    <vt:vector size="34" baseType="lpstr">
      <vt:lpstr>Arial</vt:lpstr>
      <vt:lpstr>Calibri</vt:lpstr>
      <vt:lpstr>Noto Symbol</vt:lpstr>
      <vt:lpstr>Rambla</vt:lpstr>
      <vt:lpstr>Verdana</vt:lpstr>
      <vt:lpstr>3_Concourse</vt:lpstr>
      <vt:lpstr>4_Concourse</vt:lpstr>
      <vt:lpstr>5_Concourse</vt:lpstr>
      <vt:lpstr>6_Concourse</vt:lpstr>
      <vt:lpstr>7_Concourse</vt:lpstr>
      <vt:lpstr>9_Concourse</vt:lpstr>
      <vt:lpstr>11_Concourse</vt:lpstr>
      <vt:lpstr>13_Concourse</vt:lpstr>
      <vt:lpstr>15_Concourse</vt:lpstr>
      <vt:lpstr>17_Concourse</vt:lpstr>
      <vt:lpstr>19_Concourse</vt:lpstr>
      <vt:lpstr>PowerPoint Presentation</vt:lpstr>
      <vt:lpstr>Session Outcomes</vt:lpstr>
      <vt:lpstr>Student Engagement</vt:lpstr>
      <vt:lpstr>Student Engagement:  Your suggestions on your card?</vt:lpstr>
      <vt:lpstr>Providing Feedback</vt:lpstr>
      <vt:lpstr>Feedback:  Your suggestions on your card?</vt:lpstr>
      <vt:lpstr>Self-Assessment</vt:lpstr>
      <vt:lpstr>Self-Assessment:  Your suggestions on your card?</vt:lpstr>
      <vt:lpstr>Assessment Instruments</vt:lpstr>
      <vt:lpstr>Your suggestions on your card?</vt:lpstr>
      <vt:lpstr>Instructional Materials</vt:lpstr>
      <vt:lpstr>Your suggestions on your card?</vt:lpstr>
      <vt:lpstr>Learning Activities &amp; Interaction</vt:lpstr>
      <vt:lpstr>Your suggestions on your card?</vt:lpstr>
      <vt:lpstr>Technologies</vt:lpstr>
      <vt:lpstr>Your suggestions on your card?</vt:lpstr>
      <vt:lpstr>Good to Great?</vt:lpstr>
      <vt:lpstr>Questions or Comments?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in Public</dc:title>
  <dc:creator>FPC User</dc:creator>
  <cp:lastModifiedBy>Karen May</cp:lastModifiedBy>
  <cp:revision>66</cp:revision>
  <cp:lastPrinted>2014-11-05T22:46:12Z</cp:lastPrinted>
  <dcterms:created xsi:type="dcterms:W3CDTF">2010-08-30T03:26:01Z</dcterms:created>
  <dcterms:modified xsi:type="dcterms:W3CDTF">2015-10-20T01:30:53Z</dcterms:modified>
</cp:coreProperties>
</file>