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654D"/>
    <a:srgbClr val="BB4027"/>
    <a:srgbClr val="DFC37A"/>
    <a:srgbClr val="F2B300"/>
    <a:srgbClr val="2AA1CB"/>
    <a:srgbClr val="F94753"/>
    <a:srgbClr val="436681"/>
    <a:srgbClr val="83A5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>
        <p:scale>
          <a:sx n="96" d="100"/>
          <a:sy n="96" d="100"/>
        </p:scale>
        <p:origin x="109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223A6F-374D-4DF0-8E3C-5B29269E221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1DD823-D581-4813-96C9-3E32E65FADFF}">
      <dgm:prSet phldrT="[Text]"/>
      <dgm:spPr/>
      <dgm:t>
        <a:bodyPr/>
        <a:lstStyle/>
        <a:p>
          <a:r>
            <a:rPr lang="en-US" dirty="0" smtClean="0"/>
            <a:t>RN to BSN Online Program</a:t>
          </a:r>
          <a:endParaRPr lang="en-US" dirty="0"/>
        </a:p>
      </dgm:t>
    </dgm:pt>
    <dgm:pt modelId="{86342A52-BF0D-4608-B3F6-0A128073AEA7}" type="parTrans" cxnId="{8C5CEAA4-2F93-4DFB-BB67-9B4E5924C22F}">
      <dgm:prSet/>
      <dgm:spPr/>
      <dgm:t>
        <a:bodyPr/>
        <a:lstStyle/>
        <a:p>
          <a:endParaRPr lang="en-US"/>
        </a:p>
      </dgm:t>
    </dgm:pt>
    <dgm:pt modelId="{7720C59E-67B9-4881-8542-DD60DE7C7901}" type="sibTrans" cxnId="{8C5CEAA4-2F93-4DFB-BB67-9B4E5924C22F}">
      <dgm:prSet/>
      <dgm:spPr/>
      <dgm:t>
        <a:bodyPr/>
        <a:lstStyle/>
        <a:p>
          <a:endParaRPr lang="en-US"/>
        </a:p>
      </dgm:t>
    </dgm:pt>
    <dgm:pt modelId="{15264DAF-1E17-479C-9AD1-00CCA64B3E27}">
      <dgm:prSet phldrT="[Text]"/>
      <dgm:spPr/>
      <dgm:t>
        <a:bodyPr/>
        <a:lstStyle/>
        <a:p>
          <a:r>
            <a:rPr lang="en-US" dirty="0" smtClean="0"/>
            <a:t>QM Trained Nursing Faculty</a:t>
          </a:r>
          <a:endParaRPr lang="en-US" dirty="0"/>
        </a:p>
      </dgm:t>
    </dgm:pt>
    <dgm:pt modelId="{D486CA87-D9B0-403B-B62B-ECAF3CE1C23D}" type="parTrans" cxnId="{4BEE8F55-8B2B-4C85-852C-0122E06F6D7A}">
      <dgm:prSet/>
      <dgm:spPr/>
      <dgm:t>
        <a:bodyPr/>
        <a:lstStyle/>
        <a:p>
          <a:endParaRPr lang="en-US"/>
        </a:p>
      </dgm:t>
    </dgm:pt>
    <dgm:pt modelId="{7E34F178-F8D9-4BB3-819B-B73B8153850E}" type="sibTrans" cxnId="{4BEE8F55-8B2B-4C85-852C-0122E06F6D7A}">
      <dgm:prSet/>
      <dgm:spPr/>
      <dgm:t>
        <a:bodyPr/>
        <a:lstStyle/>
        <a:p>
          <a:endParaRPr lang="en-US"/>
        </a:p>
      </dgm:t>
    </dgm:pt>
    <dgm:pt modelId="{FCDC3DD2-910F-476C-A630-025CAC265937}">
      <dgm:prSet phldrT="[Text]"/>
      <dgm:spPr/>
      <dgm:t>
        <a:bodyPr/>
        <a:lstStyle/>
        <a:p>
          <a:r>
            <a:rPr lang="en-US" dirty="0" smtClean="0"/>
            <a:t>Instructional Design Team</a:t>
          </a:r>
          <a:endParaRPr lang="en-US" dirty="0"/>
        </a:p>
      </dgm:t>
    </dgm:pt>
    <dgm:pt modelId="{A154D12D-7D5A-4892-9EA8-08E7A20D9FB5}" type="parTrans" cxnId="{BF227D29-22B5-4517-9C8C-E4444DBB3DF5}">
      <dgm:prSet/>
      <dgm:spPr/>
      <dgm:t>
        <a:bodyPr/>
        <a:lstStyle/>
        <a:p>
          <a:endParaRPr lang="en-US"/>
        </a:p>
      </dgm:t>
    </dgm:pt>
    <dgm:pt modelId="{21D78672-C87A-467B-98D5-7F458882A821}" type="sibTrans" cxnId="{BF227D29-22B5-4517-9C8C-E4444DBB3DF5}">
      <dgm:prSet/>
      <dgm:spPr/>
      <dgm:t>
        <a:bodyPr/>
        <a:lstStyle/>
        <a:p>
          <a:endParaRPr lang="en-US"/>
        </a:p>
      </dgm:t>
    </dgm:pt>
    <dgm:pt modelId="{BEDBB8A9-A130-4507-9A33-F3233DFC8F99}">
      <dgm:prSet phldrT="[Text]"/>
      <dgm:spPr/>
      <dgm:t>
        <a:bodyPr/>
        <a:lstStyle/>
        <a:p>
          <a:r>
            <a:rPr lang="en-US" dirty="0" smtClean="0"/>
            <a:t>Student Learning Focus</a:t>
          </a:r>
          <a:endParaRPr lang="en-US" dirty="0"/>
        </a:p>
      </dgm:t>
    </dgm:pt>
    <dgm:pt modelId="{CB19A979-9668-4DEC-BA26-B4CF7F042AB9}" type="parTrans" cxnId="{0EDB382E-DFCE-4824-BCEA-0EEFCD64CBCA}">
      <dgm:prSet/>
      <dgm:spPr/>
      <dgm:t>
        <a:bodyPr/>
        <a:lstStyle/>
        <a:p>
          <a:endParaRPr lang="en-US"/>
        </a:p>
      </dgm:t>
    </dgm:pt>
    <dgm:pt modelId="{754EAB9F-1863-405C-A0AF-043934C3D425}" type="sibTrans" cxnId="{0EDB382E-DFCE-4824-BCEA-0EEFCD64CBCA}">
      <dgm:prSet/>
      <dgm:spPr/>
      <dgm:t>
        <a:bodyPr/>
        <a:lstStyle/>
        <a:p>
          <a:endParaRPr lang="en-US"/>
        </a:p>
      </dgm:t>
    </dgm:pt>
    <dgm:pt modelId="{D19DA962-C76E-4760-A85E-D5CC9DF31C80}">
      <dgm:prSet phldrT="[Text]"/>
      <dgm:spPr/>
      <dgm:t>
        <a:bodyPr/>
        <a:lstStyle/>
        <a:p>
          <a:r>
            <a:rPr lang="en-US" dirty="0" smtClean="0"/>
            <a:t>QM Course Design</a:t>
          </a:r>
          <a:endParaRPr lang="en-US" dirty="0"/>
        </a:p>
      </dgm:t>
    </dgm:pt>
    <dgm:pt modelId="{098B4B5F-6902-4670-B401-01A4CF98137B}" type="parTrans" cxnId="{5778CE81-4C3B-42A9-AE72-8C387DF3FE3C}">
      <dgm:prSet/>
      <dgm:spPr/>
      <dgm:t>
        <a:bodyPr/>
        <a:lstStyle/>
        <a:p>
          <a:endParaRPr lang="en-US"/>
        </a:p>
      </dgm:t>
    </dgm:pt>
    <dgm:pt modelId="{3E6378A8-9D7D-422A-9015-8020BB36CE91}" type="sibTrans" cxnId="{5778CE81-4C3B-42A9-AE72-8C387DF3FE3C}">
      <dgm:prSet/>
      <dgm:spPr/>
      <dgm:t>
        <a:bodyPr/>
        <a:lstStyle/>
        <a:p>
          <a:endParaRPr lang="en-US"/>
        </a:p>
      </dgm:t>
    </dgm:pt>
    <dgm:pt modelId="{13A71F25-E7E4-4DC9-B0D5-CBF5CCD24FCB}" type="pres">
      <dgm:prSet presAssocID="{38223A6F-374D-4DF0-8E3C-5B29269E221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9FE8CCA-26EE-40F1-9975-121B0C5BECC9}" type="pres">
      <dgm:prSet presAssocID="{D01DD823-D581-4813-96C9-3E32E65FADFF}" presName="centerShape" presStyleLbl="node0" presStyleIdx="0" presStyleCnt="1"/>
      <dgm:spPr/>
      <dgm:t>
        <a:bodyPr/>
        <a:lstStyle/>
        <a:p>
          <a:endParaRPr lang="en-US"/>
        </a:p>
      </dgm:t>
    </dgm:pt>
    <dgm:pt modelId="{7D590924-A900-43A2-8564-AD3C34FB8E48}" type="pres">
      <dgm:prSet presAssocID="{15264DAF-1E17-479C-9AD1-00CCA64B3E2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EB5333-1C1D-42F7-9B36-C09F98C038E9}" type="pres">
      <dgm:prSet presAssocID="{15264DAF-1E17-479C-9AD1-00CCA64B3E27}" presName="dummy" presStyleCnt="0"/>
      <dgm:spPr/>
    </dgm:pt>
    <dgm:pt modelId="{29B0E1AA-5283-4353-A4C0-663EF87C594F}" type="pres">
      <dgm:prSet presAssocID="{7E34F178-F8D9-4BB3-819B-B73B8153850E}" presName="sibTrans" presStyleLbl="sibTrans2D1" presStyleIdx="0" presStyleCnt="4"/>
      <dgm:spPr/>
    </dgm:pt>
    <dgm:pt modelId="{8D345483-5DDA-4120-ABE5-3A20A52C2078}" type="pres">
      <dgm:prSet presAssocID="{FCDC3DD2-910F-476C-A630-025CAC26593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9B37E1-8910-41F7-9546-78E2A560E1CF}" type="pres">
      <dgm:prSet presAssocID="{FCDC3DD2-910F-476C-A630-025CAC265937}" presName="dummy" presStyleCnt="0"/>
      <dgm:spPr/>
    </dgm:pt>
    <dgm:pt modelId="{00BBEA42-C950-4BFE-94C3-3EEE662FB18D}" type="pres">
      <dgm:prSet presAssocID="{21D78672-C87A-467B-98D5-7F458882A821}" presName="sibTrans" presStyleLbl="sibTrans2D1" presStyleIdx="1" presStyleCnt="4"/>
      <dgm:spPr/>
    </dgm:pt>
    <dgm:pt modelId="{C15725D1-6DDF-45E7-9FF0-818DDB440F00}" type="pres">
      <dgm:prSet presAssocID="{BEDBB8A9-A130-4507-9A33-F3233DFC8F99}" presName="node" presStyleLbl="node1" presStyleIdx="2" presStyleCnt="4">
        <dgm:presLayoutVars>
          <dgm:bulletEnabled val="1"/>
        </dgm:presLayoutVars>
      </dgm:prSet>
      <dgm:spPr/>
    </dgm:pt>
    <dgm:pt modelId="{4395D172-3A29-4D8E-83EA-7CC9DB6FF07D}" type="pres">
      <dgm:prSet presAssocID="{BEDBB8A9-A130-4507-9A33-F3233DFC8F99}" presName="dummy" presStyleCnt="0"/>
      <dgm:spPr/>
    </dgm:pt>
    <dgm:pt modelId="{00EBC861-4FBA-4418-A8BC-848D564C3335}" type="pres">
      <dgm:prSet presAssocID="{754EAB9F-1863-405C-A0AF-043934C3D425}" presName="sibTrans" presStyleLbl="sibTrans2D1" presStyleIdx="2" presStyleCnt="4"/>
      <dgm:spPr/>
    </dgm:pt>
    <dgm:pt modelId="{9DBB6EBD-2D39-48E5-B0F9-C60E0A021760}" type="pres">
      <dgm:prSet presAssocID="{D19DA962-C76E-4760-A85E-D5CC9DF31C8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3A751-00B2-40E4-8D62-4E903665B298}" type="pres">
      <dgm:prSet presAssocID="{D19DA962-C76E-4760-A85E-D5CC9DF31C80}" presName="dummy" presStyleCnt="0"/>
      <dgm:spPr/>
    </dgm:pt>
    <dgm:pt modelId="{D0D3E8B0-EA39-4A8E-AB12-AFDDBFAB4F7B}" type="pres">
      <dgm:prSet presAssocID="{3E6378A8-9D7D-422A-9015-8020BB36CE91}" presName="sibTrans" presStyleLbl="sibTrans2D1" presStyleIdx="3" presStyleCnt="4"/>
      <dgm:spPr/>
    </dgm:pt>
  </dgm:ptLst>
  <dgm:cxnLst>
    <dgm:cxn modelId="{AA4CA462-BC63-419D-8642-2082B2A11446}" type="presOf" srcId="{BEDBB8A9-A130-4507-9A33-F3233DFC8F99}" destId="{C15725D1-6DDF-45E7-9FF0-818DDB440F00}" srcOrd="0" destOrd="0" presId="urn:microsoft.com/office/officeart/2005/8/layout/radial6"/>
    <dgm:cxn modelId="{0EDB382E-DFCE-4824-BCEA-0EEFCD64CBCA}" srcId="{D01DD823-D581-4813-96C9-3E32E65FADFF}" destId="{BEDBB8A9-A130-4507-9A33-F3233DFC8F99}" srcOrd="2" destOrd="0" parTransId="{CB19A979-9668-4DEC-BA26-B4CF7F042AB9}" sibTransId="{754EAB9F-1863-405C-A0AF-043934C3D425}"/>
    <dgm:cxn modelId="{AE509F48-ACCE-4A21-91B4-D29DD160F180}" type="presOf" srcId="{7E34F178-F8D9-4BB3-819B-B73B8153850E}" destId="{29B0E1AA-5283-4353-A4C0-663EF87C594F}" srcOrd="0" destOrd="0" presId="urn:microsoft.com/office/officeart/2005/8/layout/radial6"/>
    <dgm:cxn modelId="{5778CE81-4C3B-42A9-AE72-8C387DF3FE3C}" srcId="{D01DD823-D581-4813-96C9-3E32E65FADFF}" destId="{D19DA962-C76E-4760-A85E-D5CC9DF31C80}" srcOrd="3" destOrd="0" parTransId="{098B4B5F-6902-4670-B401-01A4CF98137B}" sibTransId="{3E6378A8-9D7D-422A-9015-8020BB36CE91}"/>
    <dgm:cxn modelId="{D2496BC9-BFE9-49FA-9A76-C25B08A68927}" type="presOf" srcId="{15264DAF-1E17-479C-9AD1-00CCA64B3E27}" destId="{7D590924-A900-43A2-8564-AD3C34FB8E48}" srcOrd="0" destOrd="0" presId="urn:microsoft.com/office/officeart/2005/8/layout/radial6"/>
    <dgm:cxn modelId="{8C5CEAA4-2F93-4DFB-BB67-9B4E5924C22F}" srcId="{38223A6F-374D-4DF0-8E3C-5B29269E2212}" destId="{D01DD823-D581-4813-96C9-3E32E65FADFF}" srcOrd="0" destOrd="0" parTransId="{86342A52-BF0D-4608-B3F6-0A128073AEA7}" sibTransId="{7720C59E-67B9-4881-8542-DD60DE7C7901}"/>
    <dgm:cxn modelId="{C9CC8DBE-97E6-4855-8339-F8F917C856DE}" type="presOf" srcId="{D19DA962-C76E-4760-A85E-D5CC9DF31C80}" destId="{9DBB6EBD-2D39-48E5-B0F9-C60E0A021760}" srcOrd="0" destOrd="0" presId="urn:microsoft.com/office/officeart/2005/8/layout/radial6"/>
    <dgm:cxn modelId="{E62E2D03-3947-4980-B3F6-51A9DF9757D7}" type="presOf" srcId="{38223A6F-374D-4DF0-8E3C-5B29269E2212}" destId="{13A71F25-E7E4-4DC9-B0D5-CBF5CCD24FCB}" srcOrd="0" destOrd="0" presId="urn:microsoft.com/office/officeart/2005/8/layout/radial6"/>
    <dgm:cxn modelId="{4BEE8F55-8B2B-4C85-852C-0122E06F6D7A}" srcId="{D01DD823-D581-4813-96C9-3E32E65FADFF}" destId="{15264DAF-1E17-479C-9AD1-00CCA64B3E27}" srcOrd="0" destOrd="0" parTransId="{D486CA87-D9B0-403B-B62B-ECAF3CE1C23D}" sibTransId="{7E34F178-F8D9-4BB3-819B-B73B8153850E}"/>
    <dgm:cxn modelId="{9FDCDE57-983D-4FDB-B0C5-6B6A119FAE3E}" type="presOf" srcId="{FCDC3DD2-910F-476C-A630-025CAC265937}" destId="{8D345483-5DDA-4120-ABE5-3A20A52C2078}" srcOrd="0" destOrd="0" presId="urn:microsoft.com/office/officeart/2005/8/layout/radial6"/>
    <dgm:cxn modelId="{BF227D29-22B5-4517-9C8C-E4444DBB3DF5}" srcId="{D01DD823-D581-4813-96C9-3E32E65FADFF}" destId="{FCDC3DD2-910F-476C-A630-025CAC265937}" srcOrd="1" destOrd="0" parTransId="{A154D12D-7D5A-4892-9EA8-08E7A20D9FB5}" sibTransId="{21D78672-C87A-467B-98D5-7F458882A821}"/>
    <dgm:cxn modelId="{C15BD93A-1F39-4B54-A322-070453145621}" type="presOf" srcId="{3E6378A8-9D7D-422A-9015-8020BB36CE91}" destId="{D0D3E8B0-EA39-4A8E-AB12-AFDDBFAB4F7B}" srcOrd="0" destOrd="0" presId="urn:microsoft.com/office/officeart/2005/8/layout/radial6"/>
    <dgm:cxn modelId="{1D3258CB-44E6-4BCB-AAA2-54C87D0DCD7A}" type="presOf" srcId="{21D78672-C87A-467B-98D5-7F458882A821}" destId="{00BBEA42-C950-4BFE-94C3-3EEE662FB18D}" srcOrd="0" destOrd="0" presId="urn:microsoft.com/office/officeart/2005/8/layout/radial6"/>
    <dgm:cxn modelId="{51751B10-FEAD-4DEA-AD42-184A7DB57BC5}" type="presOf" srcId="{D01DD823-D581-4813-96C9-3E32E65FADFF}" destId="{C9FE8CCA-26EE-40F1-9975-121B0C5BECC9}" srcOrd="0" destOrd="0" presId="urn:microsoft.com/office/officeart/2005/8/layout/radial6"/>
    <dgm:cxn modelId="{672B3BD1-0C2D-4543-8AAA-6D1AB2A6D430}" type="presOf" srcId="{754EAB9F-1863-405C-A0AF-043934C3D425}" destId="{00EBC861-4FBA-4418-A8BC-848D564C3335}" srcOrd="0" destOrd="0" presId="urn:microsoft.com/office/officeart/2005/8/layout/radial6"/>
    <dgm:cxn modelId="{213B2AB0-2CB0-4DE4-BBB2-ACF6ABC89B29}" type="presParOf" srcId="{13A71F25-E7E4-4DC9-B0D5-CBF5CCD24FCB}" destId="{C9FE8CCA-26EE-40F1-9975-121B0C5BECC9}" srcOrd="0" destOrd="0" presId="urn:microsoft.com/office/officeart/2005/8/layout/radial6"/>
    <dgm:cxn modelId="{F90AE15B-DA4F-4F89-828A-C6B9B5EF00B5}" type="presParOf" srcId="{13A71F25-E7E4-4DC9-B0D5-CBF5CCD24FCB}" destId="{7D590924-A900-43A2-8564-AD3C34FB8E48}" srcOrd="1" destOrd="0" presId="urn:microsoft.com/office/officeart/2005/8/layout/radial6"/>
    <dgm:cxn modelId="{18D8937F-726B-4968-AB33-CEFD32CD6595}" type="presParOf" srcId="{13A71F25-E7E4-4DC9-B0D5-CBF5CCD24FCB}" destId="{37EB5333-1C1D-42F7-9B36-C09F98C038E9}" srcOrd="2" destOrd="0" presId="urn:microsoft.com/office/officeart/2005/8/layout/radial6"/>
    <dgm:cxn modelId="{88097C9B-79AC-4DC4-A85E-AFAFE24489C1}" type="presParOf" srcId="{13A71F25-E7E4-4DC9-B0D5-CBF5CCD24FCB}" destId="{29B0E1AA-5283-4353-A4C0-663EF87C594F}" srcOrd="3" destOrd="0" presId="urn:microsoft.com/office/officeart/2005/8/layout/radial6"/>
    <dgm:cxn modelId="{D1AAD5BC-EF71-46DA-A275-E6314B560F7F}" type="presParOf" srcId="{13A71F25-E7E4-4DC9-B0D5-CBF5CCD24FCB}" destId="{8D345483-5DDA-4120-ABE5-3A20A52C2078}" srcOrd="4" destOrd="0" presId="urn:microsoft.com/office/officeart/2005/8/layout/radial6"/>
    <dgm:cxn modelId="{53439C20-5FBC-4DEF-A105-185FE975B699}" type="presParOf" srcId="{13A71F25-E7E4-4DC9-B0D5-CBF5CCD24FCB}" destId="{959B37E1-8910-41F7-9546-78E2A560E1CF}" srcOrd="5" destOrd="0" presId="urn:microsoft.com/office/officeart/2005/8/layout/radial6"/>
    <dgm:cxn modelId="{2A540D79-E0CA-479E-9818-480C499D32D9}" type="presParOf" srcId="{13A71F25-E7E4-4DC9-B0D5-CBF5CCD24FCB}" destId="{00BBEA42-C950-4BFE-94C3-3EEE662FB18D}" srcOrd="6" destOrd="0" presId="urn:microsoft.com/office/officeart/2005/8/layout/radial6"/>
    <dgm:cxn modelId="{73983A10-E9EF-4B56-B7AE-62C6F214D055}" type="presParOf" srcId="{13A71F25-E7E4-4DC9-B0D5-CBF5CCD24FCB}" destId="{C15725D1-6DDF-45E7-9FF0-818DDB440F00}" srcOrd="7" destOrd="0" presId="urn:microsoft.com/office/officeart/2005/8/layout/radial6"/>
    <dgm:cxn modelId="{539D10DF-6A99-4CBA-B8CD-1BD353813B44}" type="presParOf" srcId="{13A71F25-E7E4-4DC9-B0D5-CBF5CCD24FCB}" destId="{4395D172-3A29-4D8E-83EA-7CC9DB6FF07D}" srcOrd="8" destOrd="0" presId="urn:microsoft.com/office/officeart/2005/8/layout/radial6"/>
    <dgm:cxn modelId="{E32CD2E0-2CE8-4596-BB41-55AB2C6ABC3F}" type="presParOf" srcId="{13A71F25-E7E4-4DC9-B0D5-CBF5CCD24FCB}" destId="{00EBC861-4FBA-4418-A8BC-848D564C3335}" srcOrd="9" destOrd="0" presId="urn:microsoft.com/office/officeart/2005/8/layout/radial6"/>
    <dgm:cxn modelId="{6975E1C5-52A5-44D2-8003-8A8A648B3043}" type="presParOf" srcId="{13A71F25-E7E4-4DC9-B0D5-CBF5CCD24FCB}" destId="{9DBB6EBD-2D39-48E5-B0F9-C60E0A021760}" srcOrd="10" destOrd="0" presId="urn:microsoft.com/office/officeart/2005/8/layout/radial6"/>
    <dgm:cxn modelId="{3B3A5430-F914-4DB8-ADED-5A044AFF3AE3}" type="presParOf" srcId="{13A71F25-E7E4-4DC9-B0D5-CBF5CCD24FCB}" destId="{3153A751-00B2-40E4-8D62-4E903665B298}" srcOrd="11" destOrd="0" presId="urn:microsoft.com/office/officeart/2005/8/layout/radial6"/>
    <dgm:cxn modelId="{AF00B35C-22BC-46BE-ACC7-B0CD1D0B92E9}" type="presParOf" srcId="{13A71F25-E7E4-4DC9-B0D5-CBF5CCD24FCB}" destId="{D0D3E8B0-EA39-4A8E-AB12-AFDDBFAB4F7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3E8B0-EA39-4A8E-AB12-AFDDBFAB4F7B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BC861-4FBA-4418-A8BC-848D564C3335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BBEA42-C950-4BFE-94C3-3EEE662FB18D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B0E1AA-5283-4353-A4C0-663EF87C594F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E8CCA-26EE-40F1-9975-121B0C5BECC9}">
      <dsp:nvSpPr>
        <dsp:cNvPr id="0" name=""/>
        <dsp:cNvSpPr/>
      </dsp:nvSpPr>
      <dsp:spPr>
        <a:xfrm>
          <a:off x="2328416" y="1312416"/>
          <a:ext cx="1439167" cy="14391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RN to BSN Online Program</a:t>
          </a:r>
          <a:endParaRPr lang="en-US" sz="1800" kern="1200" dirty="0"/>
        </a:p>
      </dsp:txBody>
      <dsp:txXfrm>
        <a:off x="2539177" y="1523177"/>
        <a:ext cx="1017645" cy="1017645"/>
      </dsp:txXfrm>
    </dsp:sp>
    <dsp:sp modelId="{7D590924-A900-43A2-8564-AD3C34FB8E48}">
      <dsp:nvSpPr>
        <dsp:cNvPr id="0" name=""/>
        <dsp:cNvSpPr/>
      </dsp:nvSpPr>
      <dsp:spPr>
        <a:xfrm>
          <a:off x="2544291" y="1843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QM Trained Nursing Faculty</a:t>
          </a:r>
          <a:endParaRPr lang="en-US" sz="1000" kern="1200" dirty="0"/>
        </a:p>
      </dsp:txBody>
      <dsp:txXfrm>
        <a:off x="2691824" y="149376"/>
        <a:ext cx="712351" cy="712351"/>
      </dsp:txXfrm>
    </dsp:sp>
    <dsp:sp modelId="{8D345483-5DDA-4120-ABE5-3A20A52C2078}">
      <dsp:nvSpPr>
        <dsp:cNvPr id="0" name=""/>
        <dsp:cNvSpPr/>
      </dsp:nvSpPr>
      <dsp:spPr>
        <a:xfrm>
          <a:off x="4070738" y="1528291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Instructional Design Team</a:t>
          </a:r>
          <a:endParaRPr lang="en-US" sz="1000" kern="1200" dirty="0"/>
        </a:p>
      </dsp:txBody>
      <dsp:txXfrm>
        <a:off x="4218271" y="1675824"/>
        <a:ext cx="712351" cy="712351"/>
      </dsp:txXfrm>
    </dsp:sp>
    <dsp:sp modelId="{C15725D1-6DDF-45E7-9FF0-818DDB440F00}">
      <dsp:nvSpPr>
        <dsp:cNvPr id="0" name=""/>
        <dsp:cNvSpPr/>
      </dsp:nvSpPr>
      <dsp:spPr>
        <a:xfrm>
          <a:off x="2544291" y="3054738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Student Learning Focus</a:t>
          </a:r>
          <a:endParaRPr lang="en-US" sz="1000" kern="1200" dirty="0"/>
        </a:p>
      </dsp:txBody>
      <dsp:txXfrm>
        <a:off x="2691824" y="3202271"/>
        <a:ext cx="712351" cy="712351"/>
      </dsp:txXfrm>
    </dsp:sp>
    <dsp:sp modelId="{9DBB6EBD-2D39-48E5-B0F9-C60E0A021760}">
      <dsp:nvSpPr>
        <dsp:cNvPr id="0" name=""/>
        <dsp:cNvSpPr/>
      </dsp:nvSpPr>
      <dsp:spPr>
        <a:xfrm>
          <a:off x="1017843" y="1528291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QM Course Design</a:t>
          </a:r>
          <a:endParaRPr lang="en-US" sz="1000" kern="1200" dirty="0"/>
        </a:p>
      </dsp:txBody>
      <dsp:txXfrm>
        <a:off x="1165376" y="1675824"/>
        <a:ext cx="712351" cy="7123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FA0CA-8ABA-43C5-AD4C-258F81790F36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7B4EC-C012-4921-8A31-713F555B8C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223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130425"/>
            <a:ext cx="64008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274638"/>
            <a:ext cx="3886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4114800"/>
            <a:ext cx="63246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7000" y="2614613"/>
            <a:ext cx="63246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0" y="1600200"/>
            <a:ext cx="3200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600200"/>
            <a:ext cx="3048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1535113"/>
            <a:ext cx="3200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0800" y="2174875"/>
            <a:ext cx="3200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7401" y="1535113"/>
            <a:ext cx="3124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7401" y="2174875"/>
            <a:ext cx="3124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0"/>
            <a:ext cx="22098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304800"/>
            <a:ext cx="4054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66850"/>
            <a:ext cx="22098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0520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0520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10/20/2015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0800" y="274638"/>
            <a:ext cx="640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1600200"/>
            <a:ext cx="64008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07734" y="6356350"/>
            <a:ext cx="16594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10/20/2015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2067" y="6356350"/>
            <a:ext cx="2252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32134" y="6356350"/>
            <a:ext cx="16594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bg1"/>
            </a:solidFill>
          </a:ln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2">
              <a:lumMod val="50000"/>
            </a:schemeClr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2">
              <a:lumMod val="50000"/>
            </a:schemeClr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>
              <a:lumMod val="50000"/>
            </a:schemeClr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2">
              <a:lumMod val="50000"/>
            </a:schemeClr>
          </a:solidFill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1905000"/>
            <a:ext cx="6400800" cy="1470025"/>
          </a:xfrm>
        </p:spPr>
        <p:txBody>
          <a:bodyPr/>
          <a:lstStyle/>
          <a:p>
            <a:r>
              <a:rPr lang="en-US" sz="4000" dirty="0" smtClean="0"/>
              <a:t>From the Ground Up: </a:t>
            </a:r>
            <a:br>
              <a:rPr lang="en-US" sz="4000" dirty="0" smtClean="0"/>
            </a:br>
            <a:r>
              <a:rPr lang="en-US" sz="4000" dirty="0" smtClean="0"/>
              <a:t>RN to BSN Completion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3962400"/>
            <a:ext cx="6400800" cy="91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Roseann Wolak, Ed.D.</a:t>
            </a:r>
          </a:p>
          <a:p>
            <a:r>
              <a:rPr lang="en-US" dirty="0" smtClean="0"/>
              <a:t>St. Cloud State University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02" t="1383" r="2740" b="40468"/>
          <a:stretch/>
        </p:blipFill>
        <p:spPr>
          <a:xfrm>
            <a:off x="304800" y="1905000"/>
            <a:ext cx="1938839" cy="16459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867400"/>
            <a:ext cx="14287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      Quality Matters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The Eight General Standards:</a:t>
            </a:r>
          </a:p>
          <a:p>
            <a:endParaRPr lang="en-US" dirty="0">
              <a:solidFill>
                <a:schemeClr val="bg1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1. Course 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overview and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introduction. </a:t>
            </a:r>
            <a:endParaRPr lang="en-US" dirty="0">
              <a:solidFill>
                <a:schemeClr val="bg1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2. Learning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objectives. </a:t>
            </a:r>
            <a:endParaRPr lang="en-US" dirty="0">
              <a:solidFill>
                <a:schemeClr val="bg1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3. Assessment and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measurement. </a:t>
            </a:r>
            <a:endParaRPr lang="en-US" dirty="0">
              <a:solidFill>
                <a:schemeClr val="bg1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4. Resources and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materials. </a:t>
            </a:r>
            <a:endParaRPr lang="en-US" dirty="0">
              <a:solidFill>
                <a:schemeClr val="bg1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5. Learner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engagement. </a:t>
            </a:r>
            <a:endParaRPr lang="en-US" dirty="0">
              <a:solidFill>
                <a:schemeClr val="bg1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6. Course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technology. </a:t>
            </a:r>
            <a:endParaRPr lang="en-US" dirty="0">
              <a:solidFill>
                <a:schemeClr val="bg1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7. Learner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support. </a:t>
            </a:r>
            <a:endParaRPr lang="en-US" dirty="0">
              <a:solidFill>
                <a:schemeClr val="bg1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8.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Accessibility. </a:t>
            </a:r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28600"/>
            <a:ext cx="1600200" cy="12192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102" t="1383" r="2740" b="40468"/>
          <a:stretch/>
        </p:blipFill>
        <p:spPr>
          <a:xfrm>
            <a:off x="228600" y="1905000"/>
            <a:ext cx="1938839" cy="1645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807" y="5882309"/>
            <a:ext cx="14287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102" t="1383" r="2740" b="40468"/>
          <a:stretch/>
        </p:blipFill>
        <p:spPr>
          <a:xfrm>
            <a:off x="304800" y="1905000"/>
            <a:ext cx="1938839" cy="16459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019800"/>
            <a:ext cx="1143000" cy="762000"/>
          </a:xfrm>
          <a:prstGeom prst="rect">
            <a:avLst/>
          </a:prstGeom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798512792"/>
              </p:ext>
            </p:extLst>
          </p:nvPr>
        </p:nvGraphicFramePr>
        <p:xfrm>
          <a:off x="2819400" y="1371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743200" y="3048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Faculty Collaboration—QM Integration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0" y="2438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Templates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14800" y="1524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Cohort Model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781800" y="1524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Weekly Meetings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0" y="4038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Innovative Faculty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086600" y="4343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 Centered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239000" y="22860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One-on-one Consultation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95600" y="3200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Rubrics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5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4638"/>
            <a:ext cx="6400800" cy="944562"/>
          </a:xfrm>
        </p:spPr>
        <p:txBody>
          <a:bodyPr/>
          <a:lstStyle/>
          <a:p>
            <a:r>
              <a:rPr lang="en-US" sz="4000" dirty="0" smtClean="0"/>
              <a:t>Challenges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Moving from F-2-F to Online.</a:t>
            </a:r>
          </a:p>
          <a:p>
            <a:pPr marL="0" indent="0">
              <a:buNone/>
            </a:pPr>
            <a:r>
              <a:rPr lang="en-US" dirty="0" smtClean="0"/>
              <a:t>Pedagogical Concerns.</a:t>
            </a:r>
          </a:p>
          <a:p>
            <a:pPr marL="0" indent="0">
              <a:buNone/>
            </a:pPr>
            <a:r>
              <a:rPr lang="en-US" dirty="0" smtClean="0"/>
              <a:t>Student Engagement.</a:t>
            </a:r>
          </a:p>
          <a:p>
            <a:pPr marL="0" indent="0">
              <a:buNone/>
            </a:pPr>
            <a:r>
              <a:rPr lang="en-US" dirty="0" smtClean="0"/>
              <a:t>Technology Support.</a:t>
            </a:r>
          </a:p>
          <a:p>
            <a:pPr marL="0" indent="0">
              <a:buNone/>
            </a:pPr>
            <a:r>
              <a:rPr lang="en-US" dirty="0" smtClean="0"/>
              <a:t>Flexibility &amp; Feedback.</a:t>
            </a:r>
          </a:p>
          <a:p>
            <a:pPr marL="0" indent="0">
              <a:buNone/>
            </a:pPr>
            <a:r>
              <a:rPr lang="en-US" dirty="0" smtClean="0"/>
              <a:t>Time Management.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3102" t="1383" r="2740" b="40468"/>
          <a:stretch/>
        </p:blipFill>
        <p:spPr>
          <a:xfrm>
            <a:off x="304800" y="2133600"/>
            <a:ext cx="1938839" cy="1645920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410200"/>
            <a:ext cx="14287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41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4638"/>
            <a:ext cx="6400800" cy="944562"/>
          </a:xfrm>
        </p:spPr>
        <p:txBody>
          <a:bodyPr/>
          <a:lstStyle/>
          <a:p>
            <a:r>
              <a:rPr lang="en-US" sz="4000" dirty="0" smtClean="0"/>
              <a:t>Process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1. Design.</a:t>
            </a:r>
          </a:p>
          <a:p>
            <a:pPr marL="0" indent="0">
              <a:buNone/>
            </a:pPr>
            <a:r>
              <a:rPr lang="en-US" sz="3600" dirty="0" smtClean="0"/>
              <a:t>2. Develop.</a:t>
            </a:r>
          </a:p>
          <a:p>
            <a:pPr marL="0" indent="0">
              <a:buNone/>
            </a:pPr>
            <a:r>
              <a:rPr lang="en-US" sz="3600" dirty="0" smtClean="0"/>
              <a:t>3. Deliver.</a:t>
            </a:r>
          </a:p>
          <a:p>
            <a:pPr marL="0" indent="0">
              <a:buNone/>
            </a:pPr>
            <a:r>
              <a:rPr lang="en-US" sz="3600" dirty="0" smtClean="0"/>
              <a:t>4. Evaluate.</a:t>
            </a:r>
          </a:p>
          <a:p>
            <a:pPr marL="0" indent="0">
              <a:buNone/>
            </a:pPr>
            <a:r>
              <a:rPr lang="en-US" sz="3600" dirty="0" smtClean="0"/>
              <a:t>5. Improve.</a:t>
            </a:r>
            <a:endParaRPr lang="en-US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3102" t="1383" r="2740" b="40468"/>
          <a:stretch/>
        </p:blipFill>
        <p:spPr>
          <a:xfrm>
            <a:off x="304800" y="2133600"/>
            <a:ext cx="1938839" cy="1645920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410200"/>
            <a:ext cx="14287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52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4638"/>
            <a:ext cx="6400800" cy="944562"/>
          </a:xfrm>
        </p:spPr>
        <p:txBody>
          <a:bodyPr/>
          <a:lstStyle/>
          <a:p>
            <a:r>
              <a:rPr lang="en-US" sz="4000" dirty="0" smtClean="0"/>
              <a:t>Questions?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Please take a hand-out. </a:t>
            </a:r>
          </a:p>
          <a:p>
            <a:pPr marL="0" indent="0">
              <a:buNone/>
            </a:pPr>
            <a:r>
              <a:rPr lang="en-US" sz="3600" dirty="0" smtClean="0"/>
              <a:t>The hand-out provides more information about St. Cloud State University’s Online </a:t>
            </a:r>
          </a:p>
          <a:p>
            <a:pPr marL="0" indent="0">
              <a:buNone/>
            </a:pPr>
            <a:r>
              <a:rPr lang="en-US" sz="3600" dirty="0" smtClean="0"/>
              <a:t>RN to BSN Degree Program. </a:t>
            </a:r>
            <a:endParaRPr lang="en-US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3102" t="1383" r="2740" b="40468"/>
          <a:stretch/>
        </p:blipFill>
        <p:spPr>
          <a:xfrm>
            <a:off x="304800" y="2133600"/>
            <a:ext cx="1938839" cy="1645920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410200"/>
            <a:ext cx="14287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87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-F-Kennedy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6451FB3-74F0-4189-A468-E644F6C935E2}" vid="{CE939985-057A-47AA-B13B-37AF73335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Nursing-PowerPoint-Template</Template>
  <TotalTime>224</TotalTime>
  <Words>168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Microsoft New Tai Lue</vt:lpstr>
      <vt:lpstr>J-F-Kennedy-PowerPoint-Template</vt:lpstr>
      <vt:lpstr>From the Ground Up:  RN to BSN Completion</vt:lpstr>
      <vt:lpstr>      Quality Matters</vt:lpstr>
      <vt:lpstr>PowerPoint Presentation</vt:lpstr>
      <vt:lpstr>Challenges</vt:lpstr>
      <vt:lpstr>Process</vt:lpstr>
      <vt:lpstr>Questions?</vt:lpstr>
    </vt:vector>
  </TitlesOfParts>
  <Company>St. Cloud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the Ground Up:  RN to BSN Completion</dc:title>
  <dc:creator>Wolak, Roseann M.</dc:creator>
  <cp:lastModifiedBy>Wolak, Roseann M.</cp:lastModifiedBy>
  <cp:revision>18</cp:revision>
  <dcterms:created xsi:type="dcterms:W3CDTF">2015-10-20T17:31:07Z</dcterms:created>
  <dcterms:modified xsi:type="dcterms:W3CDTF">2015-10-20T21:15:38Z</dcterms:modified>
</cp:coreProperties>
</file>