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1" r:id="rId1"/>
  </p:sldMasterIdLst>
  <p:notesMasterIdLst>
    <p:notesMasterId r:id="rId80"/>
  </p:notesMasterIdLst>
  <p:sldIdLst>
    <p:sldId id="340" r:id="rId2"/>
    <p:sldId id="256" r:id="rId3"/>
    <p:sldId id="293" r:id="rId4"/>
    <p:sldId id="302" r:id="rId5"/>
    <p:sldId id="257" r:id="rId6"/>
    <p:sldId id="258" r:id="rId7"/>
    <p:sldId id="259" r:id="rId8"/>
    <p:sldId id="260" r:id="rId9"/>
    <p:sldId id="261" r:id="rId10"/>
    <p:sldId id="262" r:id="rId11"/>
    <p:sldId id="263" r:id="rId12"/>
    <p:sldId id="264" r:id="rId13"/>
    <p:sldId id="292" r:id="rId14"/>
    <p:sldId id="341" r:id="rId15"/>
    <p:sldId id="342" r:id="rId16"/>
    <p:sldId id="286" r:id="rId17"/>
    <p:sldId id="276" r:id="rId18"/>
    <p:sldId id="278" r:id="rId19"/>
    <p:sldId id="279" r:id="rId20"/>
    <p:sldId id="345" r:id="rId21"/>
    <p:sldId id="280" r:id="rId22"/>
    <p:sldId id="281" r:id="rId23"/>
    <p:sldId id="283" r:id="rId24"/>
    <p:sldId id="284" r:id="rId25"/>
    <p:sldId id="285" r:id="rId26"/>
    <p:sldId id="287" r:id="rId27"/>
    <p:sldId id="295" r:id="rId28"/>
    <p:sldId id="308" r:id="rId29"/>
    <p:sldId id="309" r:id="rId30"/>
    <p:sldId id="294" r:id="rId31"/>
    <p:sldId id="323" r:id="rId32"/>
    <p:sldId id="307" r:id="rId33"/>
    <p:sldId id="326" r:id="rId34"/>
    <p:sldId id="327" r:id="rId35"/>
    <p:sldId id="328" r:id="rId36"/>
    <p:sldId id="317" r:id="rId37"/>
    <p:sldId id="312" r:id="rId38"/>
    <p:sldId id="310" r:id="rId39"/>
    <p:sldId id="314" r:id="rId40"/>
    <p:sldId id="315" r:id="rId41"/>
    <p:sldId id="316" r:id="rId42"/>
    <p:sldId id="324" r:id="rId43"/>
    <p:sldId id="325" r:id="rId44"/>
    <p:sldId id="288" r:id="rId45"/>
    <p:sldId id="304" r:id="rId46"/>
    <p:sldId id="334" r:id="rId47"/>
    <p:sldId id="338" r:id="rId48"/>
    <p:sldId id="337" r:id="rId49"/>
    <p:sldId id="348" r:id="rId50"/>
    <p:sldId id="347" r:id="rId51"/>
    <p:sldId id="335" r:id="rId52"/>
    <p:sldId id="353" r:id="rId53"/>
    <p:sldId id="268" r:id="rId54"/>
    <p:sldId id="267" r:id="rId55"/>
    <p:sldId id="354" r:id="rId56"/>
    <p:sldId id="349" r:id="rId57"/>
    <p:sldId id="336" r:id="rId58"/>
    <p:sldId id="329" r:id="rId59"/>
    <p:sldId id="330" r:id="rId60"/>
    <p:sldId id="331" r:id="rId61"/>
    <p:sldId id="332" r:id="rId62"/>
    <p:sldId id="333" r:id="rId63"/>
    <p:sldId id="352" r:id="rId64"/>
    <p:sldId id="301" r:id="rId65"/>
    <p:sldId id="289" r:id="rId66"/>
    <p:sldId id="344" r:id="rId67"/>
    <p:sldId id="299" r:id="rId68"/>
    <p:sldId id="346" r:id="rId69"/>
    <p:sldId id="290" r:id="rId70"/>
    <p:sldId id="320" r:id="rId71"/>
    <p:sldId id="343" r:id="rId72"/>
    <p:sldId id="319" r:id="rId73"/>
    <p:sldId id="321" r:id="rId74"/>
    <p:sldId id="322" r:id="rId75"/>
    <p:sldId id="291" r:id="rId76"/>
    <p:sldId id="300" r:id="rId77"/>
    <p:sldId id="350" r:id="rId78"/>
    <p:sldId id="306" r:id="rId7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37"/>
    <p:restoredTop sz="64983"/>
  </p:normalViewPr>
  <p:slideViewPr>
    <p:cSldViewPr snapToGrid="0" snapToObjects="1">
      <p:cViewPr varScale="1">
        <p:scale>
          <a:sx n="48" d="100"/>
          <a:sy n="48" d="100"/>
        </p:scale>
        <p:origin x="1572" y="54"/>
      </p:cViewPr>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A27AC5-E4D7-6647-9931-03038065E1B6}" type="doc">
      <dgm:prSet loTypeId="urn:microsoft.com/office/officeart/2005/8/layout/radial3" loCatId="" qsTypeId="urn:microsoft.com/office/officeart/2005/8/quickstyle/simple4" qsCatId="simple" csTypeId="urn:microsoft.com/office/officeart/2005/8/colors/colorful1" csCatId="colorful" phldr="1"/>
      <dgm:spPr/>
      <dgm:t>
        <a:bodyPr/>
        <a:lstStyle/>
        <a:p>
          <a:endParaRPr lang="en-US"/>
        </a:p>
      </dgm:t>
    </dgm:pt>
    <dgm:pt modelId="{0CC18A7E-BAC9-9E44-809A-D97517EBC63C}">
      <dgm:prSet phldrT="[Text]"/>
      <dgm:spPr/>
      <dgm:t>
        <a:bodyPr/>
        <a:lstStyle/>
        <a:p>
          <a:r>
            <a:rPr lang="en-US" dirty="0" err="1" smtClean="0"/>
            <a:t>Gamification</a:t>
          </a:r>
          <a:endParaRPr lang="en-US" dirty="0"/>
        </a:p>
      </dgm:t>
    </dgm:pt>
    <dgm:pt modelId="{94E8B71E-370E-0044-911F-EEC6B1299AC6}" type="parTrans" cxnId="{2F7E258F-19E6-4C4E-B1E9-8B210A8122B1}">
      <dgm:prSet/>
      <dgm:spPr/>
      <dgm:t>
        <a:bodyPr/>
        <a:lstStyle/>
        <a:p>
          <a:endParaRPr lang="en-US"/>
        </a:p>
      </dgm:t>
    </dgm:pt>
    <dgm:pt modelId="{D5193BFF-7D5F-D849-B8A8-16B74C7FB937}" type="sibTrans" cxnId="{2F7E258F-19E6-4C4E-B1E9-8B210A8122B1}">
      <dgm:prSet/>
      <dgm:spPr/>
      <dgm:t>
        <a:bodyPr/>
        <a:lstStyle/>
        <a:p>
          <a:endParaRPr lang="en-US"/>
        </a:p>
      </dgm:t>
    </dgm:pt>
    <dgm:pt modelId="{1FBF0F27-C208-CA42-AA22-6B2900CB6B71}">
      <dgm:prSet phldrT="[Text]"/>
      <dgm:spPr/>
      <dgm:t>
        <a:bodyPr/>
        <a:lstStyle/>
        <a:p>
          <a:r>
            <a:rPr lang="en-US" dirty="0" smtClean="0"/>
            <a:t>Badging</a:t>
          </a:r>
          <a:endParaRPr lang="en-US" dirty="0"/>
        </a:p>
      </dgm:t>
    </dgm:pt>
    <dgm:pt modelId="{920CEA2B-5A11-A84A-958F-38FF827ABAB1}" type="parTrans" cxnId="{CF6128AE-D14C-5341-B727-4FF8F3C1606F}">
      <dgm:prSet/>
      <dgm:spPr/>
      <dgm:t>
        <a:bodyPr/>
        <a:lstStyle/>
        <a:p>
          <a:endParaRPr lang="en-US"/>
        </a:p>
      </dgm:t>
    </dgm:pt>
    <dgm:pt modelId="{8A1289B9-5287-1246-B45E-7761288074E4}" type="sibTrans" cxnId="{CF6128AE-D14C-5341-B727-4FF8F3C1606F}">
      <dgm:prSet/>
      <dgm:spPr/>
      <dgm:t>
        <a:bodyPr/>
        <a:lstStyle/>
        <a:p>
          <a:endParaRPr lang="en-US"/>
        </a:p>
      </dgm:t>
    </dgm:pt>
    <dgm:pt modelId="{759AD7AF-B007-354F-9E91-8646BAF8608F}">
      <dgm:prSet phldrT="[Text]"/>
      <dgm:spPr/>
      <dgm:t>
        <a:bodyPr/>
        <a:lstStyle/>
        <a:p>
          <a:r>
            <a:rPr lang="en-US" dirty="0" smtClean="0"/>
            <a:t>Mastery Learning</a:t>
          </a:r>
          <a:endParaRPr lang="en-US" dirty="0"/>
        </a:p>
      </dgm:t>
    </dgm:pt>
    <dgm:pt modelId="{5EF38AF6-6344-2C4B-AD57-73C655525C55}" type="parTrans" cxnId="{9FD29435-D550-654C-9469-7B06AC948825}">
      <dgm:prSet/>
      <dgm:spPr/>
      <dgm:t>
        <a:bodyPr/>
        <a:lstStyle/>
        <a:p>
          <a:endParaRPr lang="en-US"/>
        </a:p>
      </dgm:t>
    </dgm:pt>
    <dgm:pt modelId="{BF6A4FC7-1938-B443-8742-46A9A1D976E3}" type="sibTrans" cxnId="{9FD29435-D550-654C-9469-7B06AC948825}">
      <dgm:prSet/>
      <dgm:spPr/>
      <dgm:t>
        <a:bodyPr/>
        <a:lstStyle/>
        <a:p>
          <a:endParaRPr lang="en-US"/>
        </a:p>
      </dgm:t>
    </dgm:pt>
    <dgm:pt modelId="{6F40718C-48C7-E348-B73E-B6AEE30A5337}">
      <dgm:prSet phldrT="[Text]"/>
      <dgm:spPr/>
      <dgm:t>
        <a:bodyPr/>
        <a:lstStyle/>
        <a:p>
          <a:r>
            <a:rPr lang="en-US" dirty="0" smtClean="0"/>
            <a:t>Self-Assessment</a:t>
          </a:r>
          <a:endParaRPr lang="en-US" dirty="0"/>
        </a:p>
      </dgm:t>
    </dgm:pt>
    <dgm:pt modelId="{37463949-0F94-854C-86A6-4C80EA822262}" type="parTrans" cxnId="{329797EA-E33A-F446-843D-6731313613C1}">
      <dgm:prSet/>
      <dgm:spPr/>
    </dgm:pt>
    <dgm:pt modelId="{6FB7E9D0-E027-6E4F-BDB2-8B8AB74CEA57}" type="sibTrans" cxnId="{329797EA-E33A-F446-843D-6731313613C1}">
      <dgm:prSet/>
      <dgm:spPr/>
    </dgm:pt>
    <dgm:pt modelId="{0BFD7988-796D-284F-8291-07D383C84A65}">
      <dgm:prSet phldrT="[Text]"/>
      <dgm:spPr/>
      <dgm:t>
        <a:bodyPr/>
        <a:lstStyle/>
        <a:p>
          <a:r>
            <a:rPr lang="en-US" dirty="0" smtClean="0"/>
            <a:t>Competition</a:t>
          </a:r>
          <a:endParaRPr lang="en-US" dirty="0"/>
        </a:p>
      </dgm:t>
    </dgm:pt>
    <dgm:pt modelId="{EF0D68D3-A4E6-634B-944C-3B7E173539CC}" type="parTrans" cxnId="{F3117330-5587-BA48-A29A-787CF1CE74A2}">
      <dgm:prSet/>
      <dgm:spPr/>
    </dgm:pt>
    <dgm:pt modelId="{F1AA3EC0-60DD-E94D-9047-095906F66B27}" type="sibTrans" cxnId="{F3117330-5587-BA48-A29A-787CF1CE74A2}">
      <dgm:prSet/>
      <dgm:spPr/>
    </dgm:pt>
    <dgm:pt modelId="{14EE8B57-1896-6B4C-B260-9193A0A200B8}">
      <dgm:prSet phldrT="[Text]"/>
      <dgm:spPr/>
      <dgm:t>
        <a:bodyPr/>
        <a:lstStyle/>
        <a:p>
          <a:r>
            <a:rPr lang="en-US" dirty="0" smtClean="0"/>
            <a:t>Simulation</a:t>
          </a:r>
          <a:endParaRPr lang="en-US" dirty="0"/>
        </a:p>
      </dgm:t>
    </dgm:pt>
    <dgm:pt modelId="{ABDF5360-CF3D-DE42-86F6-24282FA1C27E}" type="parTrans" cxnId="{3B3D21BD-EFFE-344D-818D-0E49ABF07934}">
      <dgm:prSet/>
      <dgm:spPr/>
    </dgm:pt>
    <dgm:pt modelId="{A41AD2E2-5A3E-3648-A7FF-417D360DF849}" type="sibTrans" cxnId="{3B3D21BD-EFFE-344D-818D-0E49ABF07934}">
      <dgm:prSet/>
      <dgm:spPr/>
    </dgm:pt>
    <dgm:pt modelId="{C9334614-5E58-404B-AD4C-45F3758C14C2}">
      <dgm:prSet phldrT="[Text]"/>
      <dgm:spPr/>
      <dgm:t>
        <a:bodyPr/>
        <a:lstStyle/>
        <a:p>
          <a:r>
            <a:rPr lang="en-US" dirty="0" smtClean="0"/>
            <a:t>Experience vs. Points</a:t>
          </a:r>
          <a:endParaRPr lang="en-US" dirty="0"/>
        </a:p>
      </dgm:t>
    </dgm:pt>
    <dgm:pt modelId="{96B01F76-C05F-854B-8BCD-373D45449906}" type="parTrans" cxnId="{35C3F78C-43B6-6B40-B16F-77FED4E3B681}">
      <dgm:prSet/>
      <dgm:spPr/>
    </dgm:pt>
    <dgm:pt modelId="{869C9CB7-1231-454C-890E-F0737B630EE4}" type="sibTrans" cxnId="{35C3F78C-43B6-6B40-B16F-77FED4E3B681}">
      <dgm:prSet/>
      <dgm:spPr/>
    </dgm:pt>
    <dgm:pt modelId="{21953AC2-EFE8-6542-9D41-A14405F796EE}" type="pres">
      <dgm:prSet presAssocID="{E0A27AC5-E4D7-6647-9931-03038065E1B6}" presName="composite" presStyleCnt="0">
        <dgm:presLayoutVars>
          <dgm:chMax val="1"/>
          <dgm:dir/>
          <dgm:resizeHandles val="exact"/>
        </dgm:presLayoutVars>
      </dgm:prSet>
      <dgm:spPr/>
      <dgm:t>
        <a:bodyPr/>
        <a:lstStyle/>
        <a:p>
          <a:endParaRPr lang="en-US"/>
        </a:p>
      </dgm:t>
    </dgm:pt>
    <dgm:pt modelId="{FE6805F0-DFB8-0242-9D76-1B8DF2BFCC84}" type="pres">
      <dgm:prSet presAssocID="{E0A27AC5-E4D7-6647-9931-03038065E1B6}" presName="radial" presStyleCnt="0">
        <dgm:presLayoutVars>
          <dgm:animLvl val="ctr"/>
        </dgm:presLayoutVars>
      </dgm:prSet>
      <dgm:spPr/>
    </dgm:pt>
    <dgm:pt modelId="{AAC20DB4-85D1-B74E-86E4-3C9C15CE056F}" type="pres">
      <dgm:prSet presAssocID="{0CC18A7E-BAC9-9E44-809A-D97517EBC63C}" presName="centerShape" presStyleLbl="vennNode1" presStyleIdx="0" presStyleCnt="7"/>
      <dgm:spPr/>
      <dgm:t>
        <a:bodyPr/>
        <a:lstStyle/>
        <a:p>
          <a:endParaRPr lang="en-US"/>
        </a:p>
      </dgm:t>
    </dgm:pt>
    <dgm:pt modelId="{D2C568DA-AA90-6B45-B9FB-41461AAA4B8D}" type="pres">
      <dgm:prSet presAssocID="{1FBF0F27-C208-CA42-AA22-6B2900CB6B71}" presName="node" presStyleLbl="vennNode1" presStyleIdx="1" presStyleCnt="7">
        <dgm:presLayoutVars>
          <dgm:bulletEnabled val="1"/>
        </dgm:presLayoutVars>
      </dgm:prSet>
      <dgm:spPr/>
      <dgm:t>
        <a:bodyPr/>
        <a:lstStyle/>
        <a:p>
          <a:endParaRPr lang="en-US"/>
        </a:p>
      </dgm:t>
    </dgm:pt>
    <dgm:pt modelId="{77FDE5E8-516A-7A4B-B731-7CF2E96178ED}" type="pres">
      <dgm:prSet presAssocID="{759AD7AF-B007-354F-9E91-8646BAF8608F}" presName="node" presStyleLbl="vennNode1" presStyleIdx="2" presStyleCnt="7">
        <dgm:presLayoutVars>
          <dgm:bulletEnabled val="1"/>
        </dgm:presLayoutVars>
      </dgm:prSet>
      <dgm:spPr/>
      <dgm:t>
        <a:bodyPr/>
        <a:lstStyle/>
        <a:p>
          <a:endParaRPr lang="en-US"/>
        </a:p>
      </dgm:t>
    </dgm:pt>
    <dgm:pt modelId="{213DFD12-3560-DF43-B4D8-D4C4A4D19F73}" type="pres">
      <dgm:prSet presAssocID="{6F40718C-48C7-E348-B73E-B6AEE30A5337}" presName="node" presStyleLbl="vennNode1" presStyleIdx="3" presStyleCnt="7">
        <dgm:presLayoutVars>
          <dgm:bulletEnabled val="1"/>
        </dgm:presLayoutVars>
      </dgm:prSet>
      <dgm:spPr/>
      <dgm:t>
        <a:bodyPr/>
        <a:lstStyle/>
        <a:p>
          <a:endParaRPr lang="en-US"/>
        </a:p>
      </dgm:t>
    </dgm:pt>
    <dgm:pt modelId="{9D6B2CAA-10EF-5943-A112-F6BDC8F4908F}" type="pres">
      <dgm:prSet presAssocID="{0BFD7988-796D-284F-8291-07D383C84A65}" presName="node" presStyleLbl="vennNode1" presStyleIdx="4" presStyleCnt="7">
        <dgm:presLayoutVars>
          <dgm:bulletEnabled val="1"/>
        </dgm:presLayoutVars>
      </dgm:prSet>
      <dgm:spPr/>
      <dgm:t>
        <a:bodyPr/>
        <a:lstStyle/>
        <a:p>
          <a:endParaRPr lang="en-US"/>
        </a:p>
      </dgm:t>
    </dgm:pt>
    <dgm:pt modelId="{6623E214-BB26-2540-AFCC-972FDAB983F1}" type="pres">
      <dgm:prSet presAssocID="{14EE8B57-1896-6B4C-B260-9193A0A200B8}" presName="node" presStyleLbl="vennNode1" presStyleIdx="5" presStyleCnt="7">
        <dgm:presLayoutVars>
          <dgm:bulletEnabled val="1"/>
        </dgm:presLayoutVars>
      </dgm:prSet>
      <dgm:spPr/>
      <dgm:t>
        <a:bodyPr/>
        <a:lstStyle/>
        <a:p>
          <a:endParaRPr lang="en-US"/>
        </a:p>
      </dgm:t>
    </dgm:pt>
    <dgm:pt modelId="{20A1612E-0975-4A40-B23B-40423B7E2270}" type="pres">
      <dgm:prSet presAssocID="{C9334614-5E58-404B-AD4C-45F3758C14C2}" presName="node" presStyleLbl="vennNode1" presStyleIdx="6" presStyleCnt="7">
        <dgm:presLayoutVars>
          <dgm:bulletEnabled val="1"/>
        </dgm:presLayoutVars>
      </dgm:prSet>
      <dgm:spPr/>
      <dgm:t>
        <a:bodyPr/>
        <a:lstStyle/>
        <a:p>
          <a:endParaRPr lang="en-US"/>
        </a:p>
      </dgm:t>
    </dgm:pt>
  </dgm:ptLst>
  <dgm:cxnLst>
    <dgm:cxn modelId="{1739D2CD-214F-8144-BCBB-758666FC10CF}" type="presOf" srcId="{759AD7AF-B007-354F-9E91-8646BAF8608F}" destId="{77FDE5E8-516A-7A4B-B731-7CF2E96178ED}" srcOrd="0" destOrd="0" presId="urn:microsoft.com/office/officeart/2005/8/layout/radial3"/>
    <dgm:cxn modelId="{35C3F78C-43B6-6B40-B16F-77FED4E3B681}" srcId="{0CC18A7E-BAC9-9E44-809A-D97517EBC63C}" destId="{C9334614-5E58-404B-AD4C-45F3758C14C2}" srcOrd="5" destOrd="0" parTransId="{96B01F76-C05F-854B-8BCD-373D45449906}" sibTransId="{869C9CB7-1231-454C-890E-F0737B630EE4}"/>
    <dgm:cxn modelId="{F3117330-5587-BA48-A29A-787CF1CE74A2}" srcId="{0CC18A7E-BAC9-9E44-809A-D97517EBC63C}" destId="{0BFD7988-796D-284F-8291-07D383C84A65}" srcOrd="3" destOrd="0" parTransId="{EF0D68D3-A4E6-634B-944C-3B7E173539CC}" sibTransId="{F1AA3EC0-60DD-E94D-9047-095906F66B27}"/>
    <dgm:cxn modelId="{329797EA-E33A-F446-843D-6731313613C1}" srcId="{0CC18A7E-BAC9-9E44-809A-D97517EBC63C}" destId="{6F40718C-48C7-E348-B73E-B6AEE30A5337}" srcOrd="2" destOrd="0" parTransId="{37463949-0F94-854C-86A6-4C80EA822262}" sibTransId="{6FB7E9D0-E027-6E4F-BDB2-8B8AB74CEA57}"/>
    <dgm:cxn modelId="{625822CE-4128-214A-8A0D-E1F359C8254D}" type="presOf" srcId="{6F40718C-48C7-E348-B73E-B6AEE30A5337}" destId="{213DFD12-3560-DF43-B4D8-D4C4A4D19F73}" srcOrd="0" destOrd="0" presId="urn:microsoft.com/office/officeart/2005/8/layout/radial3"/>
    <dgm:cxn modelId="{9FD29435-D550-654C-9469-7B06AC948825}" srcId="{0CC18A7E-BAC9-9E44-809A-D97517EBC63C}" destId="{759AD7AF-B007-354F-9E91-8646BAF8608F}" srcOrd="1" destOrd="0" parTransId="{5EF38AF6-6344-2C4B-AD57-73C655525C55}" sibTransId="{BF6A4FC7-1938-B443-8742-46A9A1D976E3}"/>
    <dgm:cxn modelId="{E2E7213C-D5DF-6F43-A6A9-CC2688A7461B}" type="presOf" srcId="{1FBF0F27-C208-CA42-AA22-6B2900CB6B71}" destId="{D2C568DA-AA90-6B45-B9FB-41461AAA4B8D}" srcOrd="0" destOrd="0" presId="urn:microsoft.com/office/officeart/2005/8/layout/radial3"/>
    <dgm:cxn modelId="{330ED2E6-9133-DD45-959C-FF05BEF25E5F}" type="presOf" srcId="{0BFD7988-796D-284F-8291-07D383C84A65}" destId="{9D6B2CAA-10EF-5943-A112-F6BDC8F4908F}" srcOrd="0" destOrd="0" presId="urn:microsoft.com/office/officeart/2005/8/layout/radial3"/>
    <dgm:cxn modelId="{3B3D21BD-EFFE-344D-818D-0E49ABF07934}" srcId="{0CC18A7E-BAC9-9E44-809A-D97517EBC63C}" destId="{14EE8B57-1896-6B4C-B260-9193A0A200B8}" srcOrd="4" destOrd="0" parTransId="{ABDF5360-CF3D-DE42-86F6-24282FA1C27E}" sibTransId="{A41AD2E2-5A3E-3648-A7FF-417D360DF849}"/>
    <dgm:cxn modelId="{2F7E258F-19E6-4C4E-B1E9-8B210A8122B1}" srcId="{E0A27AC5-E4D7-6647-9931-03038065E1B6}" destId="{0CC18A7E-BAC9-9E44-809A-D97517EBC63C}" srcOrd="0" destOrd="0" parTransId="{94E8B71E-370E-0044-911F-EEC6B1299AC6}" sibTransId="{D5193BFF-7D5F-D849-B8A8-16B74C7FB937}"/>
    <dgm:cxn modelId="{37BBD187-15BD-0C4D-81FD-CD34466581DF}" type="presOf" srcId="{14EE8B57-1896-6B4C-B260-9193A0A200B8}" destId="{6623E214-BB26-2540-AFCC-972FDAB983F1}" srcOrd="0" destOrd="0" presId="urn:microsoft.com/office/officeart/2005/8/layout/radial3"/>
    <dgm:cxn modelId="{CF6128AE-D14C-5341-B727-4FF8F3C1606F}" srcId="{0CC18A7E-BAC9-9E44-809A-D97517EBC63C}" destId="{1FBF0F27-C208-CA42-AA22-6B2900CB6B71}" srcOrd="0" destOrd="0" parTransId="{920CEA2B-5A11-A84A-958F-38FF827ABAB1}" sibTransId="{8A1289B9-5287-1246-B45E-7761288074E4}"/>
    <dgm:cxn modelId="{41AAD1FC-CB87-E742-B508-544F3E0588AD}" type="presOf" srcId="{C9334614-5E58-404B-AD4C-45F3758C14C2}" destId="{20A1612E-0975-4A40-B23B-40423B7E2270}" srcOrd="0" destOrd="0" presId="urn:microsoft.com/office/officeart/2005/8/layout/radial3"/>
    <dgm:cxn modelId="{D4DDC82D-3329-114B-8D2F-5034CF4BCAA3}" type="presOf" srcId="{0CC18A7E-BAC9-9E44-809A-D97517EBC63C}" destId="{AAC20DB4-85D1-B74E-86E4-3C9C15CE056F}" srcOrd="0" destOrd="0" presId="urn:microsoft.com/office/officeart/2005/8/layout/radial3"/>
    <dgm:cxn modelId="{7A98016C-C9C5-7D4D-B760-FE86B26BAD83}" type="presOf" srcId="{E0A27AC5-E4D7-6647-9931-03038065E1B6}" destId="{21953AC2-EFE8-6542-9D41-A14405F796EE}" srcOrd="0" destOrd="0" presId="urn:microsoft.com/office/officeart/2005/8/layout/radial3"/>
    <dgm:cxn modelId="{E6C37946-0A1A-D843-8AD8-1E6EC28DB6DD}" type="presParOf" srcId="{21953AC2-EFE8-6542-9D41-A14405F796EE}" destId="{FE6805F0-DFB8-0242-9D76-1B8DF2BFCC84}" srcOrd="0" destOrd="0" presId="urn:microsoft.com/office/officeart/2005/8/layout/radial3"/>
    <dgm:cxn modelId="{7F684139-989E-9C44-B5F7-1EADEB5E27B6}" type="presParOf" srcId="{FE6805F0-DFB8-0242-9D76-1B8DF2BFCC84}" destId="{AAC20DB4-85D1-B74E-86E4-3C9C15CE056F}" srcOrd="0" destOrd="0" presId="urn:microsoft.com/office/officeart/2005/8/layout/radial3"/>
    <dgm:cxn modelId="{3158FE0D-3B8C-4E44-8333-15C631082838}" type="presParOf" srcId="{FE6805F0-DFB8-0242-9D76-1B8DF2BFCC84}" destId="{D2C568DA-AA90-6B45-B9FB-41461AAA4B8D}" srcOrd="1" destOrd="0" presId="urn:microsoft.com/office/officeart/2005/8/layout/radial3"/>
    <dgm:cxn modelId="{8A31F115-455C-5C44-852B-6849725C1B61}" type="presParOf" srcId="{FE6805F0-DFB8-0242-9D76-1B8DF2BFCC84}" destId="{77FDE5E8-516A-7A4B-B731-7CF2E96178ED}" srcOrd="2" destOrd="0" presId="urn:microsoft.com/office/officeart/2005/8/layout/radial3"/>
    <dgm:cxn modelId="{6F8EAE25-A886-1043-AC23-1C0EF05A8713}" type="presParOf" srcId="{FE6805F0-DFB8-0242-9D76-1B8DF2BFCC84}" destId="{213DFD12-3560-DF43-B4D8-D4C4A4D19F73}" srcOrd="3" destOrd="0" presId="urn:microsoft.com/office/officeart/2005/8/layout/radial3"/>
    <dgm:cxn modelId="{F6DB121D-BE9C-E243-885E-FAFA7EC8B049}" type="presParOf" srcId="{FE6805F0-DFB8-0242-9D76-1B8DF2BFCC84}" destId="{9D6B2CAA-10EF-5943-A112-F6BDC8F4908F}" srcOrd="4" destOrd="0" presId="urn:microsoft.com/office/officeart/2005/8/layout/radial3"/>
    <dgm:cxn modelId="{4B2315B7-0063-A143-9E7B-B1769D33864A}" type="presParOf" srcId="{FE6805F0-DFB8-0242-9D76-1B8DF2BFCC84}" destId="{6623E214-BB26-2540-AFCC-972FDAB983F1}" srcOrd="5" destOrd="0" presId="urn:microsoft.com/office/officeart/2005/8/layout/radial3"/>
    <dgm:cxn modelId="{71EFFD2A-F195-8045-9282-7ACA88EC3B1A}" type="presParOf" srcId="{FE6805F0-DFB8-0242-9D76-1B8DF2BFCC84}" destId="{20A1612E-0975-4A40-B23B-40423B7E2270}" srcOrd="6"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20DB4-85D1-B74E-86E4-3C9C15CE056F}">
      <dsp:nvSpPr>
        <dsp:cNvPr id="0" name=""/>
        <dsp:cNvSpPr/>
      </dsp:nvSpPr>
      <dsp:spPr>
        <a:xfrm>
          <a:off x="4807889" y="1176522"/>
          <a:ext cx="2930987" cy="2930987"/>
        </a:xfrm>
        <a:prstGeom prst="ellipse">
          <a:avLst/>
        </a:prstGeom>
        <a:gradFill rotWithShape="0">
          <a:gsLst>
            <a:gs pos="0">
              <a:schemeClr val="accent2">
                <a:alpha val="50000"/>
                <a:hueOff val="0"/>
                <a:satOff val="0"/>
                <a:lumOff val="0"/>
                <a:alphaOff val="0"/>
                <a:tint val="98000"/>
                <a:lumMod val="114000"/>
              </a:schemeClr>
            </a:gs>
            <a:gs pos="100000">
              <a:schemeClr val="accent2">
                <a:alpha val="50000"/>
                <a:hueOff val="0"/>
                <a:satOff val="0"/>
                <a:lumOff val="0"/>
                <a:alphaOff val="0"/>
                <a:shade val="90000"/>
                <a:lumMod val="84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err="1" smtClean="0"/>
            <a:t>Gamification</a:t>
          </a:r>
          <a:endParaRPr lang="en-US" sz="2400" kern="1200" dirty="0"/>
        </a:p>
      </dsp:txBody>
      <dsp:txXfrm>
        <a:off x="5237122" y="1605755"/>
        <a:ext cx="2072521" cy="2072521"/>
      </dsp:txXfrm>
    </dsp:sp>
    <dsp:sp modelId="{D2C568DA-AA90-6B45-B9FB-41461AAA4B8D}">
      <dsp:nvSpPr>
        <dsp:cNvPr id="0" name=""/>
        <dsp:cNvSpPr/>
      </dsp:nvSpPr>
      <dsp:spPr>
        <a:xfrm>
          <a:off x="5540636" y="523"/>
          <a:ext cx="1465493" cy="1465493"/>
        </a:xfrm>
        <a:prstGeom prst="ellipse">
          <a:avLst/>
        </a:prstGeom>
        <a:gradFill rotWithShape="0">
          <a:gsLst>
            <a:gs pos="0">
              <a:schemeClr val="accent3">
                <a:alpha val="50000"/>
                <a:hueOff val="0"/>
                <a:satOff val="0"/>
                <a:lumOff val="0"/>
                <a:alphaOff val="0"/>
                <a:tint val="98000"/>
                <a:lumMod val="114000"/>
              </a:schemeClr>
            </a:gs>
            <a:gs pos="100000">
              <a:schemeClr val="accent3">
                <a:alpha val="50000"/>
                <a:hueOff val="0"/>
                <a:satOff val="0"/>
                <a:lumOff val="0"/>
                <a:alphaOff val="0"/>
                <a:shade val="90000"/>
                <a:lumMod val="84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Badging</a:t>
          </a:r>
          <a:endParaRPr lang="en-US" sz="1200" kern="1200" dirty="0"/>
        </a:p>
      </dsp:txBody>
      <dsp:txXfrm>
        <a:off x="5755252" y="215139"/>
        <a:ext cx="1036261" cy="1036261"/>
      </dsp:txXfrm>
    </dsp:sp>
    <dsp:sp modelId="{77FDE5E8-516A-7A4B-B731-7CF2E96178ED}">
      <dsp:nvSpPr>
        <dsp:cNvPr id="0" name=""/>
        <dsp:cNvSpPr/>
      </dsp:nvSpPr>
      <dsp:spPr>
        <a:xfrm>
          <a:off x="7193659" y="954896"/>
          <a:ext cx="1465493" cy="1465493"/>
        </a:xfrm>
        <a:prstGeom prst="ellipse">
          <a:avLst/>
        </a:prstGeom>
        <a:gradFill rotWithShape="0">
          <a:gsLst>
            <a:gs pos="0">
              <a:schemeClr val="accent4">
                <a:alpha val="50000"/>
                <a:hueOff val="0"/>
                <a:satOff val="0"/>
                <a:lumOff val="0"/>
                <a:alphaOff val="0"/>
                <a:tint val="98000"/>
                <a:lumMod val="114000"/>
              </a:schemeClr>
            </a:gs>
            <a:gs pos="100000">
              <a:schemeClr val="accent4">
                <a:alpha val="50000"/>
                <a:hueOff val="0"/>
                <a:satOff val="0"/>
                <a:lumOff val="0"/>
                <a:alphaOff val="0"/>
                <a:shade val="90000"/>
                <a:lumMod val="84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Mastery Learning</a:t>
          </a:r>
          <a:endParaRPr lang="en-US" sz="1200" kern="1200" dirty="0"/>
        </a:p>
      </dsp:txBody>
      <dsp:txXfrm>
        <a:off x="7408275" y="1169512"/>
        <a:ext cx="1036261" cy="1036261"/>
      </dsp:txXfrm>
    </dsp:sp>
    <dsp:sp modelId="{213DFD12-3560-DF43-B4D8-D4C4A4D19F73}">
      <dsp:nvSpPr>
        <dsp:cNvPr id="0" name=""/>
        <dsp:cNvSpPr/>
      </dsp:nvSpPr>
      <dsp:spPr>
        <a:xfrm>
          <a:off x="7193659" y="2863643"/>
          <a:ext cx="1465493" cy="1465493"/>
        </a:xfrm>
        <a:prstGeom prst="ellipse">
          <a:avLst/>
        </a:prstGeom>
        <a:gradFill rotWithShape="0">
          <a:gsLst>
            <a:gs pos="0">
              <a:schemeClr val="accent5">
                <a:alpha val="50000"/>
                <a:hueOff val="0"/>
                <a:satOff val="0"/>
                <a:lumOff val="0"/>
                <a:alphaOff val="0"/>
                <a:tint val="98000"/>
                <a:lumMod val="114000"/>
              </a:schemeClr>
            </a:gs>
            <a:gs pos="100000">
              <a:schemeClr val="accent5">
                <a:alpha val="50000"/>
                <a:hueOff val="0"/>
                <a:satOff val="0"/>
                <a:lumOff val="0"/>
                <a:alphaOff val="0"/>
                <a:shade val="90000"/>
                <a:lumMod val="84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Self-Assessment</a:t>
          </a:r>
          <a:endParaRPr lang="en-US" sz="1200" kern="1200" dirty="0"/>
        </a:p>
      </dsp:txBody>
      <dsp:txXfrm>
        <a:off x="7408275" y="3078259"/>
        <a:ext cx="1036261" cy="1036261"/>
      </dsp:txXfrm>
    </dsp:sp>
    <dsp:sp modelId="{9D6B2CAA-10EF-5943-A112-F6BDC8F4908F}">
      <dsp:nvSpPr>
        <dsp:cNvPr id="0" name=""/>
        <dsp:cNvSpPr/>
      </dsp:nvSpPr>
      <dsp:spPr>
        <a:xfrm>
          <a:off x="5540636" y="3818016"/>
          <a:ext cx="1465493" cy="1465493"/>
        </a:xfrm>
        <a:prstGeom prst="ellipse">
          <a:avLst/>
        </a:prstGeom>
        <a:gradFill rotWithShape="0">
          <a:gsLst>
            <a:gs pos="0">
              <a:schemeClr val="accent6">
                <a:alpha val="50000"/>
                <a:hueOff val="0"/>
                <a:satOff val="0"/>
                <a:lumOff val="0"/>
                <a:alphaOff val="0"/>
                <a:tint val="98000"/>
                <a:lumMod val="114000"/>
              </a:schemeClr>
            </a:gs>
            <a:gs pos="100000">
              <a:schemeClr val="accent6">
                <a:alpha val="50000"/>
                <a:hueOff val="0"/>
                <a:satOff val="0"/>
                <a:lumOff val="0"/>
                <a:alphaOff val="0"/>
                <a:shade val="90000"/>
                <a:lumMod val="84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Competition</a:t>
          </a:r>
          <a:endParaRPr lang="en-US" sz="1200" kern="1200" dirty="0"/>
        </a:p>
      </dsp:txBody>
      <dsp:txXfrm>
        <a:off x="5755252" y="4032632"/>
        <a:ext cx="1036261" cy="1036261"/>
      </dsp:txXfrm>
    </dsp:sp>
    <dsp:sp modelId="{6623E214-BB26-2540-AFCC-972FDAB983F1}">
      <dsp:nvSpPr>
        <dsp:cNvPr id="0" name=""/>
        <dsp:cNvSpPr/>
      </dsp:nvSpPr>
      <dsp:spPr>
        <a:xfrm>
          <a:off x="3887613" y="2863643"/>
          <a:ext cx="1465493" cy="1465493"/>
        </a:xfrm>
        <a:prstGeom prst="ellipse">
          <a:avLst/>
        </a:prstGeom>
        <a:gradFill rotWithShape="0">
          <a:gsLst>
            <a:gs pos="0">
              <a:schemeClr val="accent2">
                <a:alpha val="50000"/>
                <a:hueOff val="0"/>
                <a:satOff val="0"/>
                <a:lumOff val="0"/>
                <a:alphaOff val="0"/>
                <a:tint val="98000"/>
                <a:lumMod val="114000"/>
              </a:schemeClr>
            </a:gs>
            <a:gs pos="100000">
              <a:schemeClr val="accent2">
                <a:alpha val="50000"/>
                <a:hueOff val="0"/>
                <a:satOff val="0"/>
                <a:lumOff val="0"/>
                <a:alphaOff val="0"/>
                <a:shade val="90000"/>
                <a:lumMod val="84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Simulation</a:t>
          </a:r>
          <a:endParaRPr lang="en-US" sz="1200" kern="1200" dirty="0"/>
        </a:p>
      </dsp:txBody>
      <dsp:txXfrm>
        <a:off x="4102229" y="3078259"/>
        <a:ext cx="1036261" cy="1036261"/>
      </dsp:txXfrm>
    </dsp:sp>
    <dsp:sp modelId="{20A1612E-0975-4A40-B23B-40423B7E2270}">
      <dsp:nvSpPr>
        <dsp:cNvPr id="0" name=""/>
        <dsp:cNvSpPr/>
      </dsp:nvSpPr>
      <dsp:spPr>
        <a:xfrm>
          <a:off x="3887613" y="954896"/>
          <a:ext cx="1465493" cy="1465493"/>
        </a:xfrm>
        <a:prstGeom prst="ellipse">
          <a:avLst/>
        </a:prstGeom>
        <a:gradFill rotWithShape="0">
          <a:gsLst>
            <a:gs pos="0">
              <a:schemeClr val="accent3">
                <a:alpha val="50000"/>
                <a:hueOff val="0"/>
                <a:satOff val="0"/>
                <a:lumOff val="0"/>
                <a:alphaOff val="0"/>
                <a:tint val="98000"/>
                <a:lumMod val="114000"/>
              </a:schemeClr>
            </a:gs>
            <a:gs pos="100000">
              <a:schemeClr val="accent3">
                <a:alpha val="50000"/>
                <a:hueOff val="0"/>
                <a:satOff val="0"/>
                <a:lumOff val="0"/>
                <a:alphaOff val="0"/>
                <a:shade val="90000"/>
                <a:lumMod val="84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Experience vs. Points</a:t>
          </a:r>
          <a:endParaRPr lang="en-US" sz="1200" kern="1200" dirty="0"/>
        </a:p>
      </dsp:txBody>
      <dsp:txXfrm>
        <a:off x="4102229" y="1169512"/>
        <a:ext cx="1036261" cy="1036261"/>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21F3EF-09CA-5B4F-8BCF-BE0B7CA942E9}" type="datetimeFigureOut">
              <a:rPr lang="en-US" smtClean="0"/>
              <a:t>11/3/2015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8D3630-9C4E-B447-ADCA-89E6480434A1}" type="slidenum">
              <a:rPr lang="en-US" smtClean="0"/>
              <a:t>‹#›</a:t>
            </a:fld>
            <a:endParaRPr lang="en-US"/>
          </a:p>
        </p:txBody>
      </p:sp>
    </p:spTree>
    <p:extLst>
      <p:ext uri="{BB962C8B-B14F-4D97-AF65-F5344CB8AC3E}">
        <p14:creationId xmlns:p14="http://schemas.microsoft.com/office/powerpoint/2010/main" val="693218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respondus.com/products/studymate/mobile.shtml"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1</a:t>
            </a:fld>
            <a:endParaRPr lang="en-US"/>
          </a:p>
        </p:txBody>
      </p:sp>
    </p:spTree>
    <p:extLst>
      <p:ext uri="{BB962C8B-B14F-4D97-AF65-F5344CB8AC3E}">
        <p14:creationId xmlns:p14="http://schemas.microsoft.com/office/powerpoint/2010/main" val="1241566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Jill</a:t>
            </a:r>
          </a:p>
          <a:p>
            <a:endParaRPr lang="en-US" dirty="0" smtClean="0"/>
          </a:p>
          <a:p>
            <a:r>
              <a:rPr lang="en-US" dirty="0" smtClean="0"/>
              <a:t>Where am I in this</a:t>
            </a:r>
            <a:r>
              <a:rPr lang="en-US" baseline="0" dirty="0" smtClean="0"/>
              <a:t> course? </a:t>
            </a:r>
          </a:p>
          <a:p>
            <a:endParaRPr lang="en-US" baseline="0" dirty="0" smtClean="0"/>
          </a:p>
          <a:p>
            <a:r>
              <a:rPr lang="en-US" baseline="0" dirty="0" smtClean="0"/>
              <a:t>Kenneth Blanchard tells a story in his best seller book “The One Minute Manager“ about how difficult it would be to bowl if you could not see the pins.  You would send the ball down the ally and perhaps would hear the sound of some pins falling, but really would not have any idea of “how you did.” Hard to teach someone to bowl if I cover up the pins”.</a:t>
            </a:r>
          </a:p>
          <a:p>
            <a:endParaRPr lang="en-US" baseline="0" dirty="0" smtClean="0"/>
          </a:p>
          <a:p>
            <a:r>
              <a:rPr lang="en-US" baseline="0" dirty="0" smtClean="0"/>
              <a:t>Having a sense of what we’re aiming for is essential for any learning environment.</a:t>
            </a:r>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10</a:t>
            </a:fld>
            <a:endParaRPr lang="en-US"/>
          </a:p>
        </p:txBody>
      </p:sp>
    </p:spTree>
    <p:extLst>
      <p:ext uri="{BB962C8B-B14F-4D97-AF65-F5344CB8AC3E}">
        <p14:creationId xmlns:p14="http://schemas.microsoft.com/office/powerpoint/2010/main" val="378797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Steve</a:t>
            </a:r>
          </a:p>
          <a:p>
            <a:endParaRPr lang="en-US" dirty="0" smtClean="0"/>
          </a:p>
          <a:p>
            <a:r>
              <a:rPr lang="en-US" dirty="0" smtClean="0"/>
              <a:t>Do students</a:t>
            </a:r>
            <a:r>
              <a:rPr lang="en-US" baseline="0" dirty="0" smtClean="0"/>
              <a:t> have an opportunity to assess whether or not they are really grasping the material?</a:t>
            </a:r>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11</a:t>
            </a:fld>
            <a:endParaRPr lang="en-US"/>
          </a:p>
        </p:txBody>
      </p:sp>
    </p:spTree>
    <p:extLst>
      <p:ext uri="{BB962C8B-B14F-4D97-AF65-F5344CB8AC3E}">
        <p14:creationId xmlns:p14="http://schemas.microsoft.com/office/powerpoint/2010/main" val="1290498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Steve</a:t>
            </a:r>
          </a:p>
          <a:p>
            <a:endParaRPr lang="en-US" dirty="0" smtClean="0"/>
          </a:p>
          <a:p>
            <a:r>
              <a:rPr lang="en-US" dirty="0" smtClean="0"/>
              <a:t>Strategy Matters</a:t>
            </a:r>
            <a:r>
              <a:rPr lang="en-US" baseline="0" dirty="0" smtClean="0"/>
              <a:t>: Multiple ways to win, but finding the best way to complete the objective(s) is best. You can only learn this by playing multiple times.</a:t>
            </a:r>
          </a:p>
          <a:p>
            <a:endParaRPr lang="en-US" baseline="0" dirty="0" smtClean="0"/>
          </a:p>
          <a:p>
            <a:r>
              <a:rPr lang="en-US" baseline="0" dirty="0" smtClean="0"/>
              <a:t>If you lose, that’s okay. Try again! We don’t stop playing a game because we lose the first time. (well, maybe sometimes) ;)</a:t>
            </a:r>
          </a:p>
          <a:p>
            <a:endParaRPr lang="en-US" baseline="0" dirty="0" smtClean="0"/>
          </a:p>
          <a:p>
            <a:r>
              <a:rPr lang="en-US" baseline="0" dirty="0" smtClean="0"/>
              <a:t>We’ve been playing games since we were kids. It started with Peek-a-boo, moved up to Chutes and Ladders, then little league, etc…</a:t>
            </a:r>
          </a:p>
          <a:p>
            <a:endParaRPr lang="en-US" baseline="0" dirty="0" smtClean="0"/>
          </a:p>
          <a:p>
            <a:r>
              <a:rPr lang="en-US" baseline="0" dirty="0" smtClean="0"/>
              <a:t>We play games with each other. It’s meant to be a social experience.</a:t>
            </a:r>
          </a:p>
          <a:p>
            <a:endParaRPr lang="en-US" baseline="0" dirty="0" smtClean="0"/>
          </a:p>
          <a:p>
            <a:r>
              <a:rPr lang="en-US" baseline="0" dirty="0" smtClean="0"/>
              <a:t>Competition helps to raise the stakes. How do I stack up against my friends?</a:t>
            </a:r>
          </a:p>
          <a:p>
            <a:endParaRPr lang="en-US" baseline="0" dirty="0" smtClean="0"/>
          </a:p>
          <a:p>
            <a:r>
              <a:rPr lang="en-US" baseline="0" dirty="0" smtClean="0"/>
              <a:t>Games are fun. Often, we find that the best lessons we learn in school occur when we didn’t even realize we were learning.</a:t>
            </a:r>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12</a:t>
            </a:fld>
            <a:endParaRPr lang="en-US"/>
          </a:p>
        </p:txBody>
      </p:sp>
    </p:spTree>
    <p:extLst>
      <p:ext uri="{BB962C8B-B14F-4D97-AF65-F5344CB8AC3E}">
        <p14:creationId xmlns:p14="http://schemas.microsoft.com/office/powerpoint/2010/main" val="1166792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Steve</a:t>
            </a:r>
          </a:p>
          <a:p>
            <a:endParaRPr lang="en-US" dirty="0" smtClean="0"/>
          </a:p>
          <a:p>
            <a:r>
              <a:rPr lang="en-US" dirty="0" smtClean="0"/>
              <a:t>There is a science to this.</a:t>
            </a:r>
          </a:p>
          <a:p>
            <a:endParaRPr lang="en-US" dirty="0" smtClean="0"/>
          </a:p>
          <a:p>
            <a:r>
              <a:rPr lang="en-US" dirty="0" smtClean="0"/>
              <a:t>We learned from Maslow back in the 1940’s that we</a:t>
            </a:r>
            <a:r>
              <a:rPr lang="en-US" baseline="0" dirty="0" smtClean="0"/>
              <a:t> are hard-wired as human beings with a certain set of needs. These needs move us from basic physical needs, like eating, sleeping, breathing, to more complex needs like self-esteem, achievement, problem solving and creativity.</a:t>
            </a:r>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13</a:t>
            </a:fld>
            <a:endParaRPr lang="en-US"/>
          </a:p>
        </p:txBody>
      </p:sp>
    </p:spTree>
    <p:extLst>
      <p:ext uri="{BB962C8B-B14F-4D97-AF65-F5344CB8AC3E}">
        <p14:creationId xmlns:p14="http://schemas.microsoft.com/office/powerpoint/2010/main" val="1347460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Steve</a:t>
            </a:r>
            <a:endParaRPr lang="en-US" b="1" dirty="0"/>
          </a:p>
        </p:txBody>
      </p:sp>
      <p:sp>
        <p:nvSpPr>
          <p:cNvPr id="4" name="Slide Number Placeholder 3"/>
          <p:cNvSpPr>
            <a:spLocks noGrp="1"/>
          </p:cNvSpPr>
          <p:nvPr>
            <p:ph type="sldNum" sz="quarter" idx="10"/>
          </p:nvPr>
        </p:nvSpPr>
        <p:spPr/>
        <p:txBody>
          <a:bodyPr/>
          <a:lstStyle/>
          <a:p>
            <a:fld id="{C78D3630-9C4E-B447-ADCA-89E6480434A1}" type="slidenum">
              <a:rPr lang="en-US" smtClean="0"/>
              <a:t>14</a:t>
            </a:fld>
            <a:endParaRPr lang="en-US"/>
          </a:p>
        </p:txBody>
      </p:sp>
    </p:spTree>
    <p:extLst>
      <p:ext uri="{BB962C8B-B14F-4D97-AF65-F5344CB8AC3E}">
        <p14:creationId xmlns:p14="http://schemas.microsoft.com/office/powerpoint/2010/main" val="1215073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Jill</a:t>
            </a:r>
          </a:p>
          <a:p>
            <a:endParaRPr lang="en-US" dirty="0" smtClean="0"/>
          </a:p>
          <a:p>
            <a:r>
              <a:rPr lang="en-US" dirty="0" smtClean="0"/>
              <a:t>The business</a:t>
            </a:r>
            <a:r>
              <a:rPr lang="en-US" baseline="0" dirty="0" smtClean="0"/>
              <a:t> world uses these needs to their advantage. They use it to effect our behavior. They reward us for positive behavior (i.e. we purchase something) and eventually, come back to them to purchase even more. </a:t>
            </a:r>
          </a:p>
          <a:p>
            <a:endParaRPr lang="en-US" baseline="0" dirty="0" smtClean="0"/>
          </a:p>
          <a:p>
            <a:r>
              <a:rPr lang="en-US" dirty="0" smtClean="0"/>
              <a:t>Games</a:t>
            </a:r>
            <a:r>
              <a:rPr lang="en-US" baseline="0" dirty="0" smtClean="0"/>
              <a:t> are most fun when we can see what the goal is. The nature of games is that there is a desired outcome, and a series of steps or strategies have to be taken in order to assure a win. Think about it. When you play a board game, the board isn’t hidden from you. You can see all the properties to purchase in Monopoly, and plan how you will spend your resources to acquire the most desirable locations. Many digital games show you where you are in the progress of the game. You can see how far you’ve come, and how much farther you have to go.</a:t>
            </a:r>
          </a:p>
          <a:p>
            <a:endParaRPr lang="en-US" baseline="0" dirty="0" smtClean="0"/>
          </a:p>
          <a:p>
            <a:r>
              <a:rPr lang="en-US" baseline="0" dirty="0" smtClean="0"/>
              <a:t>Metacognition plays into these gaming. We have numerous opportunities to self-assess, either through previous wins, but more importantly through losses, so we know what to avoid next time. When we purchase a new game for a group to play, there is often one person reading the directions to the group (i.e. teaching the group) how to play the game. </a:t>
            </a:r>
          </a:p>
        </p:txBody>
      </p:sp>
      <p:sp>
        <p:nvSpPr>
          <p:cNvPr id="4" name="Slide Number Placeholder 3"/>
          <p:cNvSpPr>
            <a:spLocks noGrp="1"/>
          </p:cNvSpPr>
          <p:nvPr>
            <p:ph type="sldNum" sz="quarter" idx="10"/>
          </p:nvPr>
        </p:nvSpPr>
        <p:spPr/>
        <p:txBody>
          <a:bodyPr/>
          <a:lstStyle/>
          <a:p>
            <a:fld id="{C78D3630-9C4E-B447-ADCA-89E6480434A1}" type="slidenum">
              <a:rPr lang="en-US" smtClean="0"/>
              <a:t>15</a:t>
            </a:fld>
            <a:endParaRPr lang="en-US"/>
          </a:p>
        </p:txBody>
      </p:sp>
    </p:spTree>
    <p:extLst>
      <p:ext uri="{BB962C8B-B14F-4D97-AF65-F5344CB8AC3E}">
        <p14:creationId xmlns:p14="http://schemas.microsoft.com/office/powerpoint/2010/main" val="494200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Steve</a:t>
            </a:r>
          </a:p>
          <a:p>
            <a:endParaRPr lang="en-US" dirty="0" smtClean="0"/>
          </a:p>
          <a:p>
            <a:r>
              <a:rPr lang="en-US" dirty="0" smtClean="0"/>
              <a:t>Maybe you’re thinking…</a:t>
            </a:r>
            <a:r>
              <a:rPr lang="en-US" baseline="0" dirty="0" smtClean="0"/>
              <a:t> ok… I get what you’re saying.</a:t>
            </a:r>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16</a:t>
            </a:fld>
            <a:endParaRPr lang="en-US"/>
          </a:p>
        </p:txBody>
      </p:sp>
    </p:spTree>
    <p:extLst>
      <p:ext uri="{BB962C8B-B14F-4D97-AF65-F5344CB8AC3E}">
        <p14:creationId xmlns:p14="http://schemas.microsoft.com/office/powerpoint/2010/main" val="1321695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Steve</a:t>
            </a:r>
            <a:endParaRPr lang="en-US" dirty="0" smtClean="0"/>
          </a:p>
          <a:p>
            <a:endParaRPr lang="en-US" dirty="0" smtClean="0"/>
          </a:p>
          <a:p>
            <a:r>
              <a:rPr lang="en-US" dirty="0" smtClean="0"/>
              <a:t>I don’t buy it. I</a:t>
            </a:r>
            <a:r>
              <a:rPr lang="en-US" baseline="0" dirty="0" smtClean="0"/>
              <a:t> don’t subscribe to participating in these consumer behavior experiments</a:t>
            </a:r>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17</a:t>
            </a:fld>
            <a:endParaRPr lang="en-US"/>
          </a:p>
        </p:txBody>
      </p:sp>
    </p:spTree>
    <p:extLst>
      <p:ext uri="{BB962C8B-B14F-4D97-AF65-F5344CB8AC3E}">
        <p14:creationId xmlns:p14="http://schemas.microsoft.com/office/powerpoint/2010/main" val="1388816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Jill</a:t>
            </a:r>
          </a:p>
          <a:p>
            <a:endParaRPr lang="en-US" dirty="0" smtClean="0"/>
          </a:p>
          <a:p>
            <a:r>
              <a:rPr lang="en-US" dirty="0" smtClean="0"/>
              <a:t>American Airlines frequent</a:t>
            </a:r>
            <a:r>
              <a:rPr lang="en-US" baseline="0" dirty="0" smtClean="0"/>
              <a:t> flyer program “AA Advantage” is one of the oldest in the country. Is flying another airline even an option if you’ve got a ton of frequent flyer miles built up with someone else?</a:t>
            </a:r>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18</a:t>
            </a:fld>
            <a:endParaRPr lang="en-US"/>
          </a:p>
        </p:txBody>
      </p:sp>
    </p:spTree>
    <p:extLst>
      <p:ext uri="{BB962C8B-B14F-4D97-AF65-F5344CB8AC3E}">
        <p14:creationId xmlns:p14="http://schemas.microsoft.com/office/powerpoint/2010/main" val="436528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Steve</a:t>
            </a:r>
          </a:p>
          <a:p>
            <a:endParaRPr lang="en-US" dirty="0" smtClean="0"/>
          </a:p>
          <a:p>
            <a:r>
              <a:rPr lang="en-US" dirty="0" smtClean="0"/>
              <a:t>Have you ever registered</a:t>
            </a:r>
            <a:r>
              <a:rPr lang="en-US" baseline="0" dirty="0" smtClean="0"/>
              <a:t> a </a:t>
            </a:r>
            <a:r>
              <a:rPr lang="en-US" baseline="0" dirty="0" err="1" smtClean="0"/>
              <a:t>starbucks</a:t>
            </a:r>
            <a:r>
              <a:rPr lang="en-US" baseline="0" dirty="0" smtClean="0"/>
              <a:t> card? The REWARDS that you earn get you free coffee, and you can even earn badges for how many cups of coffee you drink. Every 12 cups gets you a free cup of coffee, any size you want.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Just for the record, </a:t>
            </a:r>
            <a:r>
              <a:rPr lang="en-US" b="1" dirty="0" smtClean="0"/>
              <a:t>The Most Expensive Starbucks Drink Ever is $86.55</a:t>
            </a:r>
          </a:p>
          <a:p>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19</a:t>
            </a:fld>
            <a:endParaRPr lang="en-US"/>
          </a:p>
        </p:txBody>
      </p:sp>
    </p:spTree>
    <p:extLst>
      <p:ext uri="{BB962C8B-B14F-4D97-AF65-F5344CB8AC3E}">
        <p14:creationId xmlns:p14="http://schemas.microsoft.com/office/powerpoint/2010/main" val="2014523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Introductions</a:t>
            </a:r>
          </a:p>
          <a:p>
            <a:endParaRPr lang="en-US" b="0" dirty="0" smtClean="0"/>
          </a:p>
          <a:p>
            <a:r>
              <a:rPr lang="en-US" b="0" dirty="0" smtClean="0"/>
              <a:t>Today, we will focus</a:t>
            </a:r>
            <a:r>
              <a:rPr lang="en-US" b="0" baseline="0" dirty="0" smtClean="0"/>
              <a:t> on:</a:t>
            </a:r>
          </a:p>
          <a:p>
            <a:endParaRPr lang="en-US" b="0" baseline="0" dirty="0" smtClean="0"/>
          </a:p>
          <a:p>
            <a:pPr rtl="0" fontAlgn="base"/>
            <a:r>
              <a:rPr lang="en-US" sz="1200" b="0" i="0" u="none" strike="noStrike" kern="1200" dirty="0" smtClean="0">
                <a:solidFill>
                  <a:schemeClr val="tx1"/>
                </a:solidFill>
                <a:effectLst/>
                <a:latin typeface="+mn-lt"/>
                <a:ea typeface="+mn-ea"/>
                <a:cs typeface="+mn-cs"/>
              </a:rPr>
              <a:t>Explaining how gamification can motivate learners to engage with learning materials.</a:t>
            </a:r>
          </a:p>
          <a:p>
            <a:pPr rtl="0" fontAlgn="base"/>
            <a:r>
              <a:rPr lang="en-US" sz="1200" b="0" i="0" u="none" strike="noStrike" kern="1200" dirty="0" smtClean="0">
                <a:solidFill>
                  <a:schemeClr val="tx1"/>
                </a:solidFill>
                <a:effectLst/>
                <a:latin typeface="+mn-lt"/>
                <a:ea typeface="+mn-ea"/>
                <a:cs typeface="+mn-cs"/>
              </a:rPr>
              <a:t>Identifying strategies for increasing engagement in the classroom.</a:t>
            </a:r>
          </a:p>
          <a:p>
            <a:pPr rtl="0" fontAlgn="base"/>
            <a:r>
              <a:rPr lang="en-US" sz="1200" b="0" i="0" u="none" strike="noStrike" kern="1200" dirty="0" smtClean="0">
                <a:solidFill>
                  <a:schemeClr val="tx1"/>
                </a:solidFill>
                <a:effectLst/>
                <a:latin typeface="+mn-lt"/>
                <a:ea typeface="+mn-ea"/>
                <a:cs typeface="+mn-cs"/>
              </a:rPr>
              <a:t>Assessing various applications for inclusion in courses.</a:t>
            </a:r>
          </a:p>
          <a:p>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2</a:t>
            </a:fld>
            <a:endParaRPr lang="en-US"/>
          </a:p>
        </p:txBody>
      </p:sp>
    </p:spTree>
    <p:extLst>
      <p:ext uri="{BB962C8B-B14F-4D97-AF65-F5344CB8AC3E}">
        <p14:creationId xmlns:p14="http://schemas.microsoft.com/office/powerpoint/2010/main" val="652548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Steve</a:t>
            </a:r>
          </a:p>
          <a:p>
            <a:endParaRPr lang="en-US" dirty="0" smtClean="0"/>
          </a:p>
          <a:p>
            <a:r>
              <a:rPr lang="en-US" dirty="0" smtClean="0"/>
              <a:t>Whoa…</a:t>
            </a:r>
          </a:p>
          <a:p>
            <a:endParaRPr lang="en-US" dirty="0" smtClean="0"/>
          </a:p>
          <a:p>
            <a:r>
              <a:rPr lang="en-US" dirty="0" smtClean="0"/>
              <a:t>100 shot, Caramel Frappuccino with soy, vanilla syrup, and </a:t>
            </a:r>
            <a:r>
              <a:rPr lang="en-US" dirty="0" err="1" smtClean="0"/>
              <a:t>Frapp</a:t>
            </a:r>
            <a:r>
              <a:rPr lang="en-US" dirty="0" smtClean="0"/>
              <a:t> chips for good measure.</a:t>
            </a:r>
          </a:p>
          <a:p>
            <a:r>
              <a:rPr lang="en-US" dirty="0" smtClean="0"/>
              <a:t>All in all excluding sales tax, the drink clocked in at $86.55 and contained about 7,650 mg of caffeine!</a:t>
            </a:r>
          </a:p>
          <a:p>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20</a:t>
            </a:fld>
            <a:endParaRPr lang="en-US"/>
          </a:p>
        </p:txBody>
      </p:sp>
    </p:spTree>
    <p:extLst>
      <p:ext uri="{BB962C8B-B14F-4D97-AF65-F5344CB8AC3E}">
        <p14:creationId xmlns:p14="http://schemas.microsoft.com/office/powerpoint/2010/main" val="1375187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Jill</a:t>
            </a:r>
          </a:p>
          <a:p>
            <a:endParaRPr lang="en-US" dirty="0" smtClean="0"/>
          </a:p>
          <a:p>
            <a:r>
              <a:rPr lang="en-US" dirty="0" smtClean="0"/>
              <a:t>Do you use a frequent shopper card?</a:t>
            </a:r>
            <a:r>
              <a:rPr lang="en-US" baseline="0" dirty="0" smtClean="0"/>
              <a:t> Loyalty programs save you money, and provide coupons to you based on your shopping habits. Some stores allow you to trade in your points for things like gas.</a:t>
            </a:r>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21</a:t>
            </a:fld>
            <a:endParaRPr lang="en-US"/>
          </a:p>
        </p:txBody>
      </p:sp>
    </p:spTree>
    <p:extLst>
      <p:ext uri="{BB962C8B-B14F-4D97-AF65-F5344CB8AC3E}">
        <p14:creationId xmlns:p14="http://schemas.microsoft.com/office/powerpoint/2010/main" val="493722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Steve</a:t>
            </a:r>
          </a:p>
          <a:p>
            <a:endParaRPr lang="en-US" dirty="0" smtClean="0"/>
          </a:p>
          <a:p>
            <a:r>
              <a:rPr lang="en-US" dirty="0" smtClean="0"/>
              <a:t>The</a:t>
            </a:r>
            <a:r>
              <a:rPr lang="en-US" baseline="0" dirty="0" smtClean="0"/>
              <a:t> more you shop on amazon, the more you qualify for special loyalty programs. You can be invited to Amazon Vine, where they will send you products to review and you get to keep the products. Every purchase is tracked, remembered, and selectively targeted to you.</a:t>
            </a:r>
          </a:p>
          <a:p>
            <a:endParaRPr lang="en-US" baseline="0" dirty="0" smtClean="0"/>
          </a:p>
          <a:p>
            <a:r>
              <a:rPr lang="en-US" baseline="0" dirty="0" smtClean="0"/>
              <a:t>What if education was</a:t>
            </a:r>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22</a:t>
            </a:fld>
            <a:endParaRPr lang="en-US"/>
          </a:p>
        </p:txBody>
      </p:sp>
    </p:spTree>
    <p:extLst>
      <p:ext uri="{BB962C8B-B14F-4D97-AF65-F5344CB8AC3E}">
        <p14:creationId xmlns:p14="http://schemas.microsoft.com/office/powerpoint/2010/main" val="9672379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Steve</a:t>
            </a:r>
            <a:endParaRPr lang="en-US" b="1" dirty="0"/>
          </a:p>
        </p:txBody>
      </p:sp>
      <p:sp>
        <p:nvSpPr>
          <p:cNvPr id="4" name="Slide Number Placeholder 3"/>
          <p:cNvSpPr>
            <a:spLocks noGrp="1"/>
          </p:cNvSpPr>
          <p:nvPr>
            <p:ph type="sldNum" sz="quarter" idx="10"/>
          </p:nvPr>
        </p:nvSpPr>
        <p:spPr/>
        <p:txBody>
          <a:bodyPr/>
          <a:lstStyle/>
          <a:p>
            <a:fld id="{C78D3630-9C4E-B447-ADCA-89E6480434A1}" type="slidenum">
              <a:rPr lang="en-US" smtClean="0"/>
              <a:t>23</a:t>
            </a:fld>
            <a:endParaRPr lang="en-US"/>
          </a:p>
        </p:txBody>
      </p:sp>
    </p:spTree>
    <p:extLst>
      <p:ext uri="{BB962C8B-B14F-4D97-AF65-F5344CB8AC3E}">
        <p14:creationId xmlns:p14="http://schemas.microsoft.com/office/powerpoint/2010/main" val="721631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Steve</a:t>
            </a:r>
            <a:endParaRPr lang="en-US" b="1" dirty="0"/>
          </a:p>
        </p:txBody>
      </p:sp>
      <p:sp>
        <p:nvSpPr>
          <p:cNvPr id="4" name="Slide Number Placeholder 3"/>
          <p:cNvSpPr>
            <a:spLocks noGrp="1"/>
          </p:cNvSpPr>
          <p:nvPr>
            <p:ph type="sldNum" sz="quarter" idx="10"/>
          </p:nvPr>
        </p:nvSpPr>
        <p:spPr/>
        <p:txBody>
          <a:bodyPr/>
          <a:lstStyle/>
          <a:p>
            <a:fld id="{C78D3630-9C4E-B447-ADCA-89E6480434A1}" type="slidenum">
              <a:rPr lang="en-US" smtClean="0"/>
              <a:t>24</a:t>
            </a:fld>
            <a:endParaRPr lang="en-US"/>
          </a:p>
        </p:txBody>
      </p:sp>
    </p:spTree>
    <p:extLst>
      <p:ext uri="{BB962C8B-B14F-4D97-AF65-F5344CB8AC3E}">
        <p14:creationId xmlns:p14="http://schemas.microsoft.com/office/powerpoint/2010/main" val="6918945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Steve</a:t>
            </a:r>
          </a:p>
          <a:p>
            <a:endParaRPr lang="en-US" dirty="0" smtClean="0"/>
          </a:p>
          <a:p>
            <a:r>
              <a:rPr lang="en-US" dirty="0" smtClean="0"/>
              <a:t>So, that being the case, the </a:t>
            </a:r>
            <a:r>
              <a:rPr lang="en-US" dirty="0" err="1" smtClean="0"/>
              <a:t>queestion</a:t>
            </a:r>
            <a:r>
              <a:rPr lang="en-US" dirty="0" smtClean="0"/>
              <a:t> is…</a:t>
            </a:r>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25</a:t>
            </a:fld>
            <a:endParaRPr lang="en-US"/>
          </a:p>
        </p:txBody>
      </p:sp>
    </p:spTree>
    <p:extLst>
      <p:ext uri="{BB962C8B-B14F-4D97-AF65-F5344CB8AC3E}">
        <p14:creationId xmlns:p14="http://schemas.microsoft.com/office/powerpoint/2010/main" val="477533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Steve</a:t>
            </a:r>
          </a:p>
          <a:p>
            <a:endParaRPr lang="en-US" dirty="0" smtClean="0"/>
          </a:p>
          <a:p>
            <a:r>
              <a:rPr lang="en-US" dirty="0" smtClean="0"/>
              <a:t>Demonstration of Badges we use</a:t>
            </a:r>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26</a:t>
            </a:fld>
            <a:endParaRPr lang="en-US"/>
          </a:p>
        </p:txBody>
      </p:sp>
    </p:spTree>
    <p:extLst>
      <p:ext uri="{BB962C8B-B14F-4D97-AF65-F5344CB8AC3E}">
        <p14:creationId xmlns:p14="http://schemas.microsoft.com/office/powerpoint/2010/main" val="1810157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Steve</a:t>
            </a:r>
          </a:p>
          <a:p>
            <a:endParaRPr lang="en-US" dirty="0" smtClean="0"/>
          </a:p>
          <a:p>
            <a:r>
              <a:rPr lang="en-US" dirty="0" smtClean="0"/>
              <a:t>Boy Scouts / Girl Scouts</a:t>
            </a:r>
            <a:r>
              <a:rPr lang="en-US" baseline="0" dirty="0" smtClean="0"/>
              <a:t> Merit Badges. Isn’t this essentially </a:t>
            </a:r>
            <a:r>
              <a:rPr lang="en-US" dirty="0" smtClean="0"/>
              <a:t>Competency Based Education?</a:t>
            </a:r>
          </a:p>
          <a:p>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27</a:t>
            </a:fld>
            <a:endParaRPr lang="en-US"/>
          </a:p>
        </p:txBody>
      </p:sp>
    </p:spTree>
    <p:extLst>
      <p:ext uri="{BB962C8B-B14F-4D97-AF65-F5344CB8AC3E}">
        <p14:creationId xmlns:p14="http://schemas.microsoft.com/office/powerpoint/2010/main" val="1971805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Jill</a:t>
            </a:r>
          </a:p>
          <a:p>
            <a:r>
              <a:rPr lang="en-US" dirty="0" smtClean="0"/>
              <a:t>Scouts</a:t>
            </a:r>
          </a:p>
          <a:p>
            <a:r>
              <a:rPr lang="en-US" dirty="0" smtClean="0"/>
              <a:t>How many</a:t>
            </a:r>
            <a:r>
              <a:rPr lang="en-US" baseline="0" dirty="0" smtClean="0"/>
              <a:t> of you have ever  been a girl scout or boy scouts?  Earning a badge is the ultimate in competency based education – either you can tie the knot or you can’t.  Either you can swim in the deep and of the pool or you can’t.  The badge itself represents a specified level of achievement for a specific skill.</a:t>
            </a:r>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28</a:t>
            </a:fld>
            <a:endParaRPr lang="en-US"/>
          </a:p>
        </p:txBody>
      </p:sp>
    </p:spTree>
    <p:extLst>
      <p:ext uri="{BB962C8B-B14F-4D97-AF65-F5344CB8AC3E}">
        <p14:creationId xmlns:p14="http://schemas.microsoft.com/office/powerpoint/2010/main" val="21260840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Jill</a:t>
            </a:r>
            <a:endParaRPr lang="en-US" dirty="0" smtClean="0"/>
          </a:p>
          <a:p>
            <a:endParaRPr lang="en-US" dirty="0" smtClean="0"/>
          </a:p>
          <a:p>
            <a:r>
              <a:rPr lang="en-US" dirty="0" smtClean="0"/>
              <a:t>Our</a:t>
            </a:r>
            <a:r>
              <a:rPr lang="en-US" baseline="0" dirty="0" smtClean="0"/>
              <a:t> </a:t>
            </a:r>
            <a:r>
              <a:rPr lang="en-US" dirty="0" smtClean="0"/>
              <a:t>Military recognizes</a:t>
            </a:r>
            <a:r>
              <a:rPr lang="en-US" baseline="0" dirty="0" smtClean="0"/>
              <a:t> various accomplishments and their personnel  </a:t>
            </a:r>
            <a:r>
              <a:rPr lang="en-US" dirty="0" smtClean="0"/>
              <a:t>wear a wide assortment of insignia, ribbons, medals, badges, tabs and patches. T</a:t>
            </a:r>
            <a:r>
              <a:rPr lang="en-US" baseline="0" dirty="0" smtClean="0"/>
              <a:t>hese can represent  rank, campaign and service medals, personal accomplishments, combat badges, and designation of units.</a:t>
            </a:r>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29</a:t>
            </a:fld>
            <a:endParaRPr lang="en-US"/>
          </a:p>
        </p:txBody>
      </p:sp>
    </p:spTree>
    <p:extLst>
      <p:ext uri="{BB962C8B-B14F-4D97-AF65-F5344CB8AC3E}">
        <p14:creationId xmlns:p14="http://schemas.microsoft.com/office/powerpoint/2010/main" val="1939113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b="1" dirty="0" smtClean="0"/>
              <a:t>Steve</a:t>
            </a:r>
            <a:endParaRPr lang="en-US" sz="3200" b="1" dirty="0"/>
          </a:p>
        </p:txBody>
      </p:sp>
      <p:sp>
        <p:nvSpPr>
          <p:cNvPr id="4" name="Slide Number Placeholder 3"/>
          <p:cNvSpPr>
            <a:spLocks noGrp="1"/>
          </p:cNvSpPr>
          <p:nvPr>
            <p:ph type="sldNum" sz="quarter" idx="10"/>
          </p:nvPr>
        </p:nvSpPr>
        <p:spPr/>
        <p:txBody>
          <a:bodyPr/>
          <a:lstStyle/>
          <a:p>
            <a:fld id="{C78D3630-9C4E-B447-ADCA-89E6480434A1}" type="slidenum">
              <a:rPr lang="en-US" smtClean="0"/>
              <a:t>3</a:t>
            </a:fld>
            <a:endParaRPr lang="en-US"/>
          </a:p>
        </p:txBody>
      </p:sp>
    </p:spTree>
    <p:extLst>
      <p:ext uri="{BB962C8B-B14F-4D97-AF65-F5344CB8AC3E}">
        <p14:creationId xmlns:p14="http://schemas.microsoft.com/office/powerpoint/2010/main" val="7473137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Steve</a:t>
            </a:r>
            <a:endParaRPr lang="en-US" dirty="0" smtClean="0"/>
          </a:p>
        </p:txBody>
      </p:sp>
      <p:sp>
        <p:nvSpPr>
          <p:cNvPr id="4" name="Slide Number Placeholder 3"/>
          <p:cNvSpPr>
            <a:spLocks noGrp="1"/>
          </p:cNvSpPr>
          <p:nvPr>
            <p:ph type="sldNum" sz="quarter" idx="10"/>
          </p:nvPr>
        </p:nvSpPr>
        <p:spPr/>
        <p:txBody>
          <a:bodyPr/>
          <a:lstStyle/>
          <a:p>
            <a:fld id="{C78D3630-9C4E-B447-ADCA-89E6480434A1}" type="slidenum">
              <a:rPr lang="en-US" smtClean="0"/>
              <a:t>30</a:t>
            </a:fld>
            <a:endParaRPr lang="en-US"/>
          </a:p>
        </p:txBody>
      </p:sp>
    </p:spTree>
    <p:extLst>
      <p:ext uri="{BB962C8B-B14F-4D97-AF65-F5344CB8AC3E}">
        <p14:creationId xmlns:p14="http://schemas.microsoft.com/office/powerpoint/2010/main" val="275919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Steve</a:t>
            </a:r>
          </a:p>
          <a:p>
            <a:endParaRPr lang="en-US" dirty="0" smtClean="0"/>
          </a:p>
          <a:p>
            <a:r>
              <a:rPr lang="en-US" dirty="0" smtClean="0"/>
              <a:t>There are four tiers of badges that attendees can</a:t>
            </a:r>
            <a:r>
              <a:rPr lang="en-US" baseline="0" dirty="0" smtClean="0"/>
              <a:t> earn. It all starts with Attendance, then moves to actively participating in the demonstration. Next, attendees can apply what they’ve learned to their own course, and finally, if they demonstrate their ability to teach this topic to a colleague, they will earn a level 4 badge.</a:t>
            </a:r>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31</a:t>
            </a:fld>
            <a:endParaRPr lang="en-US"/>
          </a:p>
        </p:txBody>
      </p:sp>
    </p:spTree>
    <p:extLst>
      <p:ext uri="{BB962C8B-B14F-4D97-AF65-F5344CB8AC3E}">
        <p14:creationId xmlns:p14="http://schemas.microsoft.com/office/powerpoint/2010/main" val="17220726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Steve</a:t>
            </a:r>
            <a:endParaRPr lang="en-US" b="1" dirty="0"/>
          </a:p>
        </p:txBody>
      </p:sp>
      <p:sp>
        <p:nvSpPr>
          <p:cNvPr id="4" name="Slide Number Placeholder 3"/>
          <p:cNvSpPr>
            <a:spLocks noGrp="1"/>
          </p:cNvSpPr>
          <p:nvPr>
            <p:ph type="sldNum" sz="quarter" idx="10"/>
          </p:nvPr>
        </p:nvSpPr>
        <p:spPr/>
        <p:txBody>
          <a:bodyPr/>
          <a:lstStyle/>
          <a:p>
            <a:fld id="{C78D3630-9C4E-B447-ADCA-89E6480434A1}" type="slidenum">
              <a:rPr lang="en-US" smtClean="0"/>
              <a:t>32</a:t>
            </a:fld>
            <a:endParaRPr lang="en-US"/>
          </a:p>
        </p:txBody>
      </p:sp>
    </p:spTree>
    <p:extLst>
      <p:ext uri="{BB962C8B-B14F-4D97-AF65-F5344CB8AC3E}">
        <p14:creationId xmlns:p14="http://schemas.microsoft.com/office/powerpoint/2010/main" val="5635095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Steve</a:t>
            </a:r>
          </a:p>
        </p:txBody>
      </p:sp>
      <p:sp>
        <p:nvSpPr>
          <p:cNvPr id="4" name="Slide Number Placeholder 3"/>
          <p:cNvSpPr>
            <a:spLocks noGrp="1"/>
          </p:cNvSpPr>
          <p:nvPr>
            <p:ph type="sldNum" sz="quarter" idx="10"/>
          </p:nvPr>
        </p:nvSpPr>
        <p:spPr/>
        <p:txBody>
          <a:bodyPr/>
          <a:lstStyle/>
          <a:p>
            <a:fld id="{C78D3630-9C4E-B447-ADCA-89E6480434A1}" type="slidenum">
              <a:rPr lang="en-US" smtClean="0"/>
              <a:t>33</a:t>
            </a:fld>
            <a:endParaRPr lang="en-US"/>
          </a:p>
        </p:txBody>
      </p:sp>
    </p:spTree>
    <p:extLst>
      <p:ext uri="{BB962C8B-B14F-4D97-AF65-F5344CB8AC3E}">
        <p14:creationId xmlns:p14="http://schemas.microsoft.com/office/powerpoint/2010/main" val="5023588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Steve</a:t>
            </a:r>
          </a:p>
          <a:p>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34</a:t>
            </a:fld>
            <a:endParaRPr lang="en-US"/>
          </a:p>
        </p:txBody>
      </p:sp>
    </p:spTree>
    <p:extLst>
      <p:ext uri="{BB962C8B-B14F-4D97-AF65-F5344CB8AC3E}">
        <p14:creationId xmlns:p14="http://schemas.microsoft.com/office/powerpoint/2010/main" val="13874461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Steve</a:t>
            </a:r>
          </a:p>
          <a:p>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35</a:t>
            </a:fld>
            <a:endParaRPr lang="en-US"/>
          </a:p>
        </p:txBody>
      </p:sp>
    </p:spTree>
    <p:extLst>
      <p:ext uri="{BB962C8B-B14F-4D97-AF65-F5344CB8AC3E}">
        <p14:creationId xmlns:p14="http://schemas.microsoft.com/office/powerpoint/2010/main" val="1430659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Steve</a:t>
            </a:r>
          </a:p>
          <a:p>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36</a:t>
            </a:fld>
            <a:endParaRPr lang="en-US"/>
          </a:p>
        </p:txBody>
      </p:sp>
    </p:spTree>
    <p:extLst>
      <p:ext uri="{BB962C8B-B14F-4D97-AF65-F5344CB8AC3E}">
        <p14:creationId xmlns:p14="http://schemas.microsoft.com/office/powerpoint/2010/main" val="18655735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Steve</a:t>
            </a:r>
          </a:p>
          <a:p>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37</a:t>
            </a:fld>
            <a:endParaRPr lang="en-US"/>
          </a:p>
        </p:txBody>
      </p:sp>
    </p:spTree>
    <p:extLst>
      <p:ext uri="{BB962C8B-B14F-4D97-AF65-F5344CB8AC3E}">
        <p14:creationId xmlns:p14="http://schemas.microsoft.com/office/powerpoint/2010/main" val="14336943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Steve</a:t>
            </a:r>
          </a:p>
          <a:p>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38</a:t>
            </a:fld>
            <a:endParaRPr lang="en-US"/>
          </a:p>
        </p:txBody>
      </p:sp>
    </p:spTree>
    <p:extLst>
      <p:ext uri="{BB962C8B-B14F-4D97-AF65-F5344CB8AC3E}">
        <p14:creationId xmlns:p14="http://schemas.microsoft.com/office/powerpoint/2010/main" val="165225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Steve</a:t>
            </a:r>
          </a:p>
          <a:p>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39</a:t>
            </a:fld>
            <a:endParaRPr lang="en-US"/>
          </a:p>
        </p:txBody>
      </p:sp>
    </p:spTree>
    <p:extLst>
      <p:ext uri="{BB962C8B-B14F-4D97-AF65-F5344CB8AC3E}">
        <p14:creationId xmlns:p14="http://schemas.microsoft.com/office/powerpoint/2010/main" val="668283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Steve</a:t>
            </a:r>
          </a:p>
          <a:p>
            <a:endParaRPr lang="en-US" b="1" dirty="0" smtClean="0"/>
          </a:p>
          <a:p>
            <a:r>
              <a:rPr lang="en-US" b="0" dirty="0" smtClean="0"/>
              <a:t>Ask</a:t>
            </a:r>
            <a:r>
              <a:rPr lang="en-US" b="0" baseline="0" dirty="0" smtClean="0"/>
              <a:t> us questions in order to earn the Great Question badge!</a:t>
            </a:r>
            <a:endParaRPr lang="en-US" b="0" dirty="0"/>
          </a:p>
        </p:txBody>
      </p:sp>
      <p:sp>
        <p:nvSpPr>
          <p:cNvPr id="4" name="Slide Number Placeholder 3"/>
          <p:cNvSpPr>
            <a:spLocks noGrp="1"/>
          </p:cNvSpPr>
          <p:nvPr>
            <p:ph type="sldNum" sz="quarter" idx="10"/>
          </p:nvPr>
        </p:nvSpPr>
        <p:spPr/>
        <p:txBody>
          <a:bodyPr/>
          <a:lstStyle/>
          <a:p>
            <a:fld id="{C78D3630-9C4E-B447-ADCA-89E6480434A1}" type="slidenum">
              <a:rPr lang="en-US" smtClean="0"/>
              <a:t>4</a:t>
            </a:fld>
            <a:endParaRPr lang="en-US"/>
          </a:p>
        </p:txBody>
      </p:sp>
    </p:spTree>
    <p:extLst>
      <p:ext uri="{BB962C8B-B14F-4D97-AF65-F5344CB8AC3E}">
        <p14:creationId xmlns:p14="http://schemas.microsoft.com/office/powerpoint/2010/main" val="6092819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Steve</a:t>
            </a:r>
          </a:p>
          <a:p>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40</a:t>
            </a:fld>
            <a:endParaRPr lang="en-US"/>
          </a:p>
        </p:txBody>
      </p:sp>
    </p:spTree>
    <p:extLst>
      <p:ext uri="{BB962C8B-B14F-4D97-AF65-F5344CB8AC3E}">
        <p14:creationId xmlns:p14="http://schemas.microsoft.com/office/powerpoint/2010/main" val="5070922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Steve</a:t>
            </a:r>
          </a:p>
          <a:p>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41</a:t>
            </a:fld>
            <a:endParaRPr lang="en-US"/>
          </a:p>
        </p:txBody>
      </p:sp>
    </p:spTree>
    <p:extLst>
      <p:ext uri="{BB962C8B-B14F-4D97-AF65-F5344CB8AC3E}">
        <p14:creationId xmlns:p14="http://schemas.microsoft.com/office/powerpoint/2010/main" val="14851411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Steve</a:t>
            </a:r>
          </a:p>
          <a:p>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42</a:t>
            </a:fld>
            <a:endParaRPr lang="en-US"/>
          </a:p>
        </p:txBody>
      </p:sp>
    </p:spTree>
    <p:extLst>
      <p:ext uri="{BB962C8B-B14F-4D97-AF65-F5344CB8AC3E}">
        <p14:creationId xmlns:p14="http://schemas.microsoft.com/office/powerpoint/2010/main" val="19598517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Steve</a:t>
            </a:r>
          </a:p>
          <a:p>
            <a:endParaRPr lang="en-US" dirty="0" smtClean="0"/>
          </a:p>
          <a:p>
            <a:r>
              <a:rPr lang="en-US" dirty="0" smtClean="0"/>
              <a:t>This really can’t be</a:t>
            </a:r>
            <a:r>
              <a:rPr lang="en-US" baseline="0" dirty="0" smtClean="0"/>
              <a:t> understated. How wonderful would it be if your students asked you 50-60% more compelling, engaging, and thoughtful questions? The classroom conversation would get quite a bit more interesting.</a:t>
            </a:r>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43</a:t>
            </a:fld>
            <a:endParaRPr lang="en-US"/>
          </a:p>
        </p:txBody>
      </p:sp>
    </p:spTree>
    <p:extLst>
      <p:ext uri="{BB962C8B-B14F-4D97-AF65-F5344CB8AC3E}">
        <p14:creationId xmlns:p14="http://schemas.microsoft.com/office/powerpoint/2010/main" val="2791657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Jill</a:t>
            </a:r>
          </a:p>
          <a:p>
            <a:r>
              <a:rPr lang="en-US" sz="1200" b="0" i="0" u="none" strike="noStrike" kern="1200" dirty="0" smtClean="0">
                <a:solidFill>
                  <a:schemeClr val="tx1"/>
                </a:solidFill>
                <a:effectLst/>
                <a:latin typeface="+mn-lt"/>
                <a:ea typeface="+mn-ea"/>
                <a:cs typeface="+mn-cs"/>
              </a:rPr>
              <a:t>Benjamin Bloom coined the term "Learning for Mastery" and then later "Mastery Learning" in 1968 and 1971 to describe an educational method in which each student stays with a certain unit of learning material in a process of assessing and correcting until the objectives of that unit are mastered before moving on to the next unit.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smtClean="0">
                <a:solidFill>
                  <a:schemeClr val="tx1"/>
                </a:solidFill>
                <a:effectLst/>
                <a:latin typeface="+mn-lt"/>
                <a:ea typeface="+mn-ea"/>
                <a:cs typeface="+mn-cs"/>
              </a:rPr>
              <a:t>Educate ALL Students</a:t>
            </a:r>
            <a:r>
              <a:rPr lang="en-US" sz="1200" b="1" i="0" u="none" strike="noStrike" kern="1200" baseline="0" dirty="0" smtClean="0">
                <a:solidFill>
                  <a:schemeClr val="tx1"/>
                </a:solidFill>
                <a:effectLst/>
                <a:latin typeface="+mn-lt"/>
                <a:ea typeface="+mn-ea"/>
                <a:cs typeface="+mn-cs"/>
              </a:rPr>
              <a:t> to their potential. </a:t>
            </a:r>
            <a:endParaRPr lang="en-US" sz="1200" b="1" i="0" u="none" strike="noStrike" kern="1200" dirty="0" smtClean="0">
              <a:solidFill>
                <a:schemeClr val="tx1"/>
              </a:solidFill>
              <a:effectLst/>
              <a:latin typeface="+mn-lt"/>
              <a:ea typeface="+mn-ea"/>
              <a:cs typeface="+mn-cs"/>
            </a:endParaRPr>
          </a:p>
          <a:p>
            <a:endParaRPr lang="en-US" dirty="0" smtClean="0"/>
          </a:p>
          <a:p>
            <a:r>
              <a:rPr lang="en-US" dirty="0" smtClean="0"/>
              <a:t>We</a:t>
            </a:r>
            <a:r>
              <a:rPr lang="en-US" baseline="0" dirty="0" smtClean="0"/>
              <a:t> are going to take a </a:t>
            </a:r>
            <a:r>
              <a:rPr lang="en-US" dirty="0" smtClean="0"/>
              <a:t>look at two very popular games that they utilize </a:t>
            </a:r>
            <a:r>
              <a:rPr lang="en-US" baseline="0" dirty="0" smtClean="0"/>
              <a:t>mastery learning model:</a:t>
            </a:r>
            <a:endParaRPr lang="en-US" dirty="0" smtClean="0"/>
          </a:p>
          <a:p>
            <a:endParaRPr lang="en-US" dirty="0" smtClean="0"/>
          </a:p>
          <a:p>
            <a:pPr marL="171450" indent="-171450">
              <a:buFontTx/>
              <a:buChar char="-"/>
            </a:pPr>
            <a:r>
              <a:rPr lang="en-US" dirty="0" smtClean="0"/>
              <a:t>Angry</a:t>
            </a:r>
            <a:r>
              <a:rPr lang="en-US" baseline="0" dirty="0" smtClean="0"/>
              <a:t> Birds and Candy Crush</a:t>
            </a: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C78D3630-9C4E-B447-ADCA-89E6480434A1}" type="slidenum">
              <a:rPr lang="en-US" smtClean="0"/>
              <a:t>44</a:t>
            </a:fld>
            <a:endParaRPr lang="en-US"/>
          </a:p>
        </p:txBody>
      </p:sp>
    </p:spTree>
    <p:extLst>
      <p:ext uri="{BB962C8B-B14F-4D97-AF65-F5344CB8AC3E}">
        <p14:creationId xmlns:p14="http://schemas.microsoft.com/office/powerpoint/2010/main" val="8265445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Jill</a:t>
            </a:r>
            <a:endParaRPr lang="en-US" b="1" dirty="0"/>
          </a:p>
        </p:txBody>
      </p:sp>
      <p:sp>
        <p:nvSpPr>
          <p:cNvPr id="4" name="Slide Number Placeholder 3"/>
          <p:cNvSpPr>
            <a:spLocks noGrp="1"/>
          </p:cNvSpPr>
          <p:nvPr>
            <p:ph type="sldNum" sz="quarter" idx="10"/>
          </p:nvPr>
        </p:nvSpPr>
        <p:spPr/>
        <p:txBody>
          <a:bodyPr/>
          <a:lstStyle/>
          <a:p>
            <a:fld id="{C78D3630-9C4E-B447-ADCA-89E6480434A1}" type="slidenum">
              <a:rPr lang="en-US" smtClean="0"/>
              <a:t>45</a:t>
            </a:fld>
            <a:endParaRPr lang="en-US"/>
          </a:p>
        </p:txBody>
      </p:sp>
    </p:spTree>
    <p:extLst>
      <p:ext uri="{BB962C8B-B14F-4D97-AF65-F5344CB8AC3E}">
        <p14:creationId xmlns:p14="http://schemas.microsoft.com/office/powerpoint/2010/main" val="19879970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major</a:t>
            </a:r>
            <a:r>
              <a:rPr lang="en-US" baseline="0" dirty="0" smtClean="0"/>
              <a:t> factors you will find in these online games is the concept of unlimited attempts to succeed at any given level.  You must master the “objectives” before you can move on to the next level or “unit.”   </a:t>
            </a:r>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46</a:t>
            </a:fld>
            <a:endParaRPr lang="en-US"/>
          </a:p>
        </p:txBody>
      </p:sp>
    </p:spTree>
    <p:extLst>
      <p:ext uri="{BB962C8B-B14F-4D97-AF65-F5344CB8AC3E}">
        <p14:creationId xmlns:p14="http://schemas.microsoft.com/office/powerpoint/2010/main" val="20548915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Jill</a:t>
            </a:r>
          </a:p>
          <a:p>
            <a:endParaRPr lang="en-US" dirty="0" smtClean="0"/>
          </a:p>
          <a:p>
            <a:r>
              <a:rPr lang="en-US" dirty="0" smtClean="0"/>
              <a:t>Not just in gaming, but as you</a:t>
            </a:r>
            <a:r>
              <a:rPr lang="en-US" baseline="0" dirty="0" smtClean="0"/>
              <a:t> can see, students like having the opportunity to have multiple attempts for success. These are low risk reading quizzes that are generally ungraded (or represent a very small percentage of the final grade), but necessary to move on to the next module.</a:t>
            </a:r>
          </a:p>
          <a:p>
            <a:endParaRPr lang="en-US" baseline="0" dirty="0" smtClean="0"/>
          </a:p>
          <a:p>
            <a:r>
              <a:rPr lang="en-US" baseline="0" dirty="0" smtClean="0"/>
              <a:t>This helps our students get exposure to the content, the types of questions we ask, and most importantly… it gets them to actually read!</a:t>
            </a:r>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47</a:t>
            </a:fld>
            <a:endParaRPr lang="en-US"/>
          </a:p>
        </p:txBody>
      </p:sp>
    </p:spTree>
    <p:extLst>
      <p:ext uri="{BB962C8B-B14F-4D97-AF65-F5344CB8AC3E}">
        <p14:creationId xmlns:p14="http://schemas.microsoft.com/office/powerpoint/2010/main" val="1138761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Jill</a:t>
            </a:r>
          </a:p>
          <a:p>
            <a:endParaRPr lang="en-US" sz="1200" dirty="0" smtClean="0"/>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48</a:t>
            </a:fld>
            <a:endParaRPr lang="en-US"/>
          </a:p>
        </p:txBody>
      </p:sp>
    </p:spTree>
    <p:extLst>
      <p:ext uri="{BB962C8B-B14F-4D97-AF65-F5344CB8AC3E}">
        <p14:creationId xmlns:p14="http://schemas.microsoft.com/office/powerpoint/2010/main" val="8137942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Jill</a:t>
            </a:r>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49</a:t>
            </a:fld>
            <a:endParaRPr lang="en-US"/>
          </a:p>
        </p:txBody>
      </p:sp>
    </p:spTree>
    <p:extLst>
      <p:ext uri="{BB962C8B-B14F-4D97-AF65-F5344CB8AC3E}">
        <p14:creationId xmlns:p14="http://schemas.microsoft.com/office/powerpoint/2010/main" val="111088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Jill</a:t>
            </a:r>
          </a:p>
          <a:p>
            <a:r>
              <a:rPr lang="en-US" b="1" dirty="0" smtClean="0"/>
              <a:t>Gamification</a:t>
            </a:r>
            <a:r>
              <a:rPr lang="en-US" dirty="0" smtClean="0"/>
              <a:t> is the application of game-design elements and game principles in non-game contexts in attempts to improve user engagement,</a:t>
            </a:r>
            <a:r>
              <a:rPr lang="en-US" baseline="30000" dirty="0" smtClean="0"/>
              <a:t> </a:t>
            </a:r>
            <a:r>
              <a:rPr lang="en-US" dirty="0" smtClean="0"/>
              <a:t>organizational productivity, and learning.</a:t>
            </a:r>
            <a:endParaRPr lang="en-US" b="1" dirty="0"/>
          </a:p>
        </p:txBody>
      </p:sp>
      <p:sp>
        <p:nvSpPr>
          <p:cNvPr id="4" name="Slide Number Placeholder 3"/>
          <p:cNvSpPr>
            <a:spLocks noGrp="1"/>
          </p:cNvSpPr>
          <p:nvPr>
            <p:ph type="sldNum" sz="quarter" idx="10"/>
          </p:nvPr>
        </p:nvSpPr>
        <p:spPr/>
        <p:txBody>
          <a:bodyPr/>
          <a:lstStyle/>
          <a:p>
            <a:fld id="{C78D3630-9C4E-B447-ADCA-89E6480434A1}" type="slidenum">
              <a:rPr lang="en-US" smtClean="0"/>
              <a:t>5</a:t>
            </a:fld>
            <a:endParaRPr lang="en-US"/>
          </a:p>
        </p:txBody>
      </p:sp>
    </p:spTree>
    <p:extLst>
      <p:ext uri="{BB962C8B-B14F-4D97-AF65-F5344CB8AC3E}">
        <p14:creationId xmlns:p14="http://schemas.microsoft.com/office/powerpoint/2010/main" val="10000408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Jill</a:t>
            </a:r>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50</a:t>
            </a:fld>
            <a:endParaRPr lang="en-US"/>
          </a:p>
        </p:txBody>
      </p:sp>
    </p:spTree>
    <p:extLst>
      <p:ext uri="{BB962C8B-B14F-4D97-AF65-F5344CB8AC3E}">
        <p14:creationId xmlns:p14="http://schemas.microsoft.com/office/powerpoint/2010/main" val="8964579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Jill</a:t>
            </a:r>
          </a:p>
          <a:p>
            <a:endParaRPr lang="en-US" dirty="0" smtClean="0"/>
          </a:p>
          <a:p>
            <a:r>
              <a:rPr lang="en-US" dirty="0" smtClean="0"/>
              <a:t>Games provide very specific “objectives” for each level, such as Clear all of the Jellies, Bring down</a:t>
            </a:r>
            <a:r>
              <a:rPr lang="en-US" baseline="0" dirty="0" smtClean="0"/>
              <a:t> all of the ingredients, score  100,000 points in 60 seconds.</a:t>
            </a:r>
          </a:p>
          <a:p>
            <a:endParaRPr lang="en-US" baseline="0" dirty="0" smtClean="0"/>
          </a:p>
        </p:txBody>
      </p:sp>
      <p:sp>
        <p:nvSpPr>
          <p:cNvPr id="4" name="Slide Number Placeholder 3"/>
          <p:cNvSpPr>
            <a:spLocks noGrp="1"/>
          </p:cNvSpPr>
          <p:nvPr>
            <p:ph type="sldNum" sz="quarter" idx="10"/>
          </p:nvPr>
        </p:nvSpPr>
        <p:spPr/>
        <p:txBody>
          <a:bodyPr/>
          <a:lstStyle/>
          <a:p>
            <a:fld id="{C78D3630-9C4E-B447-ADCA-89E6480434A1}" type="slidenum">
              <a:rPr lang="en-US" smtClean="0"/>
              <a:t>51</a:t>
            </a:fld>
            <a:endParaRPr lang="en-US"/>
          </a:p>
        </p:txBody>
      </p:sp>
    </p:spTree>
    <p:extLst>
      <p:ext uri="{BB962C8B-B14F-4D97-AF65-F5344CB8AC3E}">
        <p14:creationId xmlns:p14="http://schemas.microsoft.com/office/powerpoint/2010/main" val="2277218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Jill</a:t>
            </a:r>
          </a:p>
          <a:p>
            <a:endParaRPr lang="en-US" dirty="0" smtClean="0"/>
          </a:p>
          <a:p>
            <a:r>
              <a:rPr lang="en-US" sz="1200" dirty="0" smtClean="0"/>
              <a:t>DECONSTRUCTING CANDY CRUSH: WHAT INSTRUCTIONAL DESIGN CAN LEARN FROM GAME DESIGN</a:t>
            </a:r>
            <a:br>
              <a:rPr lang="en-US" sz="1200" dirty="0" smtClean="0"/>
            </a:br>
            <a:r>
              <a:rPr lang="en-US" sz="1200" dirty="0" smtClean="0"/>
              <a:t>by Evangeline (</a:t>
            </a:r>
            <a:r>
              <a:rPr lang="en-US" sz="1200" dirty="0" err="1" smtClean="0"/>
              <a:t>Litsa</a:t>
            </a:r>
            <a:r>
              <a:rPr lang="en-US" sz="1200" dirty="0" smtClean="0"/>
              <a:t>) Varonis and Maria E. Varonis</a:t>
            </a:r>
            <a:endParaRPr lang="en-US" dirty="0" smtClean="0"/>
          </a:p>
          <a:p>
            <a:endParaRPr lang="en-US" dirty="0" smtClean="0"/>
          </a:p>
          <a:p>
            <a:r>
              <a:rPr lang="en-US" dirty="0" smtClean="0"/>
              <a:t>This paper identifies structural, social, cognitive, and emotional design strategies that motivate users to move through successively more difficult levels. </a:t>
            </a:r>
          </a:p>
          <a:p>
            <a:endParaRPr lang="en-US" dirty="0" smtClean="0"/>
          </a:p>
          <a:p>
            <a:r>
              <a:rPr lang="en-US" dirty="0" smtClean="0"/>
              <a:t>It continues to suggest how these strategies could be used in course design to motivate students to persist.</a:t>
            </a:r>
          </a:p>
          <a:p>
            <a:endParaRPr lang="en-US" dirty="0" smtClean="0"/>
          </a:p>
          <a:p>
            <a:r>
              <a:rPr lang="en-US" dirty="0" smtClean="0"/>
              <a:t>Chunking </a:t>
            </a:r>
          </a:p>
          <a:p>
            <a:pPr marL="171450" indent="-171450">
              <a:buFont typeface="Arial" panose="020B0604020202020204" pitchFamily="34" charset="0"/>
              <a:buChar char="•"/>
            </a:pPr>
            <a:r>
              <a:rPr lang="en-US" dirty="0" smtClean="0"/>
              <a:t>In gaming we call these Episodes and Levels</a:t>
            </a:r>
          </a:p>
          <a:p>
            <a:pPr marL="171450" indent="-171450">
              <a:buFont typeface="Arial" panose="020B0604020202020204" pitchFamily="34" charset="0"/>
              <a:buChar char="•"/>
            </a:pPr>
            <a:r>
              <a:rPr lang="en-US" dirty="0" smtClean="0"/>
              <a:t>In education we use chunking as a strategy to systematically lead learners through the course. Using</a:t>
            </a:r>
            <a:r>
              <a:rPr lang="en-US" baseline="0" dirty="0" smtClean="0"/>
              <a:t> </a:t>
            </a:r>
            <a:r>
              <a:rPr lang="en-US" dirty="0" smtClean="0"/>
              <a:t>modules and sections by breaking down</a:t>
            </a:r>
            <a:r>
              <a:rPr lang="en-US" baseline="0" dirty="0" smtClean="0"/>
              <a:t> the content into smaller groups</a:t>
            </a:r>
            <a:r>
              <a:rPr lang="en-US" dirty="0" smtClean="0"/>
              <a:t>, the brain can process them easier and faster.</a:t>
            </a:r>
          </a:p>
          <a:p>
            <a:endParaRPr lang="en-US" dirty="0" smtClean="0"/>
          </a:p>
          <a:p>
            <a:pPr marL="0" indent="0">
              <a:buFont typeface="Arial" panose="020B0604020202020204" pitchFamily="34" charset="0"/>
              <a:buNone/>
            </a:pPr>
            <a:r>
              <a:rPr lang="en-US" dirty="0" smtClean="0"/>
              <a:t>Time</a:t>
            </a:r>
            <a:r>
              <a:rPr lang="en-US" baseline="0" dirty="0" smtClean="0"/>
              <a:t>d releases</a:t>
            </a:r>
          </a:p>
          <a:p>
            <a:pPr marL="171450" indent="-171450">
              <a:buFont typeface="Arial" panose="020B0604020202020204" pitchFamily="34" charset="0"/>
              <a:buChar char="•"/>
            </a:pPr>
            <a:r>
              <a:rPr lang="en-US" baseline="0" dirty="0" smtClean="0"/>
              <a:t>To help with the chunking process, timed releases can be utilized by scheduling new materials to be released at the beginning of each week, or for specific window when assessments can be accessed.  Keeping all students “together” for conversation in the discussion boards can help to build the learning community itself and results in much deeper and richer discussion threads.</a:t>
            </a:r>
          </a:p>
          <a:p>
            <a:pPr marL="171450" indent="-171450">
              <a:buFont typeface="Arial" panose="020B0604020202020204" pitchFamily="34" charset="0"/>
              <a:buChar char="•"/>
            </a:pPr>
            <a:r>
              <a:rPr lang="en-US" baseline="0" dirty="0" smtClean="0"/>
              <a:t>Optional materials can be provided for motivated learners who want to review materials for more clarity, or investigate the topic at a deeper level.</a:t>
            </a:r>
          </a:p>
          <a:p>
            <a:r>
              <a:rPr lang="en-US" baseline="0" dirty="0" smtClean="0"/>
              <a:t>Again Kenneth Blanchard states in his book The One Minute Manager - </a:t>
            </a:r>
            <a:r>
              <a:rPr lang="en-US" b="0" i="0" u="sng" dirty="0" smtClean="0"/>
              <a:t>clearly the number one motivator of people is feedback on results. In fact, we have another saying here that's worth noting: 'Feedback is the Breakfast of Champions.' Feedback keeps us going. </a:t>
            </a:r>
          </a:p>
          <a:p>
            <a:endParaRPr lang="en-US" b="0" i="0" u="sng" baseline="0" dirty="0" smtClean="0"/>
          </a:p>
          <a:p>
            <a:r>
              <a:rPr lang="en-US" baseline="0" dirty="0" smtClean="0"/>
              <a:t>Immediate feedback is important, whether it is the number of stars earned during the level activity, or the </a:t>
            </a:r>
            <a:r>
              <a:rPr lang="en-US" baseline="0" dirty="0" err="1" smtClean="0"/>
              <a:t>out-of</a:t>
            </a:r>
            <a:r>
              <a:rPr lang="en-US" baseline="0" dirty="0" smtClean="0"/>
              <a:t> score on quiz, participants want to know how they performed as soon as the task is completed.   This can be encouraging and motivate them to move to the next level and stay engaged in the learning process.</a:t>
            </a:r>
            <a:endParaRPr lang="en-US" dirty="0" smtClean="0"/>
          </a:p>
          <a:p>
            <a:pPr marL="171450" indent="-171450">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52</a:t>
            </a:fld>
            <a:endParaRPr lang="en-US"/>
          </a:p>
        </p:txBody>
      </p:sp>
    </p:spTree>
    <p:extLst>
      <p:ext uri="{BB962C8B-B14F-4D97-AF65-F5344CB8AC3E}">
        <p14:creationId xmlns:p14="http://schemas.microsoft.com/office/powerpoint/2010/main" val="42611405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Jill</a:t>
            </a:r>
          </a:p>
          <a:p>
            <a:endParaRPr lang="en-US" dirty="0" smtClean="0"/>
          </a:p>
          <a:p>
            <a:r>
              <a:rPr lang="en-US" dirty="0" smtClean="0"/>
              <a:t>Chunking </a:t>
            </a:r>
          </a:p>
          <a:p>
            <a:pPr marL="171450" indent="-171450">
              <a:buFont typeface="Arial" panose="020B0604020202020204" pitchFamily="34" charset="0"/>
              <a:buChar char="•"/>
            </a:pPr>
            <a:r>
              <a:rPr lang="en-US" dirty="0" smtClean="0"/>
              <a:t>In gaming we call these Episodes and Levels</a:t>
            </a:r>
          </a:p>
          <a:p>
            <a:pPr marL="171450" indent="-171450">
              <a:buFont typeface="Arial" panose="020B0604020202020204" pitchFamily="34" charset="0"/>
              <a:buChar char="•"/>
            </a:pPr>
            <a:r>
              <a:rPr lang="en-US" dirty="0" smtClean="0"/>
              <a:t>In education we use chunking as a strategy to systematically lead learners through the course. Using</a:t>
            </a:r>
            <a:r>
              <a:rPr lang="en-US" baseline="0" dirty="0" smtClean="0"/>
              <a:t> </a:t>
            </a:r>
            <a:r>
              <a:rPr lang="en-US" dirty="0" smtClean="0"/>
              <a:t>modules and sections by breaking down</a:t>
            </a:r>
            <a:r>
              <a:rPr lang="en-US" baseline="0" dirty="0" smtClean="0"/>
              <a:t> the content into smaller groups</a:t>
            </a:r>
            <a:r>
              <a:rPr lang="en-US" dirty="0" smtClean="0"/>
              <a:t>, the brain can process them easier and faster.</a:t>
            </a:r>
          </a:p>
          <a:p>
            <a:endParaRPr lang="en-US" dirty="0" smtClean="0"/>
          </a:p>
          <a:p>
            <a:pPr marL="0" indent="0">
              <a:buFont typeface="Arial" panose="020B0604020202020204" pitchFamily="34" charset="0"/>
              <a:buNone/>
            </a:pPr>
            <a:r>
              <a:rPr lang="en-US" dirty="0" smtClean="0"/>
              <a:t>Time</a:t>
            </a:r>
            <a:r>
              <a:rPr lang="en-US" baseline="0" dirty="0" smtClean="0"/>
              <a:t>d releases</a:t>
            </a:r>
          </a:p>
          <a:p>
            <a:pPr marL="171450" indent="-171450">
              <a:buFont typeface="Arial" panose="020B0604020202020204" pitchFamily="34" charset="0"/>
              <a:buChar char="•"/>
            </a:pPr>
            <a:r>
              <a:rPr lang="en-US" baseline="0" dirty="0" smtClean="0"/>
              <a:t>To help with the chunking process, timed releases can be utilized by scheduling new materials to be released at the beginning of each week, or for specific window when assessments can be accessed.  Keeping all students “together” for conversation in the discussion boards can help to build the learning community itself and results in much deeper and richer discussion threads.</a:t>
            </a:r>
          </a:p>
          <a:p>
            <a:pPr marL="171450" indent="-171450">
              <a:buFont typeface="Arial" panose="020B0604020202020204" pitchFamily="34" charset="0"/>
              <a:buChar char="•"/>
            </a:pPr>
            <a:r>
              <a:rPr lang="en-US" baseline="0" dirty="0" smtClean="0"/>
              <a:t>Optional materials can be provided for motivated learners who want to review materials for more clarity, or investigate the topic at a deeper level.</a:t>
            </a:r>
          </a:p>
          <a:p>
            <a:r>
              <a:rPr lang="en-US" baseline="0" dirty="0" smtClean="0"/>
              <a:t>Again Kenneth Blanchard states in his book The One Minute Manager - </a:t>
            </a:r>
            <a:r>
              <a:rPr lang="en-US" b="0" i="0" u="sng" dirty="0" smtClean="0"/>
              <a:t>clearly the number one motivator of people is feedback on results. In fact, we have another saying here that's worth noting: 'Feedback is the Breakfast of Champions.' Feedback keeps us going. </a:t>
            </a:r>
          </a:p>
          <a:p>
            <a:endParaRPr lang="en-US" b="0" i="0" u="sng" baseline="0" dirty="0" smtClean="0"/>
          </a:p>
          <a:p>
            <a:r>
              <a:rPr lang="en-US" baseline="0" dirty="0" smtClean="0"/>
              <a:t>Immediate feedback is important, whether it is the number of stars earned during the level activity, or the </a:t>
            </a:r>
            <a:r>
              <a:rPr lang="en-US" baseline="0" dirty="0" err="1" smtClean="0"/>
              <a:t>out-of</a:t>
            </a:r>
            <a:r>
              <a:rPr lang="en-US" baseline="0" dirty="0" smtClean="0"/>
              <a:t> score on quiz, participants want to know how they performed as soon as the task is completed.   This can be encouraging and motivate them to move to the next level and stay engaged in the learning process.</a:t>
            </a:r>
            <a:endParaRPr lang="en-US" dirty="0" smtClean="0"/>
          </a:p>
          <a:p>
            <a:pPr marL="171450" indent="-171450">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53</a:t>
            </a:fld>
            <a:endParaRPr lang="en-US"/>
          </a:p>
        </p:txBody>
      </p:sp>
    </p:spTree>
    <p:extLst>
      <p:ext uri="{BB962C8B-B14F-4D97-AF65-F5344CB8AC3E}">
        <p14:creationId xmlns:p14="http://schemas.microsoft.com/office/powerpoint/2010/main" val="10905660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Jill</a:t>
            </a:r>
            <a:endParaRPr lang="en-US" b="1" dirty="0"/>
          </a:p>
        </p:txBody>
      </p:sp>
      <p:sp>
        <p:nvSpPr>
          <p:cNvPr id="4" name="Slide Number Placeholder 3"/>
          <p:cNvSpPr>
            <a:spLocks noGrp="1"/>
          </p:cNvSpPr>
          <p:nvPr>
            <p:ph type="sldNum" sz="quarter" idx="10"/>
          </p:nvPr>
        </p:nvSpPr>
        <p:spPr/>
        <p:txBody>
          <a:bodyPr/>
          <a:lstStyle/>
          <a:p>
            <a:fld id="{C78D3630-9C4E-B447-ADCA-89E6480434A1}" type="slidenum">
              <a:rPr lang="en-US" smtClean="0"/>
              <a:t>54</a:t>
            </a:fld>
            <a:endParaRPr lang="en-US"/>
          </a:p>
        </p:txBody>
      </p:sp>
    </p:spTree>
    <p:extLst>
      <p:ext uri="{BB962C8B-B14F-4D97-AF65-F5344CB8AC3E}">
        <p14:creationId xmlns:p14="http://schemas.microsoft.com/office/powerpoint/2010/main" val="19366996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Jill</a:t>
            </a:r>
          </a:p>
          <a:p>
            <a:endParaRPr lang="en-US" dirty="0" smtClean="0"/>
          </a:p>
          <a:p>
            <a:r>
              <a:rPr lang="en-US" dirty="0" smtClean="0"/>
              <a:t>Bonuses can be offered for exemplary work.</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55</a:t>
            </a:fld>
            <a:endParaRPr lang="en-US"/>
          </a:p>
        </p:txBody>
      </p:sp>
    </p:spTree>
    <p:extLst>
      <p:ext uri="{BB962C8B-B14F-4D97-AF65-F5344CB8AC3E}">
        <p14:creationId xmlns:p14="http://schemas.microsoft.com/office/powerpoint/2010/main" val="29560639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Jill</a:t>
            </a:r>
          </a:p>
          <a:p>
            <a:endParaRPr lang="en-US" dirty="0" smtClean="0"/>
          </a:p>
          <a:p>
            <a:r>
              <a:rPr lang="en-US" dirty="0" smtClean="0"/>
              <a:t>Here’s an example of a</a:t>
            </a:r>
            <a:r>
              <a:rPr lang="en-US" baseline="0" dirty="0" smtClean="0"/>
              <a:t> discussion rubric we use that provides bonus points for superior posts.</a:t>
            </a:r>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56</a:t>
            </a:fld>
            <a:endParaRPr lang="en-US"/>
          </a:p>
        </p:txBody>
      </p:sp>
    </p:spTree>
    <p:extLst>
      <p:ext uri="{BB962C8B-B14F-4D97-AF65-F5344CB8AC3E}">
        <p14:creationId xmlns:p14="http://schemas.microsoft.com/office/powerpoint/2010/main" val="14504994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Steve</a:t>
            </a:r>
          </a:p>
          <a:p>
            <a:pPr marL="0" indent="0">
              <a:buFont typeface="Arial" panose="020B0604020202020204" pitchFamily="34" charset="0"/>
              <a:buNone/>
            </a:pPr>
            <a:endParaRPr lang="en-US" dirty="0" smtClean="0"/>
          </a:p>
        </p:txBody>
      </p:sp>
      <p:sp>
        <p:nvSpPr>
          <p:cNvPr id="4" name="Slide Number Placeholder 3"/>
          <p:cNvSpPr>
            <a:spLocks noGrp="1"/>
          </p:cNvSpPr>
          <p:nvPr>
            <p:ph type="sldNum" sz="quarter" idx="10"/>
          </p:nvPr>
        </p:nvSpPr>
        <p:spPr/>
        <p:txBody>
          <a:bodyPr/>
          <a:lstStyle/>
          <a:p>
            <a:fld id="{C78D3630-9C4E-B447-ADCA-89E6480434A1}" type="slidenum">
              <a:rPr lang="en-US" smtClean="0"/>
              <a:t>57</a:t>
            </a:fld>
            <a:endParaRPr lang="en-US"/>
          </a:p>
        </p:txBody>
      </p:sp>
    </p:spTree>
    <p:extLst>
      <p:ext uri="{BB962C8B-B14F-4D97-AF65-F5344CB8AC3E}">
        <p14:creationId xmlns:p14="http://schemas.microsoft.com/office/powerpoint/2010/main" val="21196115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Steve</a:t>
            </a:r>
            <a:endParaRPr lang="en-US" b="1" dirty="0"/>
          </a:p>
        </p:txBody>
      </p:sp>
      <p:sp>
        <p:nvSpPr>
          <p:cNvPr id="4" name="Slide Number Placeholder 3"/>
          <p:cNvSpPr>
            <a:spLocks noGrp="1"/>
          </p:cNvSpPr>
          <p:nvPr>
            <p:ph type="sldNum" sz="quarter" idx="10"/>
          </p:nvPr>
        </p:nvSpPr>
        <p:spPr/>
        <p:txBody>
          <a:bodyPr/>
          <a:lstStyle/>
          <a:p>
            <a:fld id="{C78D3630-9C4E-B447-ADCA-89E6480434A1}" type="slidenum">
              <a:rPr lang="en-US" smtClean="0"/>
              <a:t>58</a:t>
            </a:fld>
            <a:endParaRPr lang="en-US"/>
          </a:p>
        </p:txBody>
      </p:sp>
    </p:spTree>
    <p:extLst>
      <p:ext uri="{BB962C8B-B14F-4D97-AF65-F5344CB8AC3E}">
        <p14:creationId xmlns:p14="http://schemas.microsoft.com/office/powerpoint/2010/main" val="9569583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Steve</a:t>
            </a:r>
          </a:p>
          <a:p>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59</a:t>
            </a:fld>
            <a:endParaRPr lang="en-US"/>
          </a:p>
        </p:txBody>
      </p:sp>
    </p:spTree>
    <p:extLst>
      <p:ext uri="{BB962C8B-B14F-4D97-AF65-F5344CB8AC3E}">
        <p14:creationId xmlns:p14="http://schemas.microsoft.com/office/powerpoint/2010/main" val="1911664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Jill</a:t>
            </a:r>
          </a:p>
          <a:p>
            <a:r>
              <a:rPr lang="en-US" b="0" dirty="0" smtClean="0"/>
              <a:t>Let’s take a look at some of the challenges</a:t>
            </a:r>
            <a:r>
              <a:rPr lang="en-US" b="0" baseline="0" dirty="0" smtClean="0"/>
              <a:t> of online learning and see if gamification can help to resolve some of these difficulties.  </a:t>
            </a:r>
            <a:endParaRPr lang="en-US" b="0" dirty="0"/>
          </a:p>
        </p:txBody>
      </p:sp>
      <p:sp>
        <p:nvSpPr>
          <p:cNvPr id="4" name="Slide Number Placeholder 3"/>
          <p:cNvSpPr>
            <a:spLocks noGrp="1"/>
          </p:cNvSpPr>
          <p:nvPr>
            <p:ph type="sldNum" sz="quarter" idx="10"/>
          </p:nvPr>
        </p:nvSpPr>
        <p:spPr/>
        <p:txBody>
          <a:bodyPr/>
          <a:lstStyle/>
          <a:p>
            <a:fld id="{C78D3630-9C4E-B447-ADCA-89E6480434A1}" type="slidenum">
              <a:rPr lang="en-US" smtClean="0"/>
              <a:t>6</a:t>
            </a:fld>
            <a:endParaRPr lang="en-US"/>
          </a:p>
        </p:txBody>
      </p:sp>
    </p:spTree>
    <p:extLst>
      <p:ext uri="{BB962C8B-B14F-4D97-AF65-F5344CB8AC3E}">
        <p14:creationId xmlns:p14="http://schemas.microsoft.com/office/powerpoint/2010/main" val="3231867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Steve</a:t>
            </a:r>
          </a:p>
          <a:p>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60</a:t>
            </a:fld>
            <a:endParaRPr lang="en-US"/>
          </a:p>
        </p:txBody>
      </p:sp>
    </p:spTree>
    <p:extLst>
      <p:ext uri="{BB962C8B-B14F-4D97-AF65-F5344CB8AC3E}">
        <p14:creationId xmlns:p14="http://schemas.microsoft.com/office/powerpoint/2010/main" val="10402410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Steve</a:t>
            </a:r>
          </a:p>
          <a:p>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61</a:t>
            </a:fld>
            <a:endParaRPr lang="en-US"/>
          </a:p>
        </p:txBody>
      </p:sp>
    </p:spTree>
    <p:extLst>
      <p:ext uri="{BB962C8B-B14F-4D97-AF65-F5344CB8AC3E}">
        <p14:creationId xmlns:p14="http://schemas.microsoft.com/office/powerpoint/2010/main" val="7002775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Steve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62</a:t>
            </a:fld>
            <a:endParaRPr lang="en-US"/>
          </a:p>
        </p:txBody>
      </p:sp>
    </p:spTree>
    <p:extLst>
      <p:ext uri="{BB962C8B-B14F-4D97-AF65-F5344CB8AC3E}">
        <p14:creationId xmlns:p14="http://schemas.microsoft.com/office/powerpoint/2010/main" val="6918819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Steve</a:t>
            </a:r>
          </a:p>
          <a:p>
            <a:endParaRPr lang="en-US" b="1" dirty="0" smtClean="0"/>
          </a:p>
          <a:p>
            <a:r>
              <a:rPr lang="en-US" b="1" dirty="0" smtClean="0"/>
              <a:t>http://</a:t>
            </a:r>
            <a:r>
              <a:rPr lang="en-US" b="1" dirty="0" err="1" smtClean="0"/>
              <a:t>www.brightspace.com</a:t>
            </a:r>
            <a:r>
              <a:rPr lang="en-US" b="1" dirty="0" smtClean="0"/>
              <a:t>/blog/</a:t>
            </a:r>
            <a:r>
              <a:rPr lang="en-US" b="1" dirty="0" err="1" smtClean="0"/>
              <a:t>gamification</a:t>
            </a:r>
            <a:r>
              <a:rPr lang="en-US" b="1" dirty="0" smtClean="0"/>
              <a:t>-makes-</a:t>
            </a:r>
            <a:r>
              <a:rPr lang="en-US" b="1" dirty="0" err="1" smtClean="0"/>
              <a:t>elearning</a:t>
            </a:r>
            <a:r>
              <a:rPr lang="en-US" b="1" dirty="0" smtClean="0"/>
              <a:t>-fun-for-college-students/#.VjT79aJtk6E</a:t>
            </a:r>
          </a:p>
          <a:p>
            <a:endParaRPr lang="en-US" b="1" dirty="0" smtClean="0"/>
          </a:p>
          <a:p>
            <a:r>
              <a:rPr lang="en-US" b="1" dirty="0" smtClean="0"/>
              <a:t>Results:</a:t>
            </a:r>
          </a:p>
          <a:p>
            <a:endParaRPr lang="en-US" b="1" dirty="0" smtClean="0"/>
          </a:p>
          <a:p>
            <a:r>
              <a:rPr lang="en-US" dirty="0" smtClean="0"/>
              <a:t>Since </a:t>
            </a:r>
            <a:r>
              <a:rPr lang="en-US" dirty="0" err="1" smtClean="0"/>
              <a:t>gamifying</a:t>
            </a:r>
            <a:r>
              <a:rPr lang="en-US" dirty="0" smtClean="0"/>
              <a:t> his sustainability course, Iles’ withdrawal rate has dropped by 25%. The </a:t>
            </a:r>
            <a:r>
              <a:rPr lang="en-US" dirty="0" err="1" smtClean="0"/>
              <a:t>gamified</a:t>
            </a:r>
            <a:r>
              <a:rPr lang="en-US" dirty="0" smtClean="0"/>
              <a:t> elements of the course are also impacting student engagement and success, with 20% more students achieving passing grades.</a:t>
            </a:r>
            <a:endParaRPr lang="en-US" b="1"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63</a:t>
            </a:fld>
            <a:endParaRPr lang="en-US"/>
          </a:p>
        </p:txBody>
      </p:sp>
    </p:spTree>
    <p:extLst>
      <p:ext uri="{BB962C8B-B14F-4D97-AF65-F5344CB8AC3E}">
        <p14:creationId xmlns:p14="http://schemas.microsoft.com/office/powerpoint/2010/main" val="10333661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Steve</a:t>
            </a:r>
          </a:p>
          <a:p>
            <a:endParaRPr lang="en-US" dirty="0" smtClean="0"/>
          </a:p>
          <a:p>
            <a:r>
              <a:rPr lang="en-US" dirty="0" smtClean="0"/>
              <a:t>Slowly ramping</a:t>
            </a:r>
            <a:r>
              <a:rPr lang="en-US" baseline="0" dirty="0" smtClean="0"/>
              <a:t> up content and assessments help to build the confidence of your students. Failing that first high-stakes exam can be a huge de-motivator and will shake the confidence of your students.</a:t>
            </a:r>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64</a:t>
            </a:fld>
            <a:endParaRPr lang="en-US"/>
          </a:p>
        </p:txBody>
      </p:sp>
    </p:spTree>
    <p:extLst>
      <p:ext uri="{BB962C8B-B14F-4D97-AF65-F5344CB8AC3E}">
        <p14:creationId xmlns:p14="http://schemas.microsoft.com/office/powerpoint/2010/main" val="2545328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Jill</a:t>
            </a:r>
          </a:p>
          <a:p>
            <a:endParaRPr lang="en-US" b="1" dirty="0" smtClean="0"/>
          </a:p>
          <a:p>
            <a:r>
              <a:rPr lang="en-US" b="0" dirty="0" smtClean="0"/>
              <a:t>Introduce</a:t>
            </a:r>
            <a:r>
              <a:rPr lang="en-US" b="0" baseline="0" dirty="0" smtClean="0"/>
              <a:t> this.</a:t>
            </a:r>
            <a:endParaRPr lang="en-US" b="0" dirty="0"/>
          </a:p>
        </p:txBody>
      </p:sp>
      <p:sp>
        <p:nvSpPr>
          <p:cNvPr id="4" name="Slide Number Placeholder 3"/>
          <p:cNvSpPr>
            <a:spLocks noGrp="1"/>
          </p:cNvSpPr>
          <p:nvPr>
            <p:ph type="sldNum" sz="quarter" idx="10"/>
          </p:nvPr>
        </p:nvSpPr>
        <p:spPr/>
        <p:txBody>
          <a:bodyPr/>
          <a:lstStyle/>
          <a:p>
            <a:fld id="{C78D3630-9C4E-B447-ADCA-89E6480434A1}" type="slidenum">
              <a:rPr lang="en-US" smtClean="0"/>
              <a:t>65</a:t>
            </a:fld>
            <a:endParaRPr lang="en-US"/>
          </a:p>
        </p:txBody>
      </p:sp>
    </p:spTree>
    <p:extLst>
      <p:ext uri="{BB962C8B-B14F-4D97-AF65-F5344CB8AC3E}">
        <p14:creationId xmlns:p14="http://schemas.microsoft.com/office/powerpoint/2010/main" val="20639271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Jill</a:t>
            </a:r>
          </a:p>
          <a:p>
            <a:endParaRPr lang="en-US" b="1" dirty="0" smtClean="0"/>
          </a:p>
          <a:p>
            <a:r>
              <a:rPr lang="en-US" b="1" dirty="0" err="1" smtClean="0">
                <a:effectLst/>
              </a:rPr>
              <a:t>StudyMate</a:t>
            </a:r>
            <a:r>
              <a:rPr lang="en-US" dirty="0" smtClean="0">
                <a:effectLst/>
              </a:rPr>
              <a:t> helps students "master the basics" of course material through learning activities, self-assessments, and games. A dozen activities – such as flash cards, crosswords and quizzes – engage students with course content in an individualized way.  </a:t>
            </a:r>
          </a:p>
          <a:p>
            <a:endParaRPr lang="en-US" dirty="0" smtClean="0"/>
          </a:p>
          <a:p>
            <a:r>
              <a:rPr lang="en-US" dirty="0" smtClean="0"/>
              <a:t>Publishers provide test bank questions that can be imported into the</a:t>
            </a:r>
            <a:r>
              <a:rPr lang="en-US" baseline="0" dirty="0" smtClean="0"/>
              <a:t> </a:t>
            </a:r>
            <a:r>
              <a:rPr lang="en-US" baseline="0" dirty="0" err="1" smtClean="0"/>
              <a:t>StudyMate</a:t>
            </a:r>
            <a:r>
              <a:rPr lang="en-US" baseline="0" dirty="0" smtClean="0"/>
              <a:t> project.</a:t>
            </a:r>
          </a:p>
          <a:p>
            <a:r>
              <a:rPr lang="en-US" baseline="0" dirty="0" smtClean="0"/>
              <a:t>Instructors can develop their own materials</a:t>
            </a:r>
          </a:p>
          <a:p>
            <a:r>
              <a:rPr lang="en-US" baseline="0" dirty="0" smtClean="0"/>
              <a:t>Or, my favorite is to have the students create their own learning materials to study.  For example, you can have each student write a definition for a vocabulary word. </a:t>
            </a:r>
            <a:endParaRPr lang="en-US" dirty="0" smtClean="0"/>
          </a:p>
          <a:p>
            <a:r>
              <a:rPr lang="en-US" dirty="0" smtClean="0"/>
              <a:t>Students access </a:t>
            </a:r>
            <a:r>
              <a:rPr lang="en-US" dirty="0" err="1" smtClean="0"/>
              <a:t>StudyMate</a:t>
            </a:r>
            <a:r>
              <a:rPr lang="en-US" dirty="0" smtClean="0"/>
              <a:t> activities using computers, </a:t>
            </a:r>
            <a:r>
              <a:rPr lang="en-US" dirty="0" smtClean="0">
                <a:hlinkClick r:id="rId3"/>
              </a:rPr>
              <a:t>smartphones and tablets</a:t>
            </a:r>
            <a:r>
              <a:rPr lang="en-US" dirty="0" smtClean="0"/>
              <a:t>.</a:t>
            </a:r>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66</a:t>
            </a:fld>
            <a:endParaRPr lang="en-US"/>
          </a:p>
        </p:txBody>
      </p:sp>
    </p:spTree>
    <p:extLst>
      <p:ext uri="{BB962C8B-B14F-4D97-AF65-F5344CB8AC3E}">
        <p14:creationId xmlns:p14="http://schemas.microsoft.com/office/powerpoint/2010/main" val="11885433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3200" b="1" dirty="0" smtClean="0"/>
              <a:t>Steve</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320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3200" dirty="0" smtClean="0"/>
              <a:t>Law class example of stumping the other team with questions over the text</a:t>
            </a:r>
          </a:p>
          <a:p>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67</a:t>
            </a:fld>
            <a:endParaRPr lang="en-US"/>
          </a:p>
        </p:txBody>
      </p:sp>
    </p:spTree>
    <p:extLst>
      <p:ext uri="{BB962C8B-B14F-4D97-AF65-F5344CB8AC3E}">
        <p14:creationId xmlns:p14="http://schemas.microsoft.com/office/powerpoint/2010/main" val="16804880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Steve</a:t>
            </a:r>
          </a:p>
          <a:p>
            <a:endParaRPr lang="en-US" b="1" dirty="0" smtClean="0"/>
          </a:p>
          <a:p>
            <a:r>
              <a:rPr lang="en-US" b="0" dirty="0" smtClean="0"/>
              <a:t>How</a:t>
            </a:r>
            <a:r>
              <a:rPr lang="en-US" b="0" baseline="0" dirty="0" smtClean="0"/>
              <a:t> many people in here track the steps they walk each day?</a:t>
            </a:r>
          </a:p>
          <a:p>
            <a:r>
              <a:rPr lang="en-US" b="0" baseline="0" dirty="0" smtClean="0"/>
              <a:t>Own a </a:t>
            </a:r>
            <a:r>
              <a:rPr lang="en-US" b="0" baseline="0" dirty="0" err="1" smtClean="0"/>
              <a:t>FitBit</a:t>
            </a:r>
            <a:r>
              <a:rPr lang="en-US" b="0" baseline="0" dirty="0" smtClean="0"/>
              <a:t>?</a:t>
            </a:r>
          </a:p>
          <a:p>
            <a:endParaRPr lang="en-US" b="0" baseline="0" dirty="0" smtClean="0"/>
          </a:p>
          <a:p>
            <a:r>
              <a:rPr lang="en-US" b="0" baseline="0" dirty="0" smtClean="0"/>
              <a:t>The goal is to compete with yourself. Get in more steps each day. Be active. Even, compete with your friends.</a:t>
            </a:r>
          </a:p>
          <a:p>
            <a:r>
              <a:rPr lang="en-US" b="0" baseline="0" dirty="0" smtClean="0"/>
              <a:t>Earn badges!</a:t>
            </a:r>
          </a:p>
          <a:p>
            <a:endParaRPr lang="en-US" b="0" baseline="0" dirty="0" smtClean="0"/>
          </a:p>
          <a:p>
            <a:r>
              <a:rPr lang="en-US" b="0" baseline="0" dirty="0" smtClean="0"/>
              <a:t>Did you know that some insurance companies are now offering discounts on health insurance coverage if you share this data with them?</a:t>
            </a:r>
          </a:p>
        </p:txBody>
      </p:sp>
      <p:sp>
        <p:nvSpPr>
          <p:cNvPr id="4" name="Slide Number Placeholder 3"/>
          <p:cNvSpPr>
            <a:spLocks noGrp="1"/>
          </p:cNvSpPr>
          <p:nvPr>
            <p:ph type="sldNum" sz="quarter" idx="10"/>
          </p:nvPr>
        </p:nvSpPr>
        <p:spPr/>
        <p:txBody>
          <a:bodyPr/>
          <a:lstStyle/>
          <a:p>
            <a:fld id="{C78D3630-9C4E-B447-ADCA-89E6480434A1}" type="slidenum">
              <a:rPr lang="en-US" smtClean="0"/>
              <a:t>68</a:t>
            </a:fld>
            <a:endParaRPr lang="en-US"/>
          </a:p>
        </p:txBody>
      </p:sp>
    </p:spTree>
    <p:extLst>
      <p:ext uri="{BB962C8B-B14F-4D97-AF65-F5344CB8AC3E}">
        <p14:creationId xmlns:p14="http://schemas.microsoft.com/office/powerpoint/2010/main" val="6993106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ffectLst/>
            </a:endParaRPr>
          </a:p>
          <a:p>
            <a:pPr lvl="1" rtl="0" fontAlgn="base"/>
            <a:r>
              <a:rPr lang="en-US" sz="1200" b="1" i="0" u="none" strike="noStrike" kern="1200" dirty="0" smtClean="0">
                <a:solidFill>
                  <a:schemeClr val="tx1"/>
                </a:solidFill>
                <a:effectLst/>
                <a:latin typeface="+mn-lt"/>
                <a:ea typeface="+mn-ea"/>
                <a:cs typeface="+mn-cs"/>
              </a:rPr>
              <a:t>SICKO Stanford Project (Decision making / diagnosis simulation)</a:t>
            </a:r>
          </a:p>
          <a:p>
            <a:pPr lvl="1" rtl="0" fontAlgn="base"/>
            <a:r>
              <a:rPr lang="en-US" sz="1200" b="1" i="0" u="none" strike="noStrike" kern="1200" dirty="0" smtClean="0">
                <a:solidFill>
                  <a:schemeClr val="tx1"/>
                </a:solidFill>
                <a:effectLst/>
                <a:latin typeface="+mn-lt"/>
                <a:ea typeface="+mn-ea"/>
                <a:cs typeface="+mn-cs"/>
              </a:rPr>
              <a:t>SimCity Glass Block Engine (Environmental simulation)</a:t>
            </a:r>
          </a:p>
          <a:p>
            <a:pPr lvl="1" rtl="0" fontAlgn="base"/>
            <a:r>
              <a:rPr lang="en-US" sz="1200" b="1" i="0" u="none" strike="noStrike" kern="1200" dirty="0" smtClean="0">
                <a:solidFill>
                  <a:schemeClr val="tx1"/>
                </a:solidFill>
                <a:effectLst/>
                <a:latin typeface="+mn-lt"/>
                <a:ea typeface="+mn-ea"/>
                <a:cs typeface="+mn-cs"/>
              </a:rPr>
              <a:t>Earth Science (Tsunami simulation)</a:t>
            </a:r>
          </a:p>
          <a:p>
            <a:pPr lvl="1" rtl="0" fontAlgn="base"/>
            <a:r>
              <a:rPr lang="en-US" sz="1200" b="1" i="0" u="none" strike="noStrike" kern="1200" dirty="0" smtClean="0">
                <a:solidFill>
                  <a:schemeClr val="tx1"/>
                </a:solidFill>
                <a:effectLst/>
                <a:latin typeface="+mn-lt"/>
                <a:ea typeface="+mn-ea"/>
                <a:cs typeface="+mn-cs"/>
              </a:rPr>
              <a:t>Murder at the Met (Scavenger hunt)</a:t>
            </a:r>
          </a:p>
          <a:p>
            <a:pPr lvl="1" rtl="0" fontAlgn="base"/>
            <a:r>
              <a:rPr lang="en-US" sz="1200" b="1" i="0" u="none" strike="noStrike" kern="1200" dirty="0" err="1" smtClean="0">
                <a:solidFill>
                  <a:schemeClr val="tx1"/>
                </a:solidFill>
                <a:effectLst/>
                <a:latin typeface="+mn-lt"/>
                <a:ea typeface="+mn-ea"/>
                <a:cs typeface="+mn-cs"/>
              </a:rPr>
              <a:t>Klick</a:t>
            </a:r>
            <a:r>
              <a:rPr lang="en-US" sz="1200" b="1" i="0" u="none" strike="noStrike" kern="1200" dirty="0" smtClean="0">
                <a:solidFill>
                  <a:schemeClr val="tx1"/>
                </a:solidFill>
                <a:effectLst/>
                <a:latin typeface="+mn-lt"/>
                <a:ea typeface="+mn-ea"/>
                <a:cs typeface="+mn-cs"/>
              </a:rPr>
              <a:t>-a-</a:t>
            </a:r>
            <a:r>
              <a:rPr lang="en-US" sz="1200" b="1" i="0" u="none" strike="noStrike" kern="1200" dirty="0" err="1" smtClean="0">
                <a:solidFill>
                  <a:schemeClr val="tx1"/>
                </a:solidFill>
                <a:effectLst/>
                <a:latin typeface="+mn-lt"/>
                <a:ea typeface="+mn-ea"/>
                <a:cs typeface="+mn-cs"/>
              </a:rPr>
              <a:t>kloo</a:t>
            </a:r>
            <a:r>
              <a:rPr lang="en-US" sz="1200" b="1" i="0" u="none" strike="noStrike" kern="1200" dirty="0" smtClean="0">
                <a:solidFill>
                  <a:schemeClr val="tx1"/>
                </a:solidFill>
                <a:effectLst/>
                <a:latin typeface="+mn-lt"/>
                <a:ea typeface="+mn-ea"/>
                <a:cs typeface="+mn-cs"/>
              </a:rPr>
              <a:t> (scavenger hunt)</a:t>
            </a:r>
          </a:p>
          <a:p>
            <a:pPr lvl="1" rtl="0" fontAlgn="base"/>
            <a:r>
              <a:rPr lang="en-US" sz="1200" b="1" i="0" u="none" strike="noStrike" kern="1200" dirty="0" smtClean="0">
                <a:solidFill>
                  <a:schemeClr val="tx1"/>
                </a:solidFill>
                <a:effectLst/>
                <a:latin typeface="+mn-lt"/>
                <a:ea typeface="+mn-ea"/>
                <a:cs typeface="+mn-cs"/>
              </a:rPr>
              <a:t>Finance Program Simulation (Company Competition)</a:t>
            </a:r>
          </a:p>
          <a:p>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69</a:t>
            </a:fld>
            <a:endParaRPr lang="en-US"/>
          </a:p>
        </p:txBody>
      </p:sp>
    </p:spTree>
    <p:extLst>
      <p:ext uri="{BB962C8B-B14F-4D97-AF65-F5344CB8AC3E}">
        <p14:creationId xmlns:p14="http://schemas.microsoft.com/office/powerpoint/2010/main" val="120562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Steve</a:t>
            </a:r>
          </a:p>
          <a:p>
            <a:endParaRPr lang="en-US" dirty="0" smtClean="0"/>
          </a:p>
          <a:p>
            <a:r>
              <a:rPr lang="en-US" dirty="0" smtClean="0"/>
              <a:t>This is a familiar scene isn’t it? Students dozing</a:t>
            </a:r>
            <a:r>
              <a:rPr lang="en-US" baseline="0" dirty="0" smtClean="0"/>
              <a:t> off in a classroom. Or, in an online course, the student that never participates in the discussion forum, never asks questions… Essentially, they’re a ghost.</a:t>
            </a:r>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7</a:t>
            </a:fld>
            <a:endParaRPr lang="en-US"/>
          </a:p>
        </p:txBody>
      </p:sp>
    </p:spTree>
    <p:extLst>
      <p:ext uri="{BB962C8B-B14F-4D97-AF65-F5344CB8AC3E}">
        <p14:creationId xmlns:p14="http://schemas.microsoft.com/office/powerpoint/2010/main" val="142270654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Steve</a:t>
            </a:r>
          </a:p>
          <a:p>
            <a:endParaRPr lang="en-US" dirty="0" smtClean="0"/>
          </a:p>
          <a:p>
            <a:r>
              <a:rPr lang="en-US" dirty="0" smtClean="0"/>
              <a:t>Simulations allow us to see the cause and effect relationship that exists in the real world. We then</a:t>
            </a:r>
            <a:r>
              <a:rPr lang="en-US" baseline="0" dirty="0" smtClean="0"/>
              <a:t> make observations and take actions based on the information provided. </a:t>
            </a:r>
          </a:p>
          <a:p>
            <a:endParaRPr lang="en-US" baseline="0" dirty="0" smtClean="0"/>
          </a:p>
          <a:p>
            <a:r>
              <a:rPr lang="en-US" dirty="0" smtClean="0"/>
              <a:t>http://</a:t>
            </a:r>
            <a:r>
              <a:rPr lang="en-US" dirty="0" err="1" smtClean="0"/>
              <a:t>about.glasslabgames.org</a:t>
            </a:r>
            <a:r>
              <a:rPr lang="en-US" dirty="0" smtClean="0"/>
              <a: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SimCityEDU</a:t>
            </a:r>
            <a:r>
              <a:rPr lang="en-US" dirty="0" smtClean="0"/>
              <a:t>, which is aligned to 21st Century skills framework and the Next Generation Science Standards, puts students in the mayoral office of a fictional city where they must balance its employment needs, the happiness of its citizens, and its environmental impact.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Interdependent relationships in ecosystems: resource allocation</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Evaluate effect of resource changes on ecosystem population</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Defining and delimiting the scope of a problem</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Evaluate interdependent relationships in ecosystems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Optimizing solutions through systematic evaluation</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Evaluating human impact on the environment</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Studying factors of system stability and change</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70</a:t>
            </a:fld>
            <a:endParaRPr lang="en-US"/>
          </a:p>
        </p:txBody>
      </p:sp>
    </p:spTree>
    <p:extLst>
      <p:ext uri="{BB962C8B-B14F-4D97-AF65-F5344CB8AC3E}">
        <p14:creationId xmlns:p14="http://schemas.microsoft.com/office/powerpoint/2010/main" val="10629413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Steve</a:t>
            </a:r>
          </a:p>
          <a:p>
            <a:endParaRPr lang="en-US" dirty="0" smtClean="0"/>
          </a:p>
          <a:p>
            <a:r>
              <a:rPr lang="en-US" dirty="0" smtClean="0"/>
              <a:t>Democracy 3 simulates the motivations, loyalties and desires of everyone in the country. A custom-designed neural network is used to model individual voters, each which varying memberships of voting groups, political parties and pressure groups. Each voters income is modelled, along with their levels of complacency and cynicism. This is the most sophisticated political strategy game ever created.</a:t>
            </a:r>
          </a:p>
          <a:p>
            <a:endParaRPr lang="en-US" dirty="0" smtClean="0"/>
          </a:p>
          <a:p>
            <a:r>
              <a:rPr lang="en-US" dirty="0" smtClean="0"/>
              <a:t>http://</a:t>
            </a:r>
            <a:r>
              <a:rPr lang="en-US" dirty="0" err="1" smtClean="0"/>
              <a:t>www.positech.co.uk</a:t>
            </a:r>
            <a:r>
              <a:rPr lang="en-US" dirty="0" smtClean="0"/>
              <a:t>/democracy3/</a:t>
            </a:r>
          </a:p>
          <a:p>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71</a:t>
            </a:fld>
            <a:endParaRPr lang="en-US"/>
          </a:p>
        </p:txBody>
      </p:sp>
    </p:spTree>
    <p:extLst>
      <p:ext uri="{BB962C8B-B14F-4D97-AF65-F5344CB8AC3E}">
        <p14:creationId xmlns:p14="http://schemas.microsoft.com/office/powerpoint/2010/main" val="19268422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Steve</a:t>
            </a:r>
          </a:p>
          <a:p>
            <a:endParaRPr lang="en-US" dirty="0" smtClean="0"/>
          </a:p>
          <a:p>
            <a:r>
              <a:rPr lang="en-US" dirty="0" smtClean="0"/>
              <a:t>Stanford’s </a:t>
            </a:r>
          </a:p>
          <a:p>
            <a:endParaRPr lang="en-US" dirty="0" smtClean="0"/>
          </a:p>
          <a:p>
            <a:r>
              <a:rPr lang="en-US" dirty="0" smtClean="0"/>
              <a:t>SICKO and </a:t>
            </a:r>
            <a:r>
              <a:rPr lang="en-US" dirty="0" err="1" smtClean="0"/>
              <a:t>Septris</a:t>
            </a:r>
            <a:endParaRPr lang="en-US" dirty="0" smtClean="0"/>
          </a:p>
          <a:p>
            <a:endParaRPr lang="en-US" dirty="0" smtClean="0"/>
          </a:p>
          <a:p>
            <a:r>
              <a:rPr lang="en-US" dirty="0" smtClean="0"/>
              <a:t>http://</a:t>
            </a:r>
            <a:r>
              <a:rPr lang="en-US" dirty="0" err="1" smtClean="0"/>
              <a:t>med.stanford.edu</a:t>
            </a:r>
            <a:r>
              <a:rPr lang="en-US" dirty="0" smtClean="0"/>
              <a:t>/</a:t>
            </a:r>
            <a:r>
              <a:rPr lang="en-US" dirty="0" err="1" smtClean="0"/>
              <a:t>septris</a:t>
            </a:r>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72</a:t>
            </a:fld>
            <a:endParaRPr lang="en-US"/>
          </a:p>
        </p:txBody>
      </p:sp>
    </p:spTree>
    <p:extLst>
      <p:ext uri="{BB962C8B-B14F-4D97-AF65-F5344CB8AC3E}">
        <p14:creationId xmlns:p14="http://schemas.microsoft.com/office/powerpoint/2010/main" val="18631860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Steve</a:t>
            </a:r>
          </a:p>
          <a:p>
            <a:endParaRPr lang="en-US" dirty="0" smtClean="0"/>
          </a:p>
          <a:p>
            <a:r>
              <a:rPr lang="en-US" dirty="0" smtClean="0"/>
              <a:t>Exploring</a:t>
            </a:r>
            <a:r>
              <a:rPr lang="en-US" baseline="0" dirty="0" smtClean="0"/>
              <a:t> an 3D world. If you took a moment to walk around the streets in ancient Florence, you would hear the conversations amongst the people regarding corruption, the Medici family, social strife. What an amazing way to explore history!</a:t>
            </a:r>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73</a:t>
            </a:fld>
            <a:endParaRPr lang="en-US"/>
          </a:p>
        </p:txBody>
      </p:sp>
    </p:spTree>
    <p:extLst>
      <p:ext uri="{BB962C8B-B14F-4D97-AF65-F5344CB8AC3E}">
        <p14:creationId xmlns:p14="http://schemas.microsoft.com/office/powerpoint/2010/main" val="14494207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Steve</a:t>
            </a:r>
          </a:p>
          <a:p>
            <a:endParaRPr lang="en-US" dirty="0" smtClean="0"/>
          </a:p>
          <a:p>
            <a:r>
              <a:rPr lang="en-US" dirty="0" smtClean="0"/>
              <a:t>http://</a:t>
            </a:r>
            <a:r>
              <a:rPr lang="en-US" dirty="0" err="1" smtClean="0"/>
              <a:t>www.klikaklu.com</a:t>
            </a:r>
            <a:r>
              <a:rPr lang="en-US" dirty="0" smtClean="0"/>
              <a:t>/</a:t>
            </a:r>
          </a:p>
          <a:p>
            <a:endParaRPr lang="en-US" dirty="0" smtClean="0"/>
          </a:p>
          <a:p>
            <a:r>
              <a:rPr lang="en-US" dirty="0" smtClean="0"/>
              <a:t>Nutrition and Dietetics</a:t>
            </a:r>
            <a:r>
              <a:rPr lang="en-US" baseline="0" dirty="0" smtClean="0"/>
              <a:t> student project</a:t>
            </a:r>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74</a:t>
            </a:fld>
            <a:endParaRPr lang="en-US"/>
          </a:p>
        </p:txBody>
      </p:sp>
    </p:spTree>
    <p:extLst>
      <p:ext uri="{BB962C8B-B14F-4D97-AF65-F5344CB8AC3E}">
        <p14:creationId xmlns:p14="http://schemas.microsoft.com/office/powerpoint/2010/main" val="11162673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dirty="0" smtClean="0"/>
              <a:t>Jill</a:t>
            </a:r>
          </a:p>
          <a:p>
            <a:pPr marL="0" indent="0">
              <a:buFontTx/>
              <a:buNone/>
            </a:pPr>
            <a:r>
              <a:rPr lang="en-US" dirty="0" smtClean="0"/>
              <a:t>What</a:t>
            </a:r>
            <a:r>
              <a:rPr lang="en-US" baseline="0" dirty="0" smtClean="0"/>
              <a:t> if </a:t>
            </a:r>
            <a:r>
              <a:rPr lang="en-US" dirty="0" smtClean="0"/>
              <a:t>we changed our vocabulary to include terminology that might</a:t>
            </a:r>
            <a:r>
              <a:rPr lang="en-US" baseline="0" dirty="0" smtClean="0"/>
              <a:t> help our students view their scores in a different context?</a:t>
            </a:r>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75</a:t>
            </a:fld>
            <a:endParaRPr lang="en-US"/>
          </a:p>
        </p:txBody>
      </p:sp>
    </p:spTree>
    <p:extLst>
      <p:ext uri="{BB962C8B-B14F-4D97-AF65-F5344CB8AC3E}">
        <p14:creationId xmlns:p14="http://schemas.microsoft.com/office/powerpoint/2010/main" val="18974973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Jill</a:t>
            </a:r>
            <a:endParaRPr lang="en-US" b="1" dirty="0"/>
          </a:p>
        </p:txBody>
      </p:sp>
      <p:sp>
        <p:nvSpPr>
          <p:cNvPr id="4" name="Slide Number Placeholder 3"/>
          <p:cNvSpPr>
            <a:spLocks noGrp="1"/>
          </p:cNvSpPr>
          <p:nvPr>
            <p:ph type="sldNum" sz="quarter" idx="10"/>
          </p:nvPr>
        </p:nvSpPr>
        <p:spPr/>
        <p:txBody>
          <a:bodyPr/>
          <a:lstStyle/>
          <a:p>
            <a:fld id="{C78D3630-9C4E-B447-ADCA-89E6480434A1}" type="slidenum">
              <a:rPr lang="en-US" smtClean="0"/>
              <a:t>76</a:t>
            </a:fld>
            <a:endParaRPr lang="en-US"/>
          </a:p>
        </p:txBody>
      </p:sp>
    </p:spTree>
    <p:extLst>
      <p:ext uri="{BB962C8B-B14F-4D97-AF65-F5344CB8AC3E}">
        <p14:creationId xmlns:p14="http://schemas.microsoft.com/office/powerpoint/2010/main" val="12673575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Steve</a:t>
            </a:r>
          </a:p>
          <a:p>
            <a:endParaRPr lang="en-US" b="1" dirty="0" smtClean="0"/>
          </a:p>
          <a:p>
            <a:r>
              <a:rPr lang="en-US" b="0" dirty="0" smtClean="0"/>
              <a:t>All</a:t>
            </a:r>
            <a:r>
              <a:rPr lang="en-US" b="0" baseline="0" dirty="0" smtClean="0"/>
              <a:t> or some of these elements can greatly effect the retention rate and success rate of your students by employing techniques that increase engagement and plays to our love of games.</a:t>
            </a:r>
            <a:endParaRPr lang="en-US" b="0" dirty="0"/>
          </a:p>
        </p:txBody>
      </p:sp>
      <p:sp>
        <p:nvSpPr>
          <p:cNvPr id="4" name="Slide Number Placeholder 3"/>
          <p:cNvSpPr>
            <a:spLocks noGrp="1"/>
          </p:cNvSpPr>
          <p:nvPr>
            <p:ph type="sldNum" sz="quarter" idx="10"/>
          </p:nvPr>
        </p:nvSpPr>
        <p:spPr/>
        <p:txBody>
          <a:bodyPr/>
          <a:lstStyle/>
          <a:p>
            <a:fld id="{C78D3630-9C4E-B447-ADCA-89E6480434A1}" type="slidenum">
              <a:rPr lang="en-US" smtClean="0"/>
              <a:t>77</a:t>
            </a:fld>
            <a:endParaRPr lang="en-US"/>
          </a:p>
        </p:txBody>
      </p:sp>
    </p:spTree>
    <p:extLst>
      <p:ext uri="{BB962C8B-B14F-4D97-AF65-F5344CB8AC3E}">
        <p14:creationId xmlns:p14="http://schemas.microsoft.com/office/powerpoint/2010/main" val="6652087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Steve &amp; Jill</a:t>
            </a:r>
            <a:endParaRPr lang="en-US" dirty="0" smtClean="0"/>
          </a:p>
          <a:p>
            <a:endParaRPr lang="en-US" dirty="0" smtClean="0"/>
          </a:p>
          <a:p>
            <a:r>
              <a:rPr lang="en-US" smtClean="0"/>
              <a:t>Don’t forget to go to</a:t>
            </a:r>
            <a:r>
              <a:rPr lang="en-US" baseline="0" smtClean="0"/>
              <a:t> the address above to get your “Game On” Badge!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78</a:t>
            </a:fld>
            <a:endParaRPr lang="en-US"/>
          </a:p>
        </p:txBody>
      </p:sp>
    </p:spTree>
    <p:extLst>
      <p:ext uri="{BB962C8B-B14F-4D97-AF65-F5344CB8AC3E}">
        <p14:creationId xmlns:p14="http://schemas.microsoft.com/office/powerpoint/2010/main" val="1583924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Jill</a:t>
            </a:r>
          </a:p>
          <a:p>
            <a:endParaRPr lang="en-US" dirty="0" smtClean="0"/>
          </a:p>
          <a:p>
            <a:r>
              <a:rPr lang="en-US" dirty="0" smtClean="0"/>
              <a:t>Congratulations,</a:t>
            </a:r>
            <a:r>
              <a:rPr lang="en-US" baseline="0" dirty="0" smtClean="0"/>
              <a:t> you left the house!</a:t>
            </a:r>
          </a:p>
          <a:p>
            <a:endParaRPr lang="en-US" baseline="0" dirty="0" smtClean="0"/>
          </a:p>
          <a:p>
            <a:r>
              <a:rPr lang="en-US" baseline="0" dirty="0" smtClean="0"/>
              <a:t>The nature of learning online lends itself to the necessity of being a self-motivated learner. Procrastination is already a huge hurdle to overcome with our students, and online doesn’t make it any easier. So, how do we motivate these students to check-in to class more often?</a:t>
            </a:r>
          </a:p>
        </p:txBody>
      </p:sp>
      <p:sp>
        <p:nvSpPr>
          <p:cNvPr id="4" name="Slide Number Placeholder 3"/>
          <p:cNvSpPr>
            <a:spLocks noGrp="1"/>
          </p:cNvSpPr>
          <p:nvPr>
            <p:ph type="sldNum" sz="quarter" idx="10"/>
          </p:nvPr>
        </p:nvSpPr>
        <p:spPr/>
        <p:txBody>
          <a:bodyPr/>
          <a:lstStyle/>
          <a:p>
            <a:fld id="{C78D3630-9C4E-B447-ADCA-89E6480434A1}" type="slidenum">
              <a:rPr lang="en-US" smtClean="0"/>
              <a:t>8</a:t>
            </a:fld>
            <a:endParaRPr lang="en-US"/>
          </a:p>
        </p:txBody>
      </p:sp>
    </p:spTree>
    <p:extLst>
      <p:ext uri="{BB962C8B-B14F-4D97-AF65-F5344CB8AC3E}">
        <p14:creationId xmlns:p14="http://schemas.microsoft.com/office/powerpoint/2010/main" val="1493526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Steve</a:t>
            </a:r>
          </a:p>
          <a:p>
            <a:endParaRPr lang="en-US" dirty="0" smtClean="0"/>
          </a:p>
          <a:p>
            <a:r>
              <a:rPr lang="en-US" dirty="0" smtClean="0"/>
              <a:t>Good for the introverts,</a:t>
            </a:r>
            <a:r>
              <a:rPr lang="en-US" baseline="0" dirty="0" smtClean="0"/>
              <a:t> but not so good for the extroverts. How do we make students feel more included and connected to the other students in the course? </a:t>
            </a:r>
            <a:endParaRPr lang="en-US" dirty="0"/>
          </a:p>
        </p:txBody>
      </p:sp>
      <p:sp>
        <p:nvSpPr>
          <p:cNvPr id="4" name="Slide Number Placeholder 3"/>
          <p:cNvSpPr>
            <a:spLocks noGrp="1"/>
          </p:cNvSpPr>
          <p:nvPr>
            <p:ph type="sldNum" sz="quarter" idx="10"/>
          </p:nvPr>
        </p:nvSpPr>
        <p:spPr/>
        <p:txBody>
          <a:bodyPr/>
          <a:lstStyle/>
          <a:p>
            <a:fld id="{C78D3630-9C4E-B447-ADCA-89E6480434A1}" type="slidenum">
              <a:rPr lang="en-US" smtClean="0"/>
              <a:t>9</a:t>
            </a:fld>
            <a:endParaRPr lang="en-US"/>
          </a:p>
        </p:txBody>
      </p:sp>
    </p:spTree>
    <p:extLst>
      <p:ext uri="{BB962C8B-B14F-4D97-AF65-F5344CB8AC3E}">
        <p14:creationId xmlns:p14="http://schemas.microsoft.com/office/powerpoint/2010/main" val="1747398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CD19FB2-3AAB-4D03-B13A-2960828C78E3}" type="datetimeFigureOut">
              <a:rPr lang="en-US" smtClean="0"/>
              <a:t>11/3/2015</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01762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CF1133-3259-4C45-BABA-5B62D9C6F78D}" type="datetimeFigureOut">
              <a:rPr lang="en-US" smtClean="0"/>
              <a:t>11/3/2015</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5989420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CF1133-3259-4C45-BABA-5B62D9C6F78D}" type="datetimeFigureOut">
              <a:rPr lang="en-US" smtClean="0"/>
              <a:t>11/3/2015</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1601231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CF1133-3259-4C45-BABA-5B62D9C6F78D}" type="datetimeFigureOut">
              <a:rPr lang="en-US" smtClean="0"/>
              <a:t>11/3/2015</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2197903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CF1133-3259-4C45-BABA-5B62D9C6F78D}" type="datetimeFigureOut">
              <a:rPr lang="en-US" smtClean="0"/>
              <a:t>11/3/2015</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0219158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1CF1133-3259-4C45-BABA-5B62D9C6F78D}" type="datetimeFigureOut">
              <a:rPr lang="en-US" smtClean="0"/>
              <a:t>11/3/2015</a:t>
            </a:fld>
            <a:endParaRPr lang="en-US" dirty="0"/>
          </a:p>
        </p:txBody>
      </p:sp>
      <p:sp>
        <p:nvSpPr>
          <p:cNvPr id="4"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844372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1CF1133-3259-4C45-BABA-5B62D9C6F78D}" type="datetimeFigureOut">
              <a:rPr lang="en-US" smtClean="0"/>
              <a:t>11/3/2015</a:t>
            </a:fld>
            <a:endParaRPr lang="en-US" dirty="0"/>
          </a:p>
        </p:txBody>
      </p:sp>
      <p:sp>
        <p:nvSpPr>
          <p:cNvPr id="4"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6515510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smtClean="0"/>
              <a:t>11/3/2015</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4894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smtClean="0"/>
              <a:t>11/3/2015</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34561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99916976-5D93-46E4-A98A-FAD63E4D0EA8}" type="datetimeFigureOut">
              <a:rPr lang="en-US" smtClean="0"/>
              <a:t>11/3/2015</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40719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39F4F5-F4D2-4D2A-AB60-88D37ADCB869}" type="datetimeFigureOut">
              <a:rPr lang="en-US" smtClean="0"/>
              <a:t>11/3/2015</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70687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smtClean="0"/>
              <a:t>11/3/2015</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82707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smtClean="0"/>
              <a:t>11/3/2015</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69586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76FB7AA-4A53-424F-AD41-70827B6504BA}" type="datetimeFigureOut">
              <a:rPr lang="en-US" smtClean="0"/>
              <a:t>11/3/2015</a:t>
            </a:fld>
            <a:endParaRPr lang="en-US" dirty="0"/>
          </a:p>
        </p:txBody>
      </p:sp>
      <p:sp>
        <p:nvSpPr>
          <p:cNvPr id="5" name="Footer Placeholder 3"/>
          <p:cNvSpPr>
            <a:spLocks noGrp="1"/>
          </p:cNvSpPr>
          <p:nvPr>
            <p:ph type="ftr" sz="quarter" idx="11"/>
          </p:nvPr>
        </p:nvSpPr>
        <p:spPr/>
        <p:txBody>
          <a:bodyPr/>
          <a:lstStyle/>
          <a:p>
            <a:r>
              <a:rPr lang="en-US" smtClean="0"/>
              <a:t>
              </a:t>
            </a:r>
            <a:endParaRPr lang="en-US" dirty="0"/>
          </a:p>
        </p:txBody>
      </p:sp>
      <p:sp>
        <p:nvSpPr>
          <p:cNvPr id="6"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1970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7884882-FB12-4BC8-9960-9AD8104D7FAE}" type="datetimeFigureOut">
              <a:rPr lang="en-US" smtClean="0"/>
              <a:t>11/3/2015</a:t>
            </a:fld>
            <a:endParaRPr lang="en-US" dirty="0"/>
          </a:p>
        </p:txBody>
      </p:sp>
      <p:sp>
        <p:nvSpPr>
          <p:cNvPr id="5" name="Footer Placeholder 2"/>
          <p:cNvSpPr>
            <a:spLocks noGrp="1"/>
          </p:cNvSpPr>
          <p:nvPr>
            <p:ph type="ftr" sz="quarter" idx="11"/>
          </p:nvPr>
        </p:nvSpPr>
        <p:spPr/>
        <p:txBody>
          <a:bodyPr/>
          <a:lstStyle/>
          <a:p>
            <a:r>
              <a:rPr lang="en-US" smtClean="0"/>
              <a:t>
              </a:t>
            </a:r>
            <a:endParaRPr lang="en-US" dirty="0"/>
          </a:p>
        </p:txBody>
      </p:sp>
      <p:sp>
        <p:nvSpPr>
          <p:cNvPr id="6"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24710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F7D1BD23-6E54-4D9D-AD88-A2813C73CC25}" type="datetimeFigureOut">
              <a:rPr lang="en-US" smtClean="0"/>
              <a:t>11/3/2015</a:t>
            </a:fld>
            <a:endParaRPr lang="en-US" dirty="0"/>
          </a:p>
        </p:txBody>
      </p:sp>
      <p:sp>
        <p:nvSpPr>
          <p:cNvPr id="5" name="Footer Placeholder 5"/>
          <p:cNvSpPr>
            <a:spLocks noGrp="1"/>
          </p:cNvSpPr>
          <p:nvPr>
            <p:ph type="ftr" sz="quarter" idx="11"/>
          </p:nvPr>
        </p:nvSpPr>
        <p:spPr/>
        <p:txBody>
          <a:bodyPr/>
          <a:lstStyle/>
          <a:p>
            <a:r>
              <a:rPr lang="en-US" smtClean="0"/>
              <a:t>
              </a:t>
            </a:r>
            <a:endParaRPr lang="en-US" dirty="0"/>
          </a:p>
        </p:txBody>
      </p:sp>
      <p:sp>
        <p:nvSpPr>
          <p:cNvPr id="6"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46739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smtClean="0"/>
              <a:t>11/3/2015</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0353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screen">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screen">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cstate="screen">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1CF1133-3259-4C45-BABA-5B62D9C6F78D}" type="datetimeFigureOut">
              <a:rPr lang="en-US" smtClean="0"/>
              <a:t>11/3/2015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smtClean="0"/>
              <a:t>
              </a:t>
            </a:r>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41370279"/>
      </p:ext>
    </p:extLst>
  </p:cSld>
  <p:clrMap bg1="dk1" tx1="lt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notesSlide" Target="../notesSlides/notesSlide32.xml"/><Relationship Id="rId16"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76.jpg"/><Relationship Id="rId4" Type="http://schemas.openxmlformats.org/officeDocument/2006/relationships/image" Target="../media/image75.png"/></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alphaModFix amt="85000"/>
            <a:extLst>
              <a:ext uri="{28A0092B-C50C-407E-A947-70E740481C1C}">
                <a14:useLocalDpi xmlns:a14="http://schemas.microsoft.com/office/drawing/2010/main"/>
              </a:ext>
            </a:extLst>
          </a:blip>
          <a:srcRect/>
          <a:stretch/>
        </p:blipFill>
        <p:spPr>
          <a:xfrm>
            <a:off x="0" y="-1"/>
            <a:ext cx="12192000" cy="6835515"/>
          </a:xfrm>
          <a:prstGeom prst="rect">
            <a:avLst/>
          </a:prstGeom>
        </p:spPr>
      </p:pic>
      <p:sp>
        <p:nvSpPr>
          <p:cNvPr id="7" name="Rectangle 6"/>
          <p:cNvSpPr/>
          <p:nvPr/>
        </p:nvSpPr>
        <p:spPr>
          <a:xfrm>
            <a:off x="0" y="1043070"/>
            <a:ext cx="12192000" cy="1543987"/>
          </a:xfrm>
          <a:prstGeom prst="rect">
            <a:avLst/>
          </a:prstGeom>
          <a:solidFill>
            <a:srgbClr val="000000">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154955" y="1103030"/>
            <a:ext cx="8825658" cy="1100528"/>
          </a:xfrm>
        </p:spPr>
        <p:txBody>
          <a:bodyPr/>
          <a:lstStyle/>
          <a:p>
            <a:r>
              <a:rPr lang="en-US" dirty="0" smtClean="0"/>
              <a:t>Here early?</a:t>
            </a:r>
            <a:endParaRPr lang="en-US" dirty="0"/>
          </a:p>
        </p:txBody>
      </p:sp>
      <p:sp>
        <p:nvSpPr>
          <p:cNvPr id="3" name="Subtitle 2"/>
          <p:cNvSpPr>
            <a:spLocks noGrp="1"/>
          </p:cNvSpPr>
          <p:nvPr>
            <p:ph type="subTitle" idx="1"/>
          </p:nvPr>
        </p:nvSpPr>
        <p:spPr>
          <a:xfrm>
            <a:off x="1154955" y="2038668"/>
            <a:ext cx="8825658" cy="861420"/>
          </a:xfrm>
        </p:spPr>
        <p:txBody>
          <a:bodyPr/>
          <a:lstStyle/>
          <a:p>
            <a:r>
              <a:rPr lang="en-US" dirty="0" smtClean="0"/>
              <a:t>Earn a badge!</a:t>
            </a:r>
            <a:endParaRPr lang="en-US" dirty="0"/>
          </a:p>
        </p:txBody>
      </p:sp>
      <p:sp>
        <p:nvSpPr>
          <p:cNvPr id="5" name="TextBox 4"/>
          <p:cNvSpPr txBox="1"/>
          <p:nvPr/>
        </p:nvSpPr>
        <p:spPr>
          <a:xfrm>
            <a:off x="344774" y="3235561"/>
            <a:ext cx="4377128" cy="1569660"/>
          </a:xfrm>
          <a:prstGeom prst="rect">
            <a:avLst/>
          </a:prstGeom>
          <a:noFill/>
        </p:spPr>
        <p:txBody>
          <a:bodyPr wrap="square" rtlCol="0">
            <a:spAutoFit/>
          </a:bodyPr>
          <a:lstStyle/>
          <a:p>
            <a:pPr algn="ctr"/>
            <a:r>
              <a:rPr lang="en-US" sz="2400" b="1" dirty="0" smtClean="0"/>
              <a:t>GO HERE:</a:t>
            </a:r>
          </a:p>
          <a:p>
            <a:pPr algn="ctr"/>
            <a:endParaRPr lang="en-US" sz="2400" b="1" dirty="0"/>
          </a:p>
          <a:p>
            <a:pPr algn="ctr"/>
            <a:r>
              <a:rPr lang="en-US" sz="2400" b="1" dirty="0" err="1" smtClean="0"/>
              <a:t>tinyurl.com</a:t>
            </a:r>
            <a:r>
              <a:rPr lang="en-US" sz="2400" b="1" dirty="0" smtClean="0"/>
              <a:t>/</a:t>
            </a:r>
            <a:r>
              <a:rPr lang="en-US" sz="2400" b="1" dirty="0" err="1" smtClean="0"/>
              <a:t>QMearlybird</a:t>
            </a:r>
            <a:endParaRPr lang="en-US" sz="2400" b="1" dirty="0" smtClean="0"/>
          </a:p>
          <a:p>
            <a:pPr algn="ctr"/>
            <a:endParaRPr lang="en-US" sz="2400" dirty="0"/>
          </a:p>
        </p:txBody>
      </p:sp>
    </p:spTree>
    <p:extLst>
      <p:ext uri="{BB962C8B-B14F-4D97-AF65-F5344CB8AC3E}">
        <p14:creationId xmlns:p14="http://schemas.microsoft.com/office/powerpoint/2010/main" val="17795707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dirty="0" smtClean="0"/>
              <a:t>The Big Picture</a:t>
            </a:r>
            <a:endParaRPr lang="en-US" dirty="0"/>
          </a:p>
        </p:txBody>
      </p:sp>
    </p:spTree>
    <p:extLst>
      <p:ext uri="{BB962C8B-B14F-4D97-AF65-F5344CB8AC3E}">
        <p14:creationId xmlns:p14="http://schemas.microsoft.com/office/powerpoint/2010/main" val="617162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49" y="14990"/>
            <a:ext cx="12203049" cy="6843010"/>
          </a:xfrm>
          <a:prstGeom prst="rect">
            <a:avLst/>
          </a:prstGeom>
        </p:spPr>
      </p:pic>
      <p:sp>
        <p:nvSpPr>
          <p:cNvPr id="6" name="Rectangle 5"/>
          <p:cNvSpPr/>
          <p:nvPr/>
        </p:nvSpPr>
        <p:spPr>
          <a:xfrm>
            <a:off x="0" y="5171606"/>
            <a:ext cx="12192000" cy="1543987"/>
          </a:xfrm>
          <a:prstGeom prst="rect">
            <a:avLst/>
          </a:prstGeom>
          <a:solidFill>
            <a:srgbClr val="000000">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6131" y="5594345"/>
            <a:ext cx="9404723" cy="1400530"/>
          </a:xfrm>
        </p:spPr>
        <p:txBody>
          <a:bodyPr/>
          <a:lstStyle/>
          <a:p>
            <a:r>
              <a:rPr lang="en-US" dirty="0" smtClean="0"/>
              <a:t>Am I Learning?</a:t>
            </a:r>
            <a:endParaRPr lang="en-US" dirty="0"/>
          </a:p>
        </p:txBody>
      </p:sp>
    </p:spTree>
    <p:extLst>
      <p:ext uri="{BB962C8B-B14F-4D97-AF65-F5344CB8AC3E}">
        <p14:creationId xmlns:p14="http://schemas.microsoft.com/office/powerpoint/2010/main" val="19312725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t="-220"/>
          <a:stretch/>
        </p:blipFill>
        <p:spPr>
          <a:xfrm>
            <a:off x="5830" y="-14990"/>
            <a:ext cx="12186170" cy="6872990"/>
          </a:xfrm>
          <a:prstGeom prst="rect">
            <a:avLst/>
          </a:prstGeom>
        </p:spPr>
      </p:pic>
      <p:sp>
        <p:nvSpPr>
          <p:cNvPr id="5" name="Rectangle 4"/>
          <p:cNvSpPr/>
          <p:nvPr/>
        </p:nvSpPr>
        <p:spPr>
          <a:xfrm>
            <a:off x="5830" y="-734"/>
            <a:ext cx="12192000" cy="1543987"/>
          </a:xfrm>
          <a:prstGeom prst="rect">
            <a:avLst/>
          </a:prstGeom>
          <a:solidFill>
            <a:srgbClr val="000000">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What do we know about games?</a:t>
            </a:r>
            <a:endParaRPr lang="en-US" dirty="0"/>
          </a:p>
        </p:txBody>
      </p:sp>
      <p:sp>
        <p:nvSpPr>
          <p:cNvPr id="3" name="Content Placeholder 2"/>
          <p:cNvSpPr>
            <a:spLocks noGrp="1"/>
          </p:cNvSpPr>
          <p:nvPr>
            <p:ph idx="1"/>
          </p:nvPr>
        </p:nvSpPr>
        <p:spPr/>
        <p:txBody>
          <a:bodyPr>
            <a:normAutofit/>
          </a:bodyPr>
          <a:lstStyle/>
          <a:p>
            <a:r>
              <a:rPr lang="en-US" sz="3600" dirty="0" smtClean="0"/>
              <a:t>Strategy Matters</a:t>
            </a:r>
          </a:p>
          <a:p>
            <a:r>
              <a:rPr lang="en-US" sz="3600" dirty="0" smtClean="0"/>
              <a:t>It’s okay to lose/fail</a:t>
            </a:r>
          </a:p>
          <a:p>
            <a:r>
              <a:rPr lang="en-US" sz="3600" dirty="0" smtClean="0"/>
              <a:t>It’s second nature to us</a:t>
            </a:r>
          </a:p>
          <a:p>
            <a:r>
              <a:rPr lang="en-US" sz="3600" dirty="0" smtClean="0"/>
              <a:t>Games are social</a:t>
            </a:r>
          </a:p>
          <a:p>
            <a:r>
              <a:rPr lang="en-US" sz="3600" dirty="0" smtClean="0"/>
              <a:t>Games are competitive</a:t>
            </a:r>
          </a:p>
          <a:p>
            <a:r>
              <a:rPr lang="en-US" sz="3600" dirty="0" smtClean="0"/>
              <a:t>They’re fun!</a:t>
            </a:r>
            <a:endParaRPr lang="en-US" sz="3600" dirty="0"/>
          </a:p>
        </p:txBody>
      </p:sp>
    </p:spTree>
    <p:extLst>
      <p:ext uri="{BB962C8B-B14F-4D97-AF65-F5344CB8AC3E}">
        <p14:creationId xmlns:p14="http://schemas.microsoft.com/office/powerpoint/2010/main" val="11930251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alphaModFix amt="35000"/>
            <a:extLst>
              <a:ext uri="{28A0092B-C50C-407E-A947-70E740481C1C}">
                <a14:useLocalDpi xmlns:a14="http://schemas.microsoft.com/office/drawing/2010/main"/>
              </a:ext>
            </a:extLst>
          </a:blip>
          <a:srcRect/>
          <a:stretch/>
        </p:blipFill>
        <p:spPr>
          <a:xfrm>
            <a:off x="0" y="0"/>
            <a:ext cx="12192000" cy="6835515"/>
          </a:xfrm>
          <a:prstGeom prst="rect">
            <a:avLst/>
          </a:prstGeom>
          <a:solidFill>
            <a:schemeClr val="bg1"/>
          </a:solidFill>
        </p:spPr>
      </p:pic>
      <p:sp>
        <p:nvSpPr>
          <p:cNvPr id="8" name="Rectangle 7"/>
          <p:cNvSpPr/>
          <p:nvPr/>
        </p:nvSpPr>
        <p:spPr>
          <a:xfrm>
            <a:off x="5830" y="-734"/>
            <a:ext cx="12192000" cy="1543987"/>
          </a:xfrm>
          <a:prstGeom prst="rect">
            <a:avLst/>
          </a:prstGeom>
          <a:solidFill>
            <a:srgbClr val="000000">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 Science of Games</a:t>
            </a:r>
            <a:endParaRPr lang="en-US" dirty="0"/>
          </a:p>
        </p:txBody>
      </p:sp>
      <p:sp>
        <p:nvSpPr>
          <p:cNvPr id="3" name="Content Placeholder 2"/>
          <p:cNvSpPr>
            <a:spLocks noGrp="1"/>
          </p:cNvSpPr>
          <p:nvPr>
            <p:ph idx="1"/>
          </p:nvPr>
        </p:nvSpPr>
        <p:spPr/>
        <p:txBody>
          <a:bodyPr>
            <a:normAutofit/>
          </a:bodyPr>
          <a:lstStyle/>
          <a:p>
            <a:r>
              <a:rPr lang="en-US" sz="3200" dirty="0"/>
              <a:t>Human </a:t>
            </a:r>
            <a:r>
              <a:rPr lang="en-US" sz="3200" dirty="0" smtClean="0"/>
              <a:t>psychology</a:t>
            </a:r>
          </a:p>
          <a:p>
            <a:r>
              <a:rPr lang="en-US" sz="3200" dirty="0" smtClean="0"/>
              <a:t>Consumer </a:t>
            </a:r>
            <a:r>
              <a:rPr lang="en-US" sz="3200" dirty="0"/>
              <a:t>Behavior </a:t>
            </a:r>
            <a:r>
              <a:rPr lang="en-US" sz="3200" dirty="0" smtClean="0"/>
              <a:t/>
            </a:r>
            <a:br>
              <a:rPr lang="en-US" sz="3200" dirty="0" smtClean="0"/>
            </a:br>
            <a:r>
              <a:rPr lang="en-US" sz="3200" dirty="0" smtClean="0"/>
              <a:t>(</a:t>
            </a:r>
            <a:r>
              <a:rPr lang="en-US" sz="3200" dirty="0"/>
              <a:t>this is what </a:t>
            </a:r>
            <a:r>
              <a:rPr lang="en-US" sz="3200" dirty="0" smtClean="0"/>
              <a:t>the business world calls </a:t>
            </a:r>
            <a:r>
              <a:rPr lang="en-US" sz="3200" dirty="0"/>
              <a:t>it) </a:t>
            </a:r>
            <a:endParaRPr lang="en-US" sz="3200" dirty="0" smtClean="0"/>
          </a:p>
          <a:p>
            <a:r>
              <a:rPr lang="en-US" sz="3200" dirty="0" smtClean="0"/>
              <a:t>Behavior Modification</a:t>
            </a:r>
          </a:p>
          <a:p>
            <a:pPr lvl="1"/>
            <a:r>
              <a:rPr lang="en-US" sz="3200" dirty="0" smtClean="0"/>
              <a:t>Loyalty</a:t>
            </a:r>
          </a:p>
          <a:p>
            <a:r>
              <a:rPr lang="en-US" sz="3200" dirty="0" smtClean="0"/>
              <a:t>Visualization </a:t>
            </a:r>
            <a:r>
              <a:rPr lang="en-US" sz="3200" dirty="0"/>
              <a:t>of </a:t>
            </a:r>
            <a:r>
              <a:rPr lang="en-US" sz="3200" dirty="0" smtClean="0"/>
              <a:t>Data</a:t>
            </a:r>
          </a:p>
          <a:p>
            <a:r>
              <a:rPr lang="en-US" sz="3200" dirty="0" smtClean="0"/>
              <a:t>Metacognition</a:t>
            </a:r>
            <a:endParaRPr lang="en-US" sz="3200" dirty="0"/>
          </a:p>
        </p:txBody>
      </p:sp>
    </p:spTree>
    <p:extLst>
      <p:ext uri="{BB962C8B-B14F-4D97-AF65-F5344CB8AC3E}">
        <p14:creationId xmlns:p14="http://schemas.microsoft.com/office/powerpoint/2010/main" val="4870123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149900"/>
            <a:ext cx="9144000" cy="6858000"/>
          </a:xfrm>
          <a:prstGeom prst="rect">
            <a:avLst/>
          </a:prstGeom>
        </p:spPr>
      </p:pic>
    </p:spTree>
    <p:extLst>
      <p:ext uri="{BB962C8B-B14F-4D97-AF65-F5344CB8AC3E}">
        <p14:creationId xmlns:p14="http://schemas.microsoft.com/office/powerpoint/2010/main" val="1678037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alphaModFix amt="35000"/>
            <a:extLst>
              <a:ext uri="{28A0092B-C50C-407E-A947-70E740481C1C}">
                <a14:useLocalDpi xmlns:a14="http://schemas.microsoft.com/office/drawing/2010/main"/>
              </a:ext>
            </a:extLst>
          </a:blip>
          <a:srcRect/>
          <a:stretch/>
        </p:blipFill>
        <p:spPr>
          <a:xfrm>
            <a:off x="0" y="0"/>
            <a:ext cx="12192000" cy="6835515"/>
          </a:xfrm>
          <a:prstGeom prst="rect">
            <a:avLst/>
          </a:prstGeom>
          <a:solidFill>
            <a:schemeClr val="bg1"/>
          </a:solidFill>
        </p:spPr>
      </p:pic>
      <p:sp>
        <p:nvSpPr>
          <p:cNvPr id="8" name="Rectangle 7"/>
          <p:cNvSpPr/>
          <p:nvPr/>
        </p:nvSpPr>
        <p:spPr>
          <a:xfrm>
            <a:off x="5830" y="-734"/>
            <a:ext cx="12192000" cy="1543987"/>
          </a:xfrm>
          <a:prstGeom prst="rect">
            <a:avLst/>
          </a:prstGeom>
          <a:solidFill>
            <a:srgbClr val="000000">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 Science of Games</a:t>
            </a:r>
            <a:endParaRPr lang="en-US" dirty="0"/>
          </a:p>
        </p:txBody>
      </p:sp>
      <p:sp>
        <p:nvSpPr>
          <p:cNvPr id="3" name="Content Placeholder 2"/>
          <p:cNvSpPr>
            <a:spLocks noGrp="1"/>
          </p:cNvSpPr>
          <p:nvPr>
            <p:ph idx="1"/>
          </p:nvPr>
        </p:nvSpPr>
        <p:spPr/>
        <p:txBody>
          <a:bodyPr>
            <a:normAutofit/>
          </a:bodyPr>
          <a:lstStyle/>
          <a:p>
            <a:r>
              <a:rPr lang="en-US" sz="3200" dirty="0"/>
              <a:t>Human </a:t>
            </a:r>
            <a:r>
              <a:rPr lang="en-US" sz="3200" dirty="0" smtClean="0"/>
              <a:t>psychology</a:t>
            </a:r>
          </a:p>
          <a:p>
            <a:r>
              <a:rPr lang="en-US" sz="3200" dirty="0" smtClean="0"/>
              <a:t>Consumer </a:t>
            </a:r>
            <a:r>
              <a:rPr lang="en-US" sz="3200" dirty="0"/>
              <a:t>Behavior </a:t>
            </a:r>
            <a:r>
              <a:rPr lang="en-US" sz="3200" dirty="0" smtClean="0"/>
              <a:t/>
            </a:r>
            <a:br>
              <a:rPr lang="en-US" sz="3200" dirty="0" smtClean="0"/>
            </a:br>
            <a:r>
              <a:rPr lang="en-US" sz="3200" dirty="0" smtClean="0"/>
              <a:t>(</a:t>
            </a:r>
            <a:r>
              <a:rPr lang="en-US" sz="3200" dirty="0"/>
              <a:t>this is what </a:t>
            </a:r>
            <a:r>
              <a:rPr lang="en-US" sz="3200" dirty="0" smtClean="0"/>
              <a:t>the business world calls </a:t>
            </a:r>
            <a:r>
              <a:rPr lang="en-US" sz="3200" dirty="0"/>
              <a:t>it) </a:t>
            </a:r>
            <a:endParaRPr lang="en-US" sz="3200" dirty="0" smtClean="0"/>
          </a:p>
          <a:p>
            <a:r>
              <a:rPr lang="en-US" sz="3200" dirty="0" smtClean="0"/>
              <a:t>Behavior Modification</a:t>
            </a:r>
          </a:p>
          <a:p>
            <a:pPr lvl="1"/>
            <a:r>
              <a:rPr lang="en-US" sz="3200" dirty="0"/>
              <a:t> </a:t>
            </a:r>
            <a:r>
              <a:rPr lang="en-US" sz="3200" dirty="0" smtClean="0"/>
              <a:t>Loyalty</a:t>
            </a:r>
          </a:p>
          <a:p>
            <a:r>
              <a:rPr lang="en-US" sz="3200" dirty="0" smtClean="0"/>
              <a:t>Visualization</a:t>
            </a:r>
          </a:p>
          <a:p>
            <a:r>
              <a:rPr lang="en-US" sz="3200" dirty="0" smtClean="0"/>
              <a:t>Metacognition</a:t>
            </a:r>
            <a:endParaRPr lang="en-US" sz="3200" dirty="0"/>
          </a:p>
        </p:txBody>
      </p:sp>
    </p:spTree>
    <p:extLst>
      <p:ext uri="{BB962C8B-B14F-4D97-AF65-F5344CB8AC3E}">
        <p14:creationId xmlns:p14="http://schemas.microsoft.com/office/powerpoint/2010/main" val="6917933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9497" y="1447800"/>
            <a:ext cx="10577262" cy="3329581"/>
          </a:xfrm>
        </p:spPr>
        <p:txBody>
          <a:bodyPr/>
          <a:lstStyle/>
          <a:p>
            <a:r>
              <a:rPr lang="en-US" dirty="0" smtClean="0"/>
              <a:t>That’s great…but</a:t>
            </a:r>
            <a:endParaRPr lang="en-US" dirty="0"/>
          </a:p>
        </p:txBody>
      </p:sp>
    </p:spTree>
    <p:extLst>
      <p:ext uri="{BB962C8B-B14F-4D97-AF65-F5344CB8AC3E}">
        <p14:creationId xmlns:p14="http://schemas.microsoft.com/office/powerpoint/2010/main" val="1823419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 don’t buy it.</a:t>
            </a:r>
            <a:endParaRPr lang="en-US" dirty="0"/>
          </a:p>
        </p:txBody>
      </p:sp>
    </p:spTree>
    <p:extLst>
      <p:ext uri="{BB962C8B-B14F-4D97-AF65-F5344CB8AC3E}">
        <p14:creationId xmlns:p14="http://schemas.microsoft.com/office/powerpoint/2010/main" val="1601948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989"/>
            <a:ext cx="12192000" cy="6835515"/>
          </a:xfrm>
          <a:prstGeom prst="rect">
            <a:avLst/>
          </a:prstGeom>
        </p:spPr>
      </p:pic>
      <p:sp>
        <p:nvSpPr>
          <p:cNvPr id="4" name="Rectangle 3"/>
          <p:cNvSpPr/>
          <p:nvPr/>
        </p:nvSpPr>
        <p:spPr>
          <a:xfrm>
            <a:off x="0" y="5224073"/>
            <a:ext cx="12192000" cy="1543987"/>
          </a:xfrm>
          <a:prstGeom prst="rect">
            <a:avLst/>
          </a:prstGeom>
          <a:solidFill>
            <a:srgbClr val="000000">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29497" y="3199107"/>
            <a:ext cx="10577262" cy="3329581"/>
          </a:xfrm>
        </p:spPr>
        <p:txBody>
          <a:bodyPr/>
          <a:lstStyle/>
          <a:p>
            <a:r>
              <a:rPr lang="en-US" dirty="0" smtClean="0"/>
              <a:t>Frequent Flyer?</a:t>
            </a:r>
            <a:endParaRPr lang="en-US" dirty="0"/>
          </a:p>
        </p:txBody>
      </p:sp>
    </p:spTree>
    <p:extLst>
      <p:ext uri="{BB962C8B-B14F-4D97-AF65-F5344CB8AC3E}">
        <p14:creationId xmlns:p14="http://schemas.microsoft.com/office/powerpoint/2010/main" val="1754364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898" y="0"/>
            <a:ext cx="12217898" cy="6858000"/>
          </a:xfrm>
          <a:prstGeom prst="rect">
            <a:avLst/>
          </a:prstGeom>
        </p:spPr>
      </p:pic>
      <p:sp>
        <p:nvSpPr>
          <p:cNvPr id="5" name="Rectangle 4"/>
          <p:cNvSpPr/>
          <p:nvPr/>
        </p:nvSpPr>
        <p:spPr>
          <a:xfrm>
            <a:off x="0" y="5224073"/>
            <a:ext cx="12192000" cy="1543987"/>
          </a:xfrm>
          <a:prstGeom prst="rect">
            <a:avLst/>
          </a:prstGeom>
          <a:solidFill>
            <a:srgbClr val="000000">
              <a:alpha val="70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29497" y="3199107"/>
            <a:ext cx="10577262" cy="3329581"/>
          </a:xfrm>
        </p:spPr>
        <p:txBody>
          <a:bodyPr/>
          <a:lstStyle/>
          <a:p>
            <a:r>
              <a:rPr lang="en-US" dirty="0" smtClean="0"/>
              <a:t>Starbucks?</a:t>
            </a:r>
            <a:endParaRPr lang="en-US" dirty="0"/>
          </a:p>
        </p:txBody>
      </p:sp>
    </p:spTree>
    <p:extLst>
      <p:ext uri="{BB962C8B-B14F-4D97-AF65-F5344CB8AC3E}">
        <p14:creationId xmlns:p14="http://schemas.microsoft.com/office/powerpoint/2010/main" val="666475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990" y="0"/>
            <a:ext cx="12187004" cy="6858000"/>
          </a:xfrm>
          <a:prstGeom prst="rect">
            <a:avLst/>
          </a:prstGeom>
        </p:spPr>
      </p:pic>
      <p:sp>
        <p:nvSpPr>
          <p:cNvPr id="2" name="Title 1"/>
          <p:cNvSpPr>
            <a:spLocks noGrp="1"/>
          </p:cNvSpPr>
          <p:nvPr>
            <p:ph type="ctrTitle"/>
          </p:nvPr>
        </p:nvSpPr>
        <p:spPr>
          <a:xfrm>
            <a:off x="1154954" y="1103030"/>
            <a:ext cx="9995603" cy="1355358"/>
          </a:xfrm>
        </p:spPr>
        <p:txBody>
          <a:bodyPr/>
          <a:lstStyle/>
          <a:p>
            <a:r>
              <a:rPr lang="en-US" sz="9600" dirty="0" smtClean="0"/>
              <a:t>Game On!</a:t>
            </a:r>
            <a:endParaRPr lang="en-US" sz="9600" dirty="0"/>
          </a:p>
        </p:txBody>
      </p:sp>
      <p:sp>
        <p:nvSpPr>
          <p:cNvPr id="3" name="Subtitle 2"/>
          <p:cNvSpPr>
            <a:spLocks noGrp="1"/>
          </p:cNvSpPr>
          <p:nvPr>
            <p:ph type="subTitle" idx="1"/>
          </p:nvPr>
        </p:nvSpPr>
        <p:spPr>
          <a:xfrm>
            <a:off x="1259886" y="2278508"/>
            <a:ext cx="8825658" cy="861420"/>
          </a:xfrm>
        </p:spPr>
        <p:txBody>
          <a:bodyPr/>
          <a:lstStyle/>
          <a:p>
            <a:r>
              <a:rPr lang="en-US" dirty="0" smtClean="0"/>
              <a:t>Enhancing the Classroom with </a:t>
            </a:r>
            <a:r>
              <a:rPr lang="en-US" dirty="0" err="1" smtClean="0"/>
              <a:t>Gamification</a:t>
            </a:r>
            <a:endParaRPr lang="en-US" dirty="0"/>
          </a:p>
        </p:txBody>
      </p:sp>
    </p:spTree>
    <p:extLst>
      <p:ext uri="{BB962C8B-B14F-4D97-AF65-F5344CB8AC3E}">
        <p14:creationId xmlns:p14="http://schemas.microsoft.com/office/powerpoint/2010/main" val="1368766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57300" y="0"/>
            <a:ext cx="9659155" cy="6858000"/>
          </a:xfrm>
          <a:prstGeom prst="rect">
            <a:avLst/>
          </a:prstGeom>
        </p:spPr>
      </p:pic>
    </p:spTree>
    <p:extLst>
      <p:ext uri="{BB962C8B-B14F-4D97-AF65-F5344CB8AC3E}">
        <p14:creationId xmlns:p14="http://schemas.microsoft.com/office/powerpoint/2010/main" val="49404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35515"/>
          </a:xfrm>
          <a:prstGeom prst="rect">
            <a:avLst/>
          </a:prstGeom>
        </p:spPr>
      </p:pic>
      <p:sp>
        <p:nvSpPr>
          <p:cNvPr id="4" name="Rectangle 3"/>
          <p:cNvSpPr/>
          <p:nvPr/>
        </p:nvSpPr>
        <p:spPr>
          <a:xfrm>
            <a:off x="0" y="5224073"/>
            <a:ext cx="12192000" cy="1543987"/>
          </a:xfrm>
          <a:prstGeom prst="rect">
            <a:avLst/>
          </a:prstGeom>
          <a:solidFill>
            <a:srgbClr val="000000">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29497" y="3199107"/>
            <a:ext cx="10577262" cy="3329581"/>
          </a:xfrm>
        </p:spPr>
        <p:txBody>
          <a:bodyPr/>
          <a:lstStyle/>
          <a:p>
            <a:r>
              <a:rPr lang="en-US" dirty="0" smtClean="0"/>
              <a:t>Groceries?</a:t>
            </a:r>
            <a:endParaRPr lang="en-US" dirty="0"/>
          </a:p>
        </p:txBody>
      </p:sp>
    </p:spTree>
    <p:extLst>
      <p:ext uri="{BB962C8B-B14F-4D97-AF65-F5344CB8AC3E}">
        <p14:creationId xmlns:p14="http://schemas.microsoft.com/office/powerpoint/2010/main" val="1159703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980"/>
            <a:ext cx="12211987" cy="6887980"/>
          </a:xfrm>
          <a:prstGeom prst="rect">
            <a:avLst/>
          </a:prstGeom>
        </p:spPr>
      </p:pic>
      <p:sp>
        <p:nvSpPr>
          <p:cNvPr id="4" name="Rectangle 3"/>
          <p:cNvSpPr/>
          <p:nvPr/>
        </p:nvSpPr>
        <p:spPr>
          <a:xfrm>
            <a:off x="0" y="5224073"/>
            <a:ext cx="12192000" cy="1543987"/>
          </a:xfrm>
          <a:prstGeom prst="rect">
            <a:avLst/>
          </a:prstGeom>
          <a:solidFill>
            <a:srgbClr val="000000">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29497" y="3199107"/>
            <a:ext cx="10577262" cy="3329581"/>
          </a:xfrm>
        </p:spPr>
        <p:txBody>
          <a:bodyPr/>
          <a:lstStyle/>
          <a:p>
            <a:r>
              <a:rPr lang="en-US" sz="6000" dirty="0" smtClean="0"/>
              <a:t>Do you shop on Amazon?</a:t>
            </a:r>
            <a:endParaRPr lang="en-US" sz="6000" dirty="0"/>
          </a:p>
        </p:txBody>
      </p:sp>
    </p:spTree>
    <p:extLst>
      <p:ext uri="{BB962C8B-B14F-4D97-AF65-F5344CB8AC3E}">
        <p14:creationId xmlns:p14="http://schemas.microsoft.com/office/powerpoint/2010/main" val="5826906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9497" y="1447800"/>
            <a:ext cx="10577262" cy="3329581"/>
          </a:xfrm>
        </p:spPr>
        <p:txBody>
          <a:bodyPr/>
          <a:lstStyle/>
          <a:p>
            <a:r>
              <a:rPr lang="en-US" dirty="0" smtClean="0"/>
              <a:t>So What’s the Point?</a:t>
            </a:r>
            <a:endParaRPr lang="en-US" dirty="0"/>
          </a:p>
        </p:txBody>
      </p:sp>
    </p:spTree>
    <p:extLst>
      <p:ext uri="{BB962C8B-B14F-4D97-AF65-F5344CB8AC3E}">
        <p14:creationId xmlns:p14="http://schemas.microsoft.com/office/powerpoint/2010/main" val="4040575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0505"/>
          </a:xfrm>
          <a:prstGeom prst="rect">
            <a:avLst/>
          </a:prstGeom>
        </p:spPr>
      </p:pic>
      <p:sp>
        <p:nvSpPr>
          <p:cNvPr id="4" name="Rectangle 3"/>
          <p:cNvSpPr/>
          <p:nvPr/>
        </p:nvSpPr>
        <p:spPr>
          <a:xfrm>
            <a:off x="0" y="127418"/>
            <a:ext cx="12192000" cy="2151087"/>
          </a:xfrm>
          <a:prstGeom prst="rect">
            <a:avLst/>
          </a:prstGeom>
          <a:solidFill>
            <a:srgbClr val="000000">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07369" y="503420"/>
            <a:ext cx="10577262" cy="1775085"/>
          </a:xfrm>
        </p:spPr>
        <p:txBody>
          <a:bodyPr/>
          <a:lstStyle/>
          <a:p>
            <a:r>
              <a:rPr lang="en-US" dirty="0" smtClean="0"/>
              <a:t>Everyday experiences are </a:t>
            </a:r>
            <a:r>
              <a:rPr lang="en-US" dirty="0" err="1" smtClean="0"/>
              <a:t>gamified</a:t>
            </a:r>
            <a:r>
              <a:rPr lang="en-US" dirty="0" smtClean="0"/>
              <a:t>.</a:t>
            </a:r>
            <a:endParaRPr lang="en-US" dirty="0"/>
          </a:p>
        </p:txBody>
      </p:sp>
    </p:spTree>
    <p:extLst>
      <p:ext uri="{BB962C8B-B14F-4D97-AF65-F5344CB8AC3E}">
        <p14:creationId xmlns:p14="http://schemas.microsoft.com/office/powerpoint/2010/main" val="1404321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9497" y="1447800"/>
            <a:ext cx="10577262" cy="4581041"/>
          </a:xfrm>
        </p:spPr>
        <p:txBody>
          <a:bodyPr/>
          <a:lstStyle/>
          <a:p>
            <a:r>
              <a:rPr lang="en-US" dirty="0" smtClean="0"/>
              <a:t>How can we connect what we do in education to what we love </a:t>
            </a:r>
            <a:r>
              <a:rPr lang="en-US" smtClean="0"/>
              <a:t>about games?</a:t>
            </a:r>
            <a:endParaRPr lang="en-US" dirty="0"/>
          </a:p>
        </p:txBody>
      </p:sp>
    </p:spTree>
    <p:extLst>
      <p:ext uri="{BB962C8B-B14F-4D97-AF65-F5344CB8AC3E}">
        <p14:creationId xmlns:p14="http://schemas.microsoft.com/office/powerpoint/2010/main" val="19747173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9497" y="1447800"/>
            <a:ext cx="10577262" cy="3329581"/>
          </a:xfrm>
        </p:spPr>
        <p:txBody>
          <a:bodyPr/>
          <a:lstStyle/>
          <a:p>
            <a:r>
              <a:rPr lang="en-US" dirty="0" smtClean="0"/>
              <a:t>Badging</a:t>
            </a:r>
            <a:endParaRPr lang="en-US" dirty="0"/>
          </a:p>
        </p:txBody>
      </p:sp>
    </p:spTree>
    <p:extLst>
      <p:ext uri="{BB962C8B-B14F-4D97-AF65-F5344CB8AC3E}">
        <p14:creationId xmlns:p14="http://schemas.microsoft.com/office/powerpoint/2010/main" val="4207710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061" y="3420770"/>
            <a:ext cx="9404723" cy="1400530"/>
          </a:xfrm>
        </p:spPr>
        <p:txBody>
          <a:bodyPr/>
          <a:lstStyle/>
          <a:p>
            <a:r>
              <a:rPr lang="en-US" sz="7200" dirty="0" smtClean="0"/>
              <a:t>Where have we seen badges?</a:t>
            </a:r>
            <a:endParaRPr lang="en-US" sz="7200" dirty="0"/>
          </a:p>
        </p:txBody>
      </p:sp>
    </p:spTree>
    <p:extLst>
      <p:ext uri="{BB962C8B-B14F-4D97-AF65-F5344CB8AC3E}">
        <p14:creationId xmlns:p14="http://schemas.microsoft.com/office/powerpoint/2010/main" val="1107121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89636" cy="6850506"/>
          </a:xfrm>
          <a:prstGeom prst="rect">
            <a:avLst/>
          </a:prstGeom>
        </p:spPr>
      </p:pic>
    </p:spTree>
    <p:extLst>
      <p:ext uri="{BB962C8B-B14F-4D97-AF65-F5344CB8AC3E}">
        <p14:creationId xmlns:p14="http://schemas.microsoft.com/office/powerpoint/2010/main" val="1148437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8101" cy="6858000"/>
          </a:xfrm>
          <a:prstGeom prst="rect">
            <a:avLst/>
          </a:prstGeom>
        </p:spPr>
      </p:pic>
    </p:spTree>
    <p:extLst>
      <p:ext uri="{BB962C8B-B14F-4D97-AF65-F5344CB8AC3E}">
        <p14:creationId xmlns:p14="http://schemas.microsoft.com/office/powerpoint/2010/main" val="118154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35515"/>
          </a:xfrm>
          <a:prstGeom prst="rect">
            <a:avLst/>
          </a:prstGeom>
        </p:spPr>
      </p:pic>
      <p:sp>
        <p:nvSpPr>
          <p:cNvPr id="5" name="Rectangle 4"/>
          <p:cNvSpPr/>
          <p:nvPr/>
        </p:nvSpPr>
        <p:spPr>
          <a:xfrm>
            <a:off x="0" y="3687580"/>
            <a:ext cx="12192000" cy="1543987"/>
          </a:xfrm>
          <a:prstGeom prst="rect">
            <a:avLst/>
          </a:prstGeom>
          <a:solidFill>
            <a:srgbClr val="000000">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smtClean="0"/>
              <a:t>Play Along!</a:t>
            </a:r>
            <a:endParaRPr lang="en-US" dirty="0"/>
          </a:p>
        </p:txBody>
      </p:sp>
      <p:sp>
        <p:nvSpPr>
          <p:cNvPr id="3" name="Subtitle 2"/>
          <p:cNvSpPr>
            <a:spLocks noGrp="1"/>
          </p:cNvSpPr>
          <p:nvPr>
            <p:ph type="subTitle" idx="1"/>
          </p:nvPr>
        </p:nvSpPr>
        <p:spPr/>
        <p:txBody>
          <a:bodyPr/>
          <a:lstStyle/>
          <a:p>
            <a:r>
              <a:rPr lang="en-US" dirty="0" smtClean="0"/>
              <a:t>Now’s your chance to earn some badges!</a:t>
            </a:r>
            <a:endParaRPr lang="en-US" dirty="0"/>
          </a:p>
        </p:txBody>
      </p:sp>
    </p:spTree>
    <p:extLst>
      <p:ext uri="{BB962C8B-B14F-4D97-AF65-F5344CB8AC3E}">
        <p14:creationId xmlns:p14="http://schemas.microsoft.com/office/powerpoint/2010/main" val="7254826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we use it.</a:t>
            </a:r>
            <a:endParaRPr lang="en-US" dirty="0"/>
          </a:p>
        </p:txBody>
      </p:sp>
      <p:sp>
        <p:nvSpPr>
          <p:cNvPr id="3" name="Content Placeholder 2"/>
          <p:cNvSpPr>
            <a:spLocks noGrp="1"/>
          </p:cNvSpPr>
          <p:nvPr>
            <p:ph idx="1"/>
          </p:nvPr>
        </p:nvSpPr>
        <p:spPr>
          <a:xfrm>
            <a:off x="1103312" y="2052918"/>
            <a:ext cx="10439114" cy="4195481"/>
          </a:xfrm>
        </p:spPr>
        <p:txBody>
          <a:bodyPr>
            <a:noAutofit/>
          </a:bodyPr>
          <a:lstStyle/>
          <a:p>
            <a:r>
              <a:rPr lang="en-US" sz="3600" dirty="0" smtClean="0"/>
              <a:t>Faculty Workshop</a:t>
            </a:r>
          </a:p>
          <a:p>
            <a:r>
              <a:rPr lang="en-US" sz="3600" dirty="0" smtClean="0"/>
              <a:t>Different tiers of badges</a:t>
            </a:r>
          </a:p>
          <a:p>
            <a:r>
              <a:rPr lang="en-US" sz="3600" dirty="0" smtClean="0"/>
              <a:t>We award badges physically on name tags</a:t>
            </a:r>
          </a:p>
          <a:p>
            <a:r>
              <a:rPr lang="en-US" sz="3600" dirty="0" smtClean="0"/>
              <a:t>Award badges digitally for their portfolio</a:t>
            </a:r>
          </a:p>
          <a:p>
            <a:r>
              <a:rPr lang="en-US" sz="3600" dirty="0" smtClean="0"/>
              <a:t>Allows a visual representation of knowledge they have </a:t>
            </a:r>
            <a:r>
              <a:rPr lang="en-US" sz="3600" dirty="0" err="1" smtClean="0"/>
              <a:t>accquired</a:t>
            </a:r>
            <a:endParaRPr lang="en-US" sz="3600" dirty="0" smtClean="0"/>
          </a:p>
        </p:txBody>
      </p:sp>
    </p:spTree>
    <p:extLst>
      <p:ext uri="{BB962C8B-B14F-4D97-AF65-F5344CB8AC3E}">
        <p14:creationId xmlns:p14="http://schemas.microsoft.com/office/powerpoint/2010/main" val="1950205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8895" y="1893757"/>
            <a:ext cx="2199808" cy="219980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96386" y="1915617"/>
            <a:ext cx="2156086" cy="215608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95105" y="1923737"/>
            <a:ext cx="2169828" cy="216982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257666" y="1941221"/>
            <a:ext cx="2104879" cy="2104879"/>
          </a:xfrm>
          <a:prstGeom prst="rect">
            <a:avLst/>
          </a:prstGeom>
        </p:spPr>
      </p:pic>
      <p:sp>
        <p:nvSpPr>
          <p:cNvPr id="6" name="TextBox 5"/>
          <p:cNvSpPr txBox="1"/>
          <p:nvPr/>
        </p:nvSpPr>
        <p:spPr>
          <a:xfrm>
            <a:off x="382248" y="4347150"/>
            <a:ext cx="2893101" cy="1077218"/>
          </a:xfrm>
          <a:prstGeom prst="rect">
            <a:avLst/>
          </a:prstGeom>
          <a:noFill/>
        </p:spPr>
        <p:txBody>
          <a:bodyPr wrap="square" rtlCol="0">
            <a:spAutoFit/>
          </a:bodyPr>
          <a:lstStyle/>
          <a:p>
            <a:pPr algn="ctr"/>
            <a:r>
              <a:rPr lang="en-US" sz="3200" b="1" dirty="0" smtClean="0"/>
              <a:t>Level 1</a:t>
            </a:r>
          </a:p>
          <a:p>
            <a:pPr algn="ctr"/>
            <a:r>
              <a:rPr lang="en-US" sz="3200" b="1" dirty="0" smtClean="0"/>
              <a:t>Attendance</a:t>
            </a:r>
            <a:endParaRPr lang="en-US" sz="3200" b="1" dirty="0"/>
          </a:p>
        </p:txBody>
      </p:sp>
      <p:sp>
        <p:nvSpPr>
          <p:cNvPr id="7" name="TextBox 6"/>
          <p:cNvSpPr txBox="1"/>
          <p:nvPr/>
        </p:nvSpPr>
        <p:spPr>
          <a:xfrm>
            <a:off x="3231317" y="4347150"/>
            <a:ext cx="2893101" cy="1077218"/>
          </a:xfrm>
          <a:prstGeom prst="rect">
            <a:avLst/>
          </a:prstGeom>
          <a:noFill/>
        </p:spPr>
        <p:txBody>
          <a:bodyPr wrap="square" rtlCol="0">
            <a:spAutoFit/>
          </a:bodyPr>
          <a:lstStyle/>
          <a:p>
            <a:pPr algn="ctr"/>
            <a:r>
              <a:rPr lang="en-US" sz="3200" b="1" dirty="0" smtClean="0"/>
              <a:t>Level 2</a:t>
            </a:r>
          </a:p>
          <a:p>
            <a:pPr algn="ctr"/>
            <a:r>
              <a:rPr lang="en-US" sz="3200" b="1" dirty="0" smtClean="0"/>
              <a:t>Participation</a:t>
            </a:r>
            <a:endParaRPr lang="en-US" sz="3200" b="1" dirty="0"/>
          </a:p>
        </p:txBody>
      </p:sp>
      <p:sp>
        <p:nvSpPr>
          <p:cNvPr id="8" name="TextBox 7"/>
          <p:cNvSpPr txBox="1"/>
          <p:nvPr/>
        </p:nvSpPr>
        <p:spPr>
          <a:xfrm>
            <a:off x="6133468" y="4347150"/>
            <a:ext cx="2893101" cy="1077218"/>
          </a:xfrm>
          <a:prstGeom prst="rect">
            <a:avLst/>
          </a:prstGeom>
          <a:noFill/>
        </p:spPr>
        <p:txBody>
          <a:bodyPr wrap="square" rtlCol="0">
            <a:spAutoFit/>
          </a:bodyPr>
          <a:lstStyle/>
          <a:p>
            <a:pPr algn="ctr"/>
            <a:r>
              <a:rPr lang="en-US" sz="3200" b="1" dirty="0" smtClean="0"/>
              <a:t>Level 3</a:t>
            </a:r>
          </a:p>
          <a:p>
            <a:pPr algn="ctr"/>
            <a:r>
              <a:rPr lang="en-US" sz="3200" b="1" dirty="0" smtClean="0"/>
              <a:t>Application</a:t>
            </a:r>
            <a:endParaRPr lang="en-US" sz="3200" b="1" dirty="0"/>
          </a:p>
        </p:txBody>
      </p:sp>
      <p:sp>
        <p:nvSpPr>
          <p:cNvPr id="9" name="TextBox 8"/>
          <p:cNvSpPr txBox="1"/>
          <p:nvPr/>
        </p:nvSpPr>
        <p:spPr>
          <a:xfrm>
            <a:off x="8863554" y="4347150"/>
            <a:ext cx="2893101" cy="1077218"/>
          </a:xfrm>
          <a:prstGeom prst="rect">
            <a:avLst/>
          </a:prstGeom>
          <a:noFill/>
        </p:spPr>
        <p:txBody>
          <a:bodyPr wrap="square" rtlCol="0">
            <a:spAutoFit/>
          </a:bodyPr>
          <a:lstStyle/>
          <a:p>
            <a:pPr algn="ctr"/>
            <a:r>
              <a:rPr lang="en-US" sz="3200" b="1" dirty="0" smtClean="0"/>
              <a:t>Level 4</a:t>
            </a:r>
          </a:p>
          <a:p>
            <a:pPr algn="ctr"/>
            <a:r>
              <a:rPr lang="en-US" sz="3200" b="1" dirty="0" smtClean="0"/>
              <a:t>Teaching</a:t>
            </a:r>
            <a:endParaRPr lang="en-US" sz="3200" b="1" dirty="0"/>
          </a:p>
        </p:txBody>
      </p:sp>
    </p:spTree>
    <p:extLst>
      <p:ext uri="{BB962C8B-B14F-4D97-AF65-F5344CB8AC3E}">
        <p14:creationId xmlns:p14="http://schemas.microsoft.com/office/powerpoint/2010/main" val="7095038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DDS_Badge_Syllabu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85071" y="861781"/>
            <a:ext cx="1758790" cy="1758790"/>
          </a:xfrm>
          <a:prstGeom prst="rect">
            <a:avLst/>
          </a:prstGeom>
        </p:spPr>
      </p:pic>
      <p:pic>
        <p:nvPicPr>
          <p:cNvPr id="5" name="Picture 4" descr="DDS_Badge_Discussion.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08911" y="2577630"/>
            <a:ext cx="1727146" cy="1727146"/>
          </a:xfrm>
          <a:prstGeom prst="rect">
            <a:avLst/>
          </a:prstGeom>
        </p:spPr>
      </p:pic>
      <p:pic>
        <p:nvPicPr>
          <p:cNvPr id="6" name="Picture 5" descr="DDS_Badge_CourseEvals.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75497" y="2529971"/>
            <a:ext cx="1821800" cy="1821800"/>
          </a:xfrm>
          <a:prstGeom prst="rect">
            <a:avLst/>
          </a:prstGeom>
        </p:spPr>
      </p:pic>
      <p:pic>
        <p:nvPicPr>
          <p:cNvPr id="7" name="Picture 6" descr="DDS_Badge_News.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21590" y="979779"/>
            <a:ext cx="1593133" cy="1593133"/>
          </a:xfrm>
          <a:prstGeom prst="rect">
            <a:avLst/>
          </a:prstGeom>
        </p:spPr>
      </p:pic>
      <p:pic>
        <p:nvPicPr>
          <p:cNvPr id="8" name="Picture 7" descr="DDS_Badge_Apps.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346902" y="897481"/>
            <a:ext cx="1675431" cy="1675431"/>
          </a:xfrm>
          <a:prstGeom prst="rect">
            <a:avLst/>
          </a:prstGeom>
        </p:spPr>
      </p:pic>
      <p:pic>
        <p:nvPicPr>
          <p:cNvPr id="9" name="Picture 8" descr="DDS_Badge_Dropbox2.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940543" y="2600962"/>
            <a:ext cx="1727145" cy="1727145"/>
          </a:xfrm>
          <a:prstGeom prst="rect">
            <a:avLst/>
          </a:prstGeom>
        </p:spPr>
      </p:pic>
      <p:pic>
        <p:nvPicPr>
          <p:cNvPr id="10" name="Picture 9" descr="DDS_Badge_Grade.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560188" y="899905"/>
            <a:ext cx="1728222" cy="1728222"/>
          </a:xfrm>
          <a:prstGeom prst="rect">
            <a:avLst/>
          </a:prstGeom>
        </p:spPr>
      </p:pic>
      <p:pic>
        <p:nvPicPr>
          <p:cNvPr id="11" name="Picture 10" descr="DDS_Badge_Objectives.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825154" y="936921"/>
            <a:ext cx="1656154" cy="1656154"/>
          </a:xfrm>
          <a:prstGeom prst="rect">
            <a:avLst/>
          </a:prstGeom>
        </p:spPr>
      </p:pic>
      <p:pic>
        <p:nvPicPr>
          <p:cNvPr id="12" name="Picture 11" descr="DDS_Badge_Gamify.pn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239973" y="4372339"/>
            <a:ext cx="1668136" cy="1668136"/>
          </a:xfrm>
          <a:prstGeom prst="rect">
            <a:avLst/>
          </a:prstGeom>
        </p:spPr>
      </p:pic>
      <p:pic>
        <p:nvPicPr>
          <p:cNvPr id="13" name="Picture 12" descr="DDS_Badge_Photos.png"/>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4963328" y="4336327"/>
            <a:ext cx="1774473" cy="1774473"/>
          </a:xfrm>
          <a:prstGeom prst="rect">
            <a:avLst/>
          </a:prstGeom>
        </p:spPr>
      </p:pic>
      <p:pic>
        <p:nvPicPr>
          <p:cNvPr id="14" name="Picture 13" descr="DDS_Badge_Storyline.png"/>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8623586" y="4336327"/>
            <a:ext cx="1671930" cy="1671930"/>
          </a:xfrm>
          <a:prstGeom prst="rect">
            <a:avLst/>
          </a:prstGeom>
        </p:spPr>
      </p:pic>
      <p:pic>
        <p:nvPicPr>
          <p:cNvPr id="15" name="Picture 14" descr="DDS_Badge_Copyright.png"/>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7748033" y="2620238"/>
            <a:ext cx="1652985" cy="1652985"/>
          </a:xfrm>
          <a:prstGeom prst="rect">
            <a:avLst/>
          </a:prstGeom>
        </p:spPr>
      </p:pic>
      <p:pic>
        <p:nvPicPr>
          <p:cNvPr id="16" name="Picture 15" descr="DDS_Badge_Video.png"/>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1485071" y="4382994"/>
            <a:ext cx="1648353" cy="1648353"/>
          </a:xfrm>
          <a:prstGeom prst="rect">
            <a:avLst/>
          </a:prstGeom>
        </p:spPr>
      </p:pic>
      <p:pic>
        <p:nvPicPr>
          <p:cNvPr id="17" name="Picture 16" descr="DDS_Badge_Webex.png"/>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6817265" y="4364451"/>
            <a:ext cx="1703482" cy="1703482"/>
          </a:xfrm>
          <a:prstGeom prst="rect">
            <a:avLst/>
          </a:prstGeom>
        </p:spPr>
      </p:pic>
      <p:pic>
        <p:nvPicPr>
          <p:cNvPr id="18" name="Picture 17"/>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1270000" y="0"/>
            <a:ext cx="9628122" cy="6858000"/>
          </a:xfrm>
          <a:prstGeom prst="rect">
            <a:avLst/>
          </a:prstGeom>
        </p:spPr>
      </p:pic>
    </p:spTree>
    <p:extLst>
      <p:ext uri="{BB962C8B-B14F-4D97-AF65-F5344CB8AC3E}">
        <p14:creationId xmlns:p14="http://schemas.microsoft.com/office/powerpoint/2010/main" val="2267824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83027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294901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27183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1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87428" cy="6850505"/>
          </a:xfrm>
          <a:prstGeom prst="rect">
            <a:avLst/>
          </a:prstGeom>
        </p:spPr>
      </p:pic>
    </p:spTree>
    <p:extLst>
      <p:ext uri="{BB962C8B-B14F-4D97-AF65-F5344CB8AC3E}">
        <p14:creationId xmlns:p14="http://schemas.microsoft.com/office/powerpoint/2010/main" val="19367131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8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9277192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15.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 y="-884420"/>
            <a:ext cx="12187428" cy="7689954"/>
          </a:xfrm>
          <a:prstGeom prst="rect">
            <a:avLst/>
          </a:prstGeom>
        </p:spPr>
      </p:pic>
    </p:spTree>
    <p:extLst>
      <p:ext uri="{BB962C8B-B14F-4D97-AF65-F5344CB8AC3E}">
        <p14:creationId xmlns:p14="http://schemas.microsoft.com/office/powerpoint/2010/main" val="19270992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3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0505"/>
          </a:xfrm>
          <a:prstGeom prst="rect">
            <a:avLst/>
          </a:prstGeom>
        </p:spPr>
      </p:pic>
    </p:spTree>
    <p:extLst>
      <p:ext uri="{BB962C8B-B14F-4D97-AF65-F5344CB8AC3E}">
        <p14:creationId xmlns:p14="http://schemas.microsoft.com/office/powerpoint/2010/main" val="16497478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Earn some badges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93494" y="1982448"/>
            <a:ext cx="3226098" cy="322609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68387" y="1853248"/>
            <a:ext cx="3355298" cy="3355298"/>
          </a:xfrm>
          <a:prstGeom prst="rect">
            <a:avLst/>
          </a:prstGeom>
        </p:spPr>
      </p:pic>
    </p:spTree>
    <p:extLst>
      <p:ext uri="{BB962C8B-B14F-4D97-AF65-F5344CB8AC3E}">
        <p14:creationId xmlns:p14="http://schemas.microsoft.com/office/powerpoint/2010/main" val="18875658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5-31 at 9.05.2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12222533" cy="6858000"/>
          </a:xfrm>
          <a:prstGeom prst="rect">
            <a:avLst/>
          </a:prstGeom>
        </p:spPr>
      </p:pic>
    </p:spTree>
    <p:extLst>
      <p:ext uri="{BB962C8B-B14F-4D97-AF65-F5344CB8AC3E}">
        <p14:creationId xmlns:p14="http://schemas.microsoft.com/office/powerpoint/2010/main" val="11509838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3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35515"/>
          </a:xfrm>
          <a:prstGeom prst="rect">
            <a:avLst/>
          </a:prstGeom>
        </p:spPr>
      </p:pic>
    </p:spTree>
    <p:extLst>
      <p:ext uri="{BB962C8B-B14F-4D97-AF65-F5344CB8AC3E}">
        <p14:creationId xmlns:p14="http://schemas.microsoft.com/office/powerpoint/2010/main" val="525554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4527" y="404734"/>
            <a:ext cx="10577262" cy="1224712"/>
          </a:xfrm>
        </p:spPr>
        <p:txBody>
          <a:bodyPr/>
          <a:lstStyle/>
          <a:p>
            <a:r>
              <a:rPr lang="en-US" smtClean="0"/>
              <a:t>The Benefit?</a:t>
            </a:r>
            <a:endParaRPr lang="en-US" dirty="0"/>
          </a:p>
        </p:txBody>
      </p:sp>
    </p:spTree>
    <p:extLst>
      <p:ext uri="{BB962C8B-B14F-4D97-AF65-F5344CB8AC3E}">
        <p14:creationId xmlns:p14="http://schemas.microsoft.com/office/powerpoint/2010/main" val="7548727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4527" y="404734"/>
            <a:ext cx="10577262" cy="1224712"/>
          </a:xfrm>
        </p:spPr>
        <p:txBody>
          <a:bodyPr/>
          <a:lstStyle/>
          <a:p>
            <a:r>
              <a:rPr lang="en-US" smtClean="0"/>
              <a:t>The Benefit?</a:t>
            </a:r>
            <a:endParaRPr lang="en-US" dirty="0"/>
          </a:p>
        </p:txBody>
      </p:sp>
      <p:sp>
        <p:nvSpPr>
          <p:cNvPr id="3" name="TextBox 2"/>
          <p:cNvSpPr txBox="1"/>
          <p:nvPr/>
        </p:nvSpPr>
        <p:spPr>
          <a:xfrm>
            <a:off x="1231335" y="2428406"/>
            <a:ext cx="9683646" cy="3323987"/>
          </a:xfrm>
          <a:prstGeom prst="rect">
            <a:avLst/>
          </a:prstGeom>
          <a:noFill/>
        </p:spPr>
        <p:txBody>
          <a:bodyPr wrap="square" rtlCol="0">
            <a:spAutoFit/>
          </a:bodyPr>
          <a:lstStyle/>
          <a:p>
            <a:pPr algn="ctr"/>
            <a:r>
              <a:rPr lang="en-US" sz="13000" dirty="0" smtClean="0"/>
              <a:t>50-60%</a:t>
            </a:r>
          </a:p>
          <a:p>
            <a:pPr algn="ctr"/>
            <a:r>
              <a:rPr lang="en-US" sz="8000" dirty="0" smtClean="0"/>
              <a:t>MORE QUESTIONS</a:t>
            </a:r>
            <a:endParaRPr lang="en-US" sz="8000"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35684" y="2191061"/>
            <a:ext cx="2126105" cy="212610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4527" y="2221041"/>
            <a:ext cx="2096125" cy="2096125"/>
          </a:xfrm>
          <a:prstGeom prst="rect">
            <a:avLst/>
          </a:prstGeom>
        </p:spPr>
      </p:pic>
    </p:spTree>
    <p:extLst>
      <p:ext uri="{BB962C8B-B14F-4D97-AF65-F5344CB8AC3E}">
        <p14:creationId xmlns:p14="http://schemas.microsoft.com/office/powerpoint/2010/main" val="18543886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9497" y="2640496"/>
            <a:ext cx="10577262" cy="3329581"/>
          </a:xfrm>
        </p:spPr>
        <p:txBody>
          <a:bodyPr/>
          <a:lstStyle/>
          <a:p>
            <a:r>
              <a:rPr lang="en-US" dirty="0" smtClean="0"/>
              <a:t>Mastery Learning</a:t>
            </a:r>
            <a:br>
              <a:rPr lang="en-US" dirty="0" smtClean="0"/>
            </a:br>
            <a:r>
              <a:rPr lang="en-US" dirty="0" smtClean="0"/>
              <a:t/>
            </a:r>
            <a:br>
              <a:rPr lang="en-US" dirty="0" smtClean="0"/>
            </a:br>
            <a:r>
              <a:rPr lang="en-US" sz="3600" dirty="0" smtClean="0"/>
              <a:t>“</a:t>
            </a:r>
            <a:r>
              <a:rPr lang="en-US" sz="3600" i="1" dirty="0" smtClean="0"/>
              <a:t>Our </a:t>
            </a:r>
            <a:r>
              <a:rPr lang="en-US" sz="3600" i="1" dirty="0"/>
              <a:t>basic task in education is to find strategies which will take individual differences into consideration but which will do so in such a way as to promote the fullest development of the individual</a:t>
            </a:r>
            <a:r>
              <a:rPr lang="en-US" sz="3600" i="1" dirty="0" smtClean="0"/>
              <a:t>.”</a:t>
            </a:r>
            <a:r>
              <a:rPr lang="en-US" sz="3600" i="1" dirty="0"/>
              <a:t>  --Benjamin Bloom</a:t>
            </a:r>
          </a:p>
        </p:txBody>
      </p:sp>
    </p:spTree>
    <p:extLst>
      <p:ext uri="{BB962C8B-B14F-4D97-AF65-F5344CB8AC3E}">
        <p14:creationId xmlns:p14="http://schemas.microsoft.com/office/powerpoint/2010/main" val="993715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620230" y="2052638"/>
            <a:ext cx="4195762" cy="4195762"/>
          </a:xfr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49578" y="2052638"/>
            <a:ext cx="4195762" cy="4195762"/>
          </a:xfrm>
          <a:prstGeom prst="rect">
            <a:avLst/>
          </a:prstGeom>
        </p:spPr>
      </p:pic>
    </p:spTree>
    <p:extLst>
      <p:ext uri="{BB962C8B-B14F-4D97-AF65-F5344CB8AC3E}">
        <p14:creationId xmlns:p14="http://schemas.microsoft.com/office/powerpoint/2010/main" val="3676378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Mastery Learning</a:t>
            </a:r>
            <a:endParaRPr lang="en-US" dirty="0"/>
          </a:p>
        </p:txBody>
      </p:sp>
      <p:sp>
        <p:nvSpPr>
          <p:cNvPr id="3" name="Content Placeholder 2"/>
          <p:cNvSpPr>
            <a:spLocks noGrp="1"/>
          </p:cNvSpPr>
          <p:nvPr>
            <p:ph idx="1"/>
          </p:nvPr>
        </p:nvSpPr>
        <p:spPr>
          <a:xfrm>
            <a:off x="1103312" y="2052918"/>
            <a:ext cx="8946541" cy="4478511"/>
          </a:xfrm>
        </p:spPr>
        <p:txBody>
          <a:bodyPr>
            <a:normAutofit/>
          </a:bodyPr>
          <a:lstStyle/>
          <a:p>
            <a:r>
              <a:rPr lang="en-US" sz="3600" dirty="0" smtClean="0"/>
              <a:t>Unlimited attempts</a:t>
            </a:r>
          </a:p>
          <a:p>
            <a:r>
              <a:rPr lang="en-US" sz="3600" dirty="0" smtClean="0"/>
              <a:t>Low-Risk Quizzing</a:t>
            </a:r>
          </a:p>
          <a:p>
            <a:pPr lvl="1"/>
            <a:r>
              <a:rPr lang="en-US" sz="3200" dirty="0" smtClean="0"/>
              <a:t>Ask the question: Why do we place so much value on quizzing?</a:t>
            </a:r>
          </a:p>
          <a:p>
            <a:pPr lvl="1"/>
            <a:r>
              <a:rPr lang="en-US" sz="3200" dirty="0" smtClean="0"/>
              <a:t>Sometimes, it’s just about exposure to the content</a:t>
            </a:r>
          </a:p>
          <a:p>
            <a:pPr lvl="1"/>
            <a:r>
              <a:rPr lang="en-US" sz="3200" dirty="0" smtClean="0"/>
              <a:t>Get them to read!!!</a:t>
            </a:r>
          </a:p>
        </p:txBody>
      </p:sp>
    </p:spTree>
    <p:extLst>
      <p:ext uri="{BB962C8B-B14F-4D97-AF65-F5344CB8AC3E}">
        <p14:creationId xmlns:p14="http://schemas.microsoft.com/office/powerpoint/2010/main" val="969942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02501"/>
            <a:ext cx="12192000" cy="3330740"/>
          </a:xfrm>
          <a:prstGeom prst="rect">
            <a:avLst/>
          </a:prstGeom>
        </p:spPr>
      </p:pic>
      <p:sp>
        <p:nvSpPr>
          <p:cNvPr id="4" name="Title 1"/>
          <p:cNvSpPr txBox="1">
            <a:spLocks/>
          </p:cNvSpPr>
          <p:nvPr/>
        </p:nvSpPr>
        <p:spPr>
          <a:xfrm>
            <a:off x="529694" y="398489"/>
            <a:ext cx="10577262" cy="3329581"/>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Unlimited Attempts &amp; Low Risk</a:t>
            </a:r>
            <a:endParaRPr lang="en-US" dirty="0"/>
          </a:p>
        </p:txBody>
      </p:sp>
    </p:spTree>
    <p:extLst>
      <p:ext uri="{BB962C8B-B14F-4D97-AF65-F5344CB8AC3E}">
        <p14:creationId xmlns:p14="http://schemas.microsoft.com/office/powerpoint/2010/main" val="2122625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21" y="452718"/>
            <a:ext cx="10451949" cy="1400530"/>
          </a:xfrm>
        </p:spPr>
        <p:txBody>
          <a:bodyPr/>
          <a:lstStyle/>
          <a:p>
            <a:r>
              <a:rPr lang="en-US" dirty="0" smtClean="0"/>
              <a:t>How is Mastery Learning like a game?</a:t>
            </a:r>
            <a:endParaRPr lang="en-US" dirty="0"/>
          </a:p>
        </p:txBody>
      </p:sp>
      <p:sp>
        <p:nvSpPr>
          <p:cNvPr id="3" name="Content Placeholder 2"/>
          <p:cNvSpPr>
            <a:spLocks noGrp="1"/>
          </p:cNvSpPr>
          <p:nvPr>
            <p:ph idx="1"/>
          </p:nvPr>
        </p:nvSpPr>
        <p:spPr>
          <a:xfrm>
            <a:off x="608640" y="2052918"/>
            <a:ext cx="9994748" cy="4195481"/>
          </a:xfrm>
        </p:spPr>
        <p:txBody>
          <a:bodyPr>
            <a:noAutofit/>
          </a:bodyPr>
          <a:lstStyle/>
          <a:p>
            <a:pPr lvl="1"/>
            <a:r>
              <a:rPr lang="en-US" sz="3200" dirty="0" smtClean="0"/>
              <a:t>Candy Crush</a:t>
            </a:r>
          </a:p>
          <a:p>
            <a:pPr lvl="2"/>
            <a:r>
              <a:rPr lang="en-US" sz="3200" dirty="0" smtClean="0"/>
              <a:t>We start with just simple matching</a:t>
            </a:r>
          </a:p>
          <a:p>
            <a:pPr lvl="2"/>
            <a:r>
              <a:rPr lang="en-US" sz="3200" dirty="0" smtClean="0"/>
              <a:t>New dynamics added in very quickly once you become proficient</a:t>
            </a:r>
          </a:p>
          <a:p>
            <a:pPr lvl="3"/>
            <a:r>
              <a:rPr lang="en-US" sz="3200" dirty="0" smtClean="0"/>
              <a:t>Scaffolding the levels helps build skills</a:t>
            </a:r>
          </a:p>
          <a:p>
            <a:pPr lvl="2"/>
            <a:r>
              <a:rPr lang="en-US" sz="3200" dirty="0" smtClean="0"/>
              <a:t>Eventually have to meet multiple criteria simultaneously in order to advance</a:t>
            </a:r>
          </a:p>
        </p:txBody>
      </p:sp>
    </p:spTree>
    <p:extLst>
      <p:ext uri="{BB962C8B-B14F-4D97-AF65-F5344CB8AC3E}">
        <p14:creationId xmlns:p14="http://schemas.microsoft.com/office/powerpoint/2010/main" val="18522482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stretch>
            <a:fillRect/>
          </a:stretch>
        </p:blipFill>
        <p:spPr>
          <a:xfrm>
            <a:off x="0" y="0"/>
            <a:ext cx="12192000" cy="6854092"/>
          </a:xfrm>
          <a:prstGeom prst="rect">
            <a:avLst/>
          </a:prstGeom>
        </p:spPr>
      </p:pic>
    </p:spTree>
    <p:extLst>
      <p:ext uri="{BB962C8B-B14F-4D97-AF65-F5344CB8AC3E}">
        <p14:creationId xmlns:p14="http://schemas.microsoft.com/office/powerpoint/2010/main" val="935241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alphaModFix amt="2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p:cNvSpPr/>
          <p:nvPr/>
        </p:nvSpPr>
        <p:spPr>
          <a:xfrm>
            <a:off x="0" y="0"/>
            <a:ext cx="12192000" cy="1543987"/>
          </a:xfrm>
          <a:prstGeom prst="rect">
            <a:avLst/>
          </a:prstGeom>
          <a:solidFill>
            <a:srgbClr val="000000">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err="1" smtClean="0"/>
              <a:t>Gamification</a:t>
            </a:r>
            <a:r>
              <a:rPr lang="en-US" dirty="0" smtClean="0"/>
              <a:t>: A Broad Definition</a:t>
            </a:r>
            <a:endParaRPr lang="en-US" dirty="0"/>
          </a:p>
        </p:txBody>
      </p:sp>
      <p:sp>
        <p:nvSpPr>
          <p:cNvPr id="3" name="Content Placeholder 2"/>
          <p:cNvSpPr>
            <a:spLocks noGrp="1"/>
          </p:cNvSpPr>
          <p:nvPr>
            <p:ph idx="1"/>
          </p:nvPr>
        </p:nvSpPr>
        <p:spPr>
          <a:xfrm>
            <a:off x="1103312" y="2052918"/>
            <a:ext cx="10814710" cy="4195481"/>
          </a:xfrm>
        </p:spPr>
        <p:txBody>
          <a:bodyPr>
            <a:normAutofit/>
          </a:bodyPr>
          <a:lstStyle/>
          <a:p>
            <a:r>
              <a:rPr lang="en-US" sz="3600" dirty="0" smtClean="0"/>
              <a:t>A </a:t>
            </a:r>
            <a:r>
              <a:rPr lang="en-US" sz="3600" dirty="0"/>
              <a:t>process of making systems, services and activities more enjoyable and </a:t>
            </a:r>
            <a:r>
              <a:rPr lang="en-US" sz="3600" dirty="0" smtClean="0"/>
              <a:t>motivating</a:t>
            </a:r>
          </a:p>
          <a:p>
            <a:r>
              <a:rPr lang="en-US" sz="3600" dirty="0"/>
              <a:t>E</a:t>
            </a:r>
            <a:r>
              <a:rPr lang="en-US" sz="3600" dirty="0" smtClean="0"/>
              <a:t>mploys </a:t>
            </a:r>
            <a:r>
              <a:rPr lang="en-US" sz="3600" dirty="0"/>
              <a:t>game design </a:t>
            </a:r>
            <a:r>
              <a:rPr lang="en-US" sz="3600" dirty="0" smtClean="0"/>
              <a:t>elements</a:t>
            </a:r>
          </a:p>
          <a:p>
            <a:r>
              <a:rPr lang="en-US" sz="3600" dirty="0" smtClean="0"/>
              <a:t>Used </a:t>
            </a:r>
            <a:r>
              <a:rPr lang="en-US" sz="3600" dirty="0"/>
              <a:t>in </a:t>
            </a:r>
            <a:r>
              <a:rPr lang="en-US" sz="3600" dirty="0" smtClean="0"/>
              <a:t>non-game contexts</a:t>
            </a:r>
          </a:p>
          <a:p>
            <a:r>
              <a:rPr lang="en-US" sz="3600" dirty="0"/>
              <a:t>T</a:t>
            </a:r>
            <a:r>
              <a:rPr lang="en-US" sz="3600" dirty="0" smtClean="0"/>
              <a:t>o </a:t>
            </a:r>
            <a:r>
              <a:rPr lang="en-US" sz="3600" dirty="0"/>
              <a:t>improve user </a:t>
            </a:r>
            <a:r>
              <a:rPr lang="en-US" sz="3600" dirty="0" smtClean="0"/>
              <a:t>engagement, productivity, flow, and learning</a:t>
            </a:r>
            <a:endParaRPr lang="en-US" sz="3600" dirty="0"/>
          </a:p>
        </p:txBody>
      </p:sp>
    </p:spTree>
    <p:extLst>
      <p:ext uri="{BB962C8B-B14F-4D97-AF65-F5344CB8AC3E}">
        <p14:creationId xmlns:p14="http://schemas.microsoft.com/office/powerpoint/2010/main" val="15863634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stretch>
            <a:fillRect/>
          </a:stretch>
        </p:blipFill>
        <p:spPr>
          <a:xfrm>
            <a:off x="-1" y="0"/>
            <a:ext cx="12198951" cy="6858000"/>
          </a:xfrm>
          <a:prstGeom prst="rect">
            <a:avLst/>
          </a:prstGeom>
        </p:spPr>
      </p:pic>
    </p:spTree>
    <p:extLst>
      <p:ext uri="{BB962C8B-B14F-4D97-AF65-F5344CB8AC3E}">
        <p14:creationId xmlns:p14="http://schemas.microsoft.com/office/powerpoint/2010/main" val="13612311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Mastery Learning</a:t>
            </a:r>
            <a:endParaRPr lang="en-US" dirty="0"/>
          </a:p>
        </p:txBody>
      </p:sp>
      <p:sp>
        <p:nvSpPr>
          <p:cNvPr id="3" name="Content Placeholder 2"/>
          <p:cNvSpPr>
            <a:spLocks noGrp="1"/>
          </p:cNvSpPr>
          <p:nvPr>
            <p:ph idx="1"/>
          </p:nvPr>
        </p:nvSpPr>
        <p:spPr>
          <a:xfrm>
            <a:off x="978052" y="2007704"/>
            <a:ext cx="10170113" cy="4060262"/>
          </a:xfrm>
        </p:spPr>
        <p:txBody>
          <a:bodyPr>
            <a:noAutofit/>
          </a:bodyPr>
          <a:lstStyle/>
          <a:p>
            <a:r>
              <a:rPr lang="en-US" sz="3600" dirty="0" smtClean="0"/>
              <a:t>Learning is </a:t>
            </a:r>
            <a:r>
              <a:rPr lang="en-US" sz="3600" dirty="0" err="1" smtClean="0"/>
              <a:t>scaffolded</a:t>
            </a:r>
            <a:endParaRPr lang="en-US" sz="3600" dirty="0" smtClean="0"/>
          </a:p>
          <a:p>
            <a:pPr lvl="1"/>
            <a:r>
              <a:rPr lang="en-US" sz="3200" dirty="0" smtClean="0"/>
              <a:t>Easy, Medium, and Difficult Quizzing</a:t>
            </a:r>
          </a:p>
          <a:p>
            <a:pPr lvl="1"/>
            <a:r>
              <a:rPr lang="en-US" sz="3200" dirty="0" smtClean="0"/>
              <a:t>Objectives clearly stated “and they align to the assessment”</a:t>
            </a:r>
          </a:p>
          <a:p>
            <a:pPr marL="457200" lvl="1" indent="0">
              <a:buNone/>
            </a:pPr>
            <a:endParaRPr lang="en-US" sz="3200" dirty="0" smtClean="0"/>
          </a:p>
        </p:txBody>
      </p:sp>
    </p:spTree>
    <p:extLst>
      <p:ext uri="{BB962C8B-B14F-4D97-AF65-F5344CB8AC3E}">
        <p14:creationId xmlns:p14="http://schemas.microsoft.com/office/powerpoint/2010/main" val="2429103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071" y="452718"/>
            <a:ext cx="9474763" cy="1400530"/>
          </a:xfrm>
        </p:spPr>
        <p:txBody>
          <a:bodyPr/>
          <a:lstStyle/>
          <a:p>
            <a:r>
              <a:rPr lang="en-US" dirty="0"/>
              <a:t>Elements from gaming that will work in designing educational materials </a:t>
            </a:r>
          </a:p>
        </p:txBody>
      </p:sp>
      <p:sp>
        <p:nvSpPr>
          <p:cNvPr id="3" name="Content Placeholder 2"/>
          <p:cNvSpPr>
            <a:spLocks noGrp="1"/>
          </p:cNvSpPr>
          <p:nvPr>
            <p:ph idx="1"/>
          </p:nvPr>
        </p:nvSpPr>
        <p:spPr>
          <a:xfrm>
            <a:off x="1103312" y="2404872"/>
            <a:ext cx="10064360" cy="3819142"/>
          </a:xfrm>
        </p:spPr>
        <p:txBody>
          <a:bodyPr>
            <a:normAutofit fontScale="92500" lnSpcReduction="20000"/>
          </a:bodyPr>
          <a:lstStyle/>
          <a:p>
            <a:pPr marL="0" indent="0">
              <a:buNone/>
            </a:pPr>
            <a:r>
              <a:rPr lang="en-US" sz="2800" dirty="0"/>
              <a:t>DECONSTRUCTING CANDY CRUSH: WHAT INSTRUCTIONAL DESIGN CAN LEARN FROM GAME DESIGN</a:t>
            </a:r>
            <a:br>
              <a:rPr lang="en-US" sz="2800" dirty="0"/>
            </a:br>
            <a:r>
              <a:rPr lang="en-US" sz="2800" dirty="0"/>
              <a:t>by Evangeline (</a:t>
            </a:r>
            <a:r>
              <a:rPr lang="en-US" sz="2800" dirty="0" err="1"/>
              <a:t>Litsa</a:t>
            </a:r>
            <a:r>
              <a:rPr lang="en-US" sz="2800" dirty="0"/>
              <a:t>) Varonis and Maria E. Varonis</a:t>
            </a:r>
          </a:p>
          <a:p>
            <a:endParaRPr lang="en-US" sz="2800" dirty="0"/>
          </a:p>
          <a:p>
            <a:r>
              <a:rPr lang="en-US" sz="2800" dirty="0"/>
              <a:t>This paper identifies structural, social, cognitive, and emotional design strategies that motivate users to move through successively more difficult levels. </a:t>
            </a:r>
          </a:p>
          <a:p>
            <a:endParaRPr lang="en-US" sz="2800" dirty="0"/>
          </a:p>
          <a:p>
            <a:r>
              <a:rPr lang="en-US" sz="2800" dirty="0"/>
              <a:t>It continues to suggest how these strategies could be used in course design to motivate students to persist.</a:t>
            </a:r>
          </a:p>
          <a:p>
            <a:endParaRPr lang="en-US" dirty="0"/>
          </a:p>
        </p:txBody>
      </p:sp>
    </p:spTree>
    <p:extLst>
      <p:ext uri="{BB962C8B-B14F-4D97-AF65-F5344CB8AC3E}">
        <p14:creationId xmlns:p14="http://schemas.microsoft.com/office/powerpoint/2010/main" val="12392455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071" y="452718"/>
            <a:ext cx="9474763" cy="1400530"/>
          </a:xfrm>
        </p:spPr>
        <p:txBody>
          <a:bodyPr/>
          <a:lstStyle/>
          <a:p>
            <a:r>
              <a:rPr lang="en-US" dirty="0"/>
              <a:t>Elements from gaming that will work in designing educational materials </a:t>
            </a:r>
          </a:p>
        </p:txBody>
      </p:sp>
      <p:sp>
        <p:nvSpPr>
          <p:cNvPr id="3" name="Content Placeholder 2"/>
          <p:cNvSpPr>
            <a:spLocks noGrp="1"/>
          </p:cNvSpPr>
          <p:nvPr>
            <p:ph idx="1"/>
          </p:nvPr>
        </p:nvSpPr>
        <p:spPr>
          <a:xfrm>
            <a:off x="1103312" y="2404872"/>
            <a:ext cx="10064360" cy="3819142"/>
          </a:xfrm>
        </p:spPr>
        <p:txBody>
          <a:bodyPr>
            <a:normAutofit/>
          </a:bodyPr>
          <a:lstStyle/>
          <a:p>
            <a:pPr lvl="0"/>
            <a:r>
              <a:rPr lang="en-US" sz="2800" dirty="0"/>
              <a:t>Chunked into episode and levels</a:t>
            </a:r>
          </a:p>
          <a:p>
            <a:pPr lvl="0"/>
            <a:r>
              <a:rPr lang="en-US" sz="2800" dirty="0"/>
              <a:t>Objectives for Each Level are Clearly Stated and Measurable </a:t>
            </a:r>
          </a:p>
          <a:p>
            <a:pPr lvl="1"/>
            <a:r>
              <a:rPr lang="en-US" sz="2600" dirty="0"/>
              <a:t>Here’s what you have to do</a:t>
            </a:r>
            <a:r>
              <a:rPr lang="en-US" sz="2600" dirty="0" smtClean="0"/>
              <a:t>…</a:t>
            </a:r>
            <a:endParaRPr lang="en-US" sz="2800" dirty="0" smtClean="0"/>
          </a:p>
          <a:p>
            <a:pPr lvl="0"/>
            <a:r>
              <a:rPr lang="en-US" sz="2800" dirty="0" smtClean="0"/>
              <a:t>Immediate </a:t>
            </a:r>
            <a:r>
              <a:rPr lang="en-US" sz="2800" dirty="0"/>
              <a:t>Feedback is Offered on Performance</a:t>
            </a:r>
          </a:p>
          <a:p>
            <a:endParaRPr lang="en-US" dirty="0"/>
          </a:p>
        </p:txBody>
      </p:sp>
    </p:spTree>
    <p:extLst>
      <p:ext uri="{BB962C8B-B14F-4D97-AF65-F5344CB8AC3E}">
        <p14:creationId xmlns:p14="http://schemas.microsoft.com/office/powerpoint/2010/main" val="13453246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741473" cy="1400530"/>
          </a:xfrm>
        </p:spPr>
        <p:txBody>
          <a:bodyPr/>
          <a:lstStyle/>
          <a:p>
            <a:r>
              <a:rPr lang="en-US" dirty="0" smtClean="0"/>
              <a:t>Elements from gaming that will work in designing educational materials </a:t>
            </a:r>
            <a:endParaRPr lang="en-US" dirty="0"/>
          </a:p>
        </p:txBody>
      </p:sp>
      <p:sp>
        <p:nvSpPr>
          <p:cNvPr id="3" name="Content Placeholder 2"/>
          <p:cNvSpPr>
            <a:spLocks noGrp="1"/>
          </p:cNvSpPr>
          <p:nvPr>
            <p:ph idx="1"/>
          </p:nvPr>
        </p:nvSpPr>
        <p:spPr>
          <a:xfrm>
            <a:off x="1115568" y="2651760"/>
            <a:ext cx="10415016" cy="3794760"/>
          </a:xfrm>
        </p:spPr>
        <p:txBody>
          <a:bodyPr>
            <a:noAutofit/>
          </a:bodyPr>
          <a:lstStyle/>
          <a:p>
            <a:r>
              <a:rPr lang="en-US" sz="2800" dirty="0"/>
              <a:t>Players Have Unlimited Opportunities to Repeat Levels</a:t>
            </a:r>
          </a:p>
          <a:p>
            <a:pPr lvl="0"/>
            <a:r>
              <a:rPr lang="en-US" sz="2800" dirty="0" smtClean="0"/>
              <a:t>Information </a:t>
            </a:r>
            <a:r>
              <a:rPr lang="en-US" sz="2800" dirty="0"/>
              <a:t>is Available in Multiple </a:t>
            </a:r>
            <a:r>
              <a:rPr lang="en-US" sz="2800" dirty="0" smtClean="0"/>
              <a:t>Modalities (devices)</a:t>
            </a:r>
            <a:endParaRPr lang="en-US" sz="2800" dirty="0"/>
          </a:p>
          <a:p>
            <a:pPr lvl="0"/>
            <a:r>
              <a:rPr lang="en-US" sz="2800" dirty="0"/>
              <a:t>Bonuses Are Offered for Surpassing Acceptable </a:t>
            </a:r>
            <a:r>
              <a:rPr lang="en-US" sz="2800" dirty="0" smtClean="0"/>
              <a:t>Performance</a:t>
            </a:r>
            <a:endParaRPr lang="en-US" sz="2800" dirty="0"/>
          </a:p>
        </p:txBody>
      </p:sp>
    </p:spTree>
    <p:extLst>
      <p:ext uri="{BB962C8B-B14F-4D97-AF65-F5344CB8AC3E}">
        <p14:creationId xmlns:p14="http://schemas.microsoft.com/office/powerpoint/2010/main" val="9560788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Exemplary Work</a:t>
            </a:r>
            <a:endParaRPr lang="en-US" dirty="0"/>
          </a:p>
        </p:txBody>
      </p:sp>
      <p:sp>
        <p:nvSpPr>
          <p:cNvPr id="3" name="Content Placeholder 2"/>
          <p:cNvSpPr>
            <a:spLocks noGrp="1"/>
          </p:cNvSpPr>
          <p:nvPr>
            <p:ph idx="1"/>
          </p:nvPr>
        </p:nvSpPr>
        <p:spPr/>
        <p:txBody>
          <a:bodyPr>
            <a:noAutofit/>
          </a:bodyPr>
          <a:lstStyle/>
          <a:p>
            <a:r>
              <a:rPr lang="en-US" sz="3200" dirty="0" smtClean="0"/>
              <a:t> Rewarding students who go above and beyond the minimum requirements</a:t>
            </a:r>
          </a:p>
          <a:p>
            <a:r>
              <a:rPr lang="en-US" sz="3200" dirty="0"/>
              <a:t> </a:t>
            </a:r>
            <a:r>
              <a:rPr lang="en-US" sz="3200" dirty="0" smtClean="0"/>
              <a:t>Concept of “Up Voting” the best discussion posts = reward</a:t>
            </a:r>
          </a:p>
          <a:p>
            <a:r>
              <a:rPr lang="en-US" sz="3200" dirty="0" smtClean="0"/>
              <a:t> First 3 people who finish a quiz, or first three to submit to the discussion</a:t>
            </a:r>
          </a:p>
        </p:txBody>
      </p:sp>
    </p:spTree>
    <p:extLst>
      <p:ext uri="{BB962C8B-B14F-4D97-AF65-F5344CB8AC3E}">
        <p14:creationId xmlns:p14="http://schemas.microsoft.com/office/powerpoint/2010/main" val="24763500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7700" y="1562100"/>
            <a:ext cx="10896600" cy="3721100"/>
          </a:xfrm>
          <a:prstGeom prst="rect">
            <a:avLst/>
          </a:prstGeom>
        </p:spPr>
      </p:pic>
    </p:spTree>
    <p:extLst>
      <p:ext uri="{BB962C8B-B14F-4D97-AF65-F5344CB8AC3E}">
        <p14:creationId xmlns:p14="http://schemas.microsoft.com/office/powerpoint/2010/main" val="228428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181" y="452718"/>
            <a:ext cx="10146807" cy="1400530"/>
          </a:xfrm>
        </p:spPr>
        <p:txBody>
          <a:bodyPr/>
          <a:lstStyle/>
          <a:p>
            <a:r>
              <a:rPr lang="en-US" dirty="0" smtClean="0"/>
              <a:t>How is Mastery Learning like a game?</a:t>
            </a:r>
            <a:endParaRPr lang="en-US" dirty="0"/>
          </a:p>
        </p:txBody>
      </p:sp>
      <p:sp>
        <p:nvSpPr>
          <p:cNvPr id="3" name="Content Placeholder 2"/>
          <p:cNvSpPr>
            <a:spLocks noGrp="1"/>
          </p:cNvSpPr>
          <p:nvPr>
            <p:ph idx="1"/>
          </p:nvPr>
        </p:nvSpPr>
        <p:spPr>
          <a:xfrm>
            <a:off x="1035290" y="1717567"/>
            <a:ext cx="9368447" cy="3891218"/>
          </a:xfrm>
        </p:spPr>
        <p:txBody>
          <a:bodyPr>
            <a:normAutofit lnSpcReduction="10000"/>
          </a:bodyPr>
          <a:lstStyle/>
          <a:p>
            <a:r>
              <a:rPr lang="en-US" sz="3600" dirty="0" smtClean="0"/>
              <a:t>We see the same thing in Angry Birds</a:t>
            </a:r>
          </a:p>
          <a:p>
            <a:pPr lvl="1"/>
            <a:r>
              <a:rPr lang="en-US" sz="2800" dirty="0" smtClean="0"/>
              <a:t>Introducing one game element at a time</a:t>
            </a:r>
          </a:p>
          <a:p>
            <a:pPr lvl="2"/>
            <a:r>
              <a:rPr lang="en-US" sz="2400" dirty="0" smtClean="0"/>
              <a:t>Angry Birds give you one bird with one skill at a time until you master</a:t>
            </a:r>
          </a:p>
          <a:p>
            <a:pPr lvl="2"/>
            <a:r>
              <a:rPr lang="en-US" sz="2400" dirty="0" smtClean="0"/>
              <a:t>Unlock the ability to use new birds</a:t>
            </a:r>
          </a:p>
          <a:p>
            <a:pPr lvl="2"/>
            <a:r>
              <a:rPr lang="en-US" sz="2400" dirty="0" smtClean="0"/>
              <a:t>After you become proficient, you can compete against your friends</a:t>
            </a:r>
          </a:p>
          <a:p>
            <a:pPr lvl="2"/>
            <a:r>
              <a:rPr lang="en-US" sz="2400" dirty="0"/>
              <a:t>Imposing time </a:t>
            </a:r>
            <a:r>
              <a:rPr lang="en-US" sz="2400" dirty="0" smtClean="0"/>
              <a:t>limits</a:t>
            </a:r>
            <a:endParaRPr lang="en-US" sz="2400" dirty="0"/>
          </a:p>
        </p:txBody>
      </p:sp>
    </p:spTree>
    <p:extLst>
      <p:ext uri="{BB962C8B-B14F-4D97-AF65-F5344CB8AC3E}">
        <p14:creationId xmlns:p14="http://schemas.microsoft.com/office/powerpoint/2010/main" val="50534122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367267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710942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p:cNvSpPr/>
          <p:nvPr/>
        </p:nvSpPr>
        <p:spPr>
          <a:xfrm>
            <a:off x="0" y="44970"/>
            <a:ext cx="12192000" cy="1543987"/>
          </a:xfrm>
          <a:prstGeom prst="rect">
            <a:avLst/>
          </a:prstGeom>
          <a:solidFill>
            <a:srgbClr val="000000">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The Challenges of Online Learning</a:t>
            </a:r>
            <a:endParaRPr lang="en-US" dirty="0"/>
          </a:p>
        </p:txBody>
      </p:sp>
      <p:sp>
        <p:nvSpPr>
          <p:cNvPr id="3" name="Content Placeholder 2"/>
          <p:cNvSpPr>
            <a:spLocks noGrp="1"/>
          </p:cNvSpPr>
          <p:nvPr>
            <p:ph idx="1"/>
          </p:nvPr>
        </p:nvSpPr>
        <p:spPr>
          <a:xfrm>
            <a:off x="1103312" y="2337728"/>
            <a:ext cx="8946541" cy="4195481"/>
          </a:xfrm>
        </p:spPr>
        <p:txBody>
          <a:bodyPr>
            <a:normAutofit/>
          </a:bodyPr>
          <a:lstStyle/>
          <a:p>
            <a:r>
              <a:rPr lang="en-US" sz="3600" dirty="0" smtClean="0"/>
              <a:t>Student engagement</a:t>
            </a:r>
          </a:p>
          <a:p>
            <a:r>
              <a:rPr lang="en-US" sz="3600" dirty="0" smtClean="0"/>
              <a:t>Motivation</a:t>
            </a:r>
          </a:p>
          <a:p>
            <a:r>
              <a:rPr lang="en-US" sz="3600" dirty="0" smtClean="0"/>
              <a:t>Sense of learning…alone</a:t>
            </a:r>
          </a:p>
          <a:p>
            <a:r>
              <a:rPr lang="en-US" sz="3600" dirty="0" smtClean="0"/>
              <a:t>Seeing the big picture</a:t>
            </a:r>
          </a:p>
          <a:p>
            <a:r>
              <a:rPr lang="en-US" sz="3600" dirty="0" smtClean="0"/>
              <a:t>Assessing one’s own learning</a:t>
            </a:r>
          </a:p>
        </p:txBody>
      </p:sp>
    </p:spTree>
    <p:extLst>
      <p:ext uri="{BB962C8B-B14F-4D97-AF65-F5344CB8AC3E}">
        <p14:creationId xmlns:p14="http://schemas.microsoft.com/office/powerpoint/2010/main" val="10347300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7503449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3903070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8175266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Results?</a:t>
            </a:r>
            <a:endParaRPr lang="en-US" dirty="0"/>
          </a:p>
        </p:txBody>
      </p:sp>
      <p:sp>
        <p:nvSpPr>
          <p:cNvPr id="3" name="Content Placeholder 2"/>
          <p:cNvSpPr>
            <a:spLocks noGrp="1"/>
          </p:cNvSpPr>
          <p:nvPr>
            <p:ph idx="1"/>
          </p:nvPr>
        </p:nvSpPr>
        <p:spPr>
          <a:xfrm>
            <a:off x="818502" y="1274166"/>
            <a:ext cx="10514065" cy="5216576"/>
          </a:xfrm>
        </p:spPr>
        <p:txBody>
          <a:bodyPr>
            <a:noAutofit/>
          </a:bodyPr>
          <a:lstStyle/>
          <a:p>
            <a:r>
              <a:rPr lang="en-US" sz="2400" dirty="0" smtClean="0"/>
              <a:t>Shaun Iles, instructor at Mohawk College notes:</a:t>
            </a:r>
          </a:p>
          <a:p>
            <a:r>
              <a:rPr lang="en-US" sz="2400" dirty="0" smtClean="0"/>
              <a:t>“When </a:t>
            </a:r>
            <a:r>
              <a:rPr lang="en-US" sz="2400" dirty="0"/>
              <a:t>students are forced into a rigid, one-size-fits-all learning environment, their individual needs and interests aren’t taken into account</a:t>
            </a:r>
            <a:r>
              <a:rPr lang="en-US" sz="2400" dirty="0" smtClean="0"/>
              <a:t>.” </a:t>
            </a:r>
          </a:p>
          <a:p>
            <a:r>
              <a:rPr lang="en-US" sz="2400" dirty="0" smtClean="0"/>
              <a:t>As children</a:t>
            </a:r>
            <a:r>
              <a:rPr lang="en-US" sz="2400" dirty="0"/>
              <a:t>, we learn through games and simulations. As we get older, that model changes and learning becomes less “fun</a:t>
            </a:r>
            <a:r>
              <a:rPr lang="en-US" sz="2400" dirty="0" smtClean="0"/>
              <a:t>.”</a:t>
            </a:r>
          </a:p>
          <a:p>
            <a:r>
              <a:rPr lang="en-US" sz="2400" dirty="0" smtClean="0"/>
              <a:t>Gated content </a:t>
            </a:r>
            <a:r>
              <a:rPr lang="en-US" sz="2400" dirty="0"/>
              <a:t>– including readings, activities</a:t>
            </a:r>
            <a:r>
              <a:rPr lang="en-US" sz="2400" dirty="0" smtClean="0"/>
              <a:t>, </a:t>
            </a:r>
            <a:r>
              <a:rPr lang="en-US" sz="2400" dirty="0"/>
              <a:t>reflections, and quizzes. </a:t>
            </a:r>
            <a:endParaRPr lang="en-US" sz="2400" dirty="0" smtClean="0"/>
          </a:p>
          <a:p>
            <a:r>
              <a:rPr lang="en-US" sz="2400" dirty="0" smtClean="0"/>
              <a:t>Allows students </a:t>
            </a:r>
            <a:r>
              <a:rPr lang="en-US" sz="2400" dirty="0"/>
              <a:t>to own their personal learning paths by deciding how quickly or slowly they moved through the </a:t>
            </a:r>
            <a:r>
              <a:rPr lang="en-US" sz="2400" dirty="0" smtClean="0"/>
              <a:t>content.</a:t>
            </a:r>
          </a:p>
          <a:p>
            <a:r>
              <a:rPr lang="en-US" sz="2400" dirty="0"/>
              <a:t>A</a:t>
            </a:r>
            <a:r>
              <a:rPr lang="en-US" sz="2400" dirty="0" smtClean="0"/>
              <a:t>utomated </a:t>
            </a:r>
            <a:r>
              <a:rPr lang="en-US" sz="2400" dirty="0"/>
              <a:t>emails to students when they met specific criteria or conditions, providing surprises and rewards as they progressed through the course.</a:t>
            </a:r>
          </a:p>
        </p:txBody>
      </p:sp>
    </p:spTree>
    <p:extLst>
      <p:ext uri="{BB962C8B-B14F-4D97-AF65-F5344CB8AC3E}">
        <p14:creationId xmlns:p14="http://schemas.microsoft.com/office/powerpoint/2010/main" val="15672628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rbis-42-66820177.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ctrTitle"/>
          </p:nvPr>
        </p:nvSpPr>
        <p:spPr>
          <a:xfrm>
            <a:off x="704539" y="1049317"/>
            <a:ext cx="12057088" cy="2098624"/>
          </a:xfrm>
        </p:spPr>
        <p:txBody>
          <a:bodyPr/>
          <a:lstStyle/>
          <a:p>
            <a:r>
              <a:rPr lang="en-US" sz="6600" dirty="0" smtClean="0">
                <a:solidFill>
                  <a:schemeClr val="bg1"/>
                </a:solidFill>
              </a:rPr>
              <a:t>Prove to your students that they are good learners.</a:t>
            </a:r>
            <a:endParaRPr lang="en-US" sz="6600" dirty="0">
              <a:solidFill>
                <a:schemeClr val="bg1"/>
              </a:solidFill>
            </a:endParaRPr>
          </a:p>
        </p:txBody>
      </p:sp>
    </p:spTree>
    <p:extLst>
      <p:ext uri="{BB962C8B-B14F-4D97-AF65-F5344CB8AC3E}">
        <p14:creationId xmlns:p14="http://schemas.microsoft.com/office/powerpoint/2010/main" val="105069391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9497" y="1447800"/>
            <a:ext cx="10577262" cy="3329581"/>
          </a:xfrm>
        </p:spPr>
        <p:txBody>
          <a:bodyPr/>
          <a:lstStyle/>
          <a:p>
            <a:r>
              <a:rPr lang="en-US" dirty="0" smtClean="0"/>
              <a:t>Self Assessment, Content Creation,</a:t>
            </a:r>
            <a:br>
              <a:rPr lang="en-US" dirty="0" smtClean="0"/>
            </a:br>
            <a:r>
              <a:rPr lang="en-US" dirty="0" smtClean="0"/>
              <a:t>&amp; Competition</a:t>
            </a:r>
            <a:endParaRPr lang="en-US" dirty="0"/>
          </a:p>
        </p:txBody>
      </p:sp>
    </p:spTree>
    <p:extLst>
      <p:ext uri="{BB962C8B-B14F-4D97-AF65-F5344CB8AC3E}">
        <p14:creationId xmlns:p14="http://schemas.microsoft.com/office/powerpoint/2010/main" val="154220846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66700"/>
            <a:ext cx="12192000" cy="6316481"/>
          </a:xfrm>
          <a:prstGeom prst="rect">
            <a:avLst/>
          </a:prstGeom>
        </p:spPr>
      </p:pic>
    </p:spTree>
    <p:extLst>
      <p:ext uri="{BB962C8B-B14F-4D97-AF65-F5344CB8AC3E}">
        <p14:creationId xmlns:p14="http://schemas.microsoft.com/office/powerpoint/2010/main" val="10470580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alphaModFix amt="35000"/>
            <a:extLst>
              <a:ext uri="{28A0092B-C50C-407E-A947-70E740481C1C}">
                <a14:useLocalDpi xmlns:a14="http://schemas.microsoft.com/office/drawing/2010/main"/>
              </a:ext>
            </a:extLst>
          </a:blip>
          <a:srcRect/>
          <a:stretch/>
        </p:blipFill>
        <p:spPr>
          <a:xfrm>
            <a:off x="0" y="-14990"/>
            <a:ext cx="12192000" cy="6872990"/>
          </a:xfrm>
          <a:prstGeom prst="rect">
            <a:avLst/>
          </a:prstGeom>
        </p:spPr>
      </p:pic>
      <p:sp>
        <p:nvSpPr>
          <p:cNvPr id="2" name="Title 1"/>
          <p:cNvSpPr>
            <a:spLocks noGrp="1"/>
          </p:cNvSpPr>
          <p:nvPr>
            <p:ph type="title"/>
          </p:nvPr>
        </p:nvSpPr>
        <p:spPr/>
        <p:txBody>
          <a:bodyPr/>
          <a:lstStyle/>
          <a:p>
            <a:r>
              <a:rPr lang="en-US" dirty="0" smtClean="0"/>
              <a:t>Crowd-sourcing the Questions</a:t>
            </a:r>
            <a:endParaRPr lang="en-US" dirty="0"/>
          </a:p>
        </p:txBody>
      </p:sp>
      <p:sp>
        <p:nvSpPr>
          <p:cNvPr id="3" name="Content Placeholder 2"/>
          <p:cNvSpPr>
            <a:spLocks noGrp="1"/>
          </p:cNvSpPr>
          <p:nvPr>
            <p:ph idx="1"/>
          </p:nvPr>
        </p:nvSpPr>
        <p:spPr>
          <a:xfrm>
            <a:off x="1103312" y="2052918"/>
            <a:ext cx="9974419" cy="4195481"/>
          </a:xfrm>
        </p:spPr>
        <p:txBody>
          <a:bodyPr>
            <a:normAutofit/>
          </a:bodyPr>
          <a:lstStyle/>
          <a:p>
            <a:r>
              <a:rPr lang="en-US" sz="3200" dirty="0" smtClean="0"/>
              <a:t>Students generate their own study guide to share with their classmates</a:t>
            </a:r>
          </a:p>
          <a:p>
            <a:r>
              <a:rPr lang="en-US" sz="3200" dirty="0" smtClean="0"/>
              <a:t>Can introduce a competition</a:t>
            </a:r>
          </a:p>
          <a:p>
            <a:r>
              <a:rPr lang="en-US" sz="3200" dirty="0" smtClean="0"/>
              <a:t>Most LMS’ can handle group work</a:t>
            </a:r>
          </a:p>
          <a:p>
            <a:pPr lvl="1"/>
            <a:r>
              <a:rPr lang="en-US" sz="3200" dirty="0" smtClean="0"/>
              <a:t>Points awarded based on participation</a:t>
            </a:r>
            <a:endParaRPr lang="en-US" sz="3200" dirty="0"/>
          </a:p>
        </p:txBody>
      </p:sp>
    </p:spTree>
    <p:extLst>
      <p:ext uri="{BB962C8B-B14F-4D97-AF65-F5344CB8AC3E}">
        <p14:creationId xmlns:p14="http://schemas.microsoft.com/office/powerpoint/2010/main" val="1966651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0500"/>
            <a:ext cx="12192000" cy="6466276"/>
          </a:xfrm>
          <a:prstGeom prst="rect">
            <a:avLst/>
          </a:prstGeom>
        </p:spPr>
      </p:pic>
    </p:spTree>
    <p:extLst>
      <p:ext uri="{BB962C8B-B14F-4D97-AF65-F5344CB8AC3E}">
        <p14:creationId xmlns:p14="http://schemas.microsoft.com/office/powerpoint/2010/main" val="14715698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9497" y="704539"/>
            <a:ext cx="10997742" cy="4227226"/>
          </a:xfrm>
        </p:spPr>
        <p:txBody>
          <a:bodyPr/>
          <a:lstStyle/>
          <a:p>
            <a:r>
              <a:rPr lang="en-US" dirty="0" smtClean="0"/>
              <a:t>Immersive and </a:t>
            </a:r>
            <a:r>
              <a:rPr lang="en-US" smtClean="0"/>
              <a:t>Simulated Environments</a:t>
            </a:r>
            <a:endParaRPr lang="en-US" dirty="0"/>
          </a:p>
        </p:txBody>
      </p:sp>
    </p:spTree>
    <p:extLst>
      <p:ext uri="{BB962C8B-B14F-4D97-AF65-F5344CB8AC3E}">
        <p14:creationId xmlns:p14="http://schemas.microsoft.com/office/powerpoint/2010/main" val="1917535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p:cNvSpPr/>
          <p:nvPr/>
        </p:nvSpPr>
        <p:spPr>
          <a:xfrm>
            <a:off x="0" y="44970"/>
            <a:ext cx="12192000" cy="1543987"/>
          </a:xfrm>
          <a:prstGeom prst="rect">
            <a:avLst/>
          </a:prstGeom>
          <a:solidFill>
            <a:srgbClr val="000000">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Student Engagement</a:t>
            </a:r>
            <a:endParaRPr lang="en-US" dirty="0"/>
          </a:p>
        </p:txBody>
      </p:sp>
    </p:spTree>
    <p:extLst>
      <p:ext uri="{BB962C8B-B14F-4D97-AF65-F5344CB8AC3E}">
        <p14:creationId xmlns:p14="http://schemas.microsoft.com/office/powerpoint/2010/main" val="180215160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4639700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391268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323652"/>
            <a:ext cx="12192000" cy="430305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34500" y="6064611"/>
            <a:ext cx="2857500" cy="1562100"/>
          </a:xfrm>
          <a:prstGeom prst="rect">
            <a:avLst/>
          </a:prstGeom>
        </p:spPr>
      </p:pic>
    </p:spTree>
    <p:extLst>
      <p:ext uri="{BB962C8B-B14F-4D97-AF65-F5344CB8AC3E}">
        <p14:creationId xmlns:p14="http://schemas.microsoft.com/office/powerpoint/2010/main" val="5179659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83625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0506"/>
          </a:xfrm>
          <a:prstGeom prst="rect">
            <a:avLst/>
          </a:prstGeom>
        </p:spPr>
      </p:pic>
    </p:spTree>
    <p:extLst>
      <p:ext uri="{BB962C8B-B14F-4D97-AF65-F5344CB8AC3E}">
        <p14:creationId xmlns:p14="http://schemas.microsoft.com/office/powerpoint/2010/main" val="10655099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990" y="0"/>
            <a:ext cx="12201992" cy="6858000"/>
          </a:xfrm>
          <a:prstGeom prst="rect">
            <a:avLst/>
          </a:prstGeom>
        </p:spPr>
      </p:pic>
    </p:spTree>
    <p:extLst>
      <p:ext uri="{BB962C8B-B14F-4D97-AF65-F5344CB8AC3E}">
        <p14:creationId xmlns:p14="http://schemas.microsoft.com/office/powerpoint/2010/main" val="20312787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9497" y="1447801"/>
            <a:ext cx="10577262" cy="3528934"/>
          </a:xfrm>
        </p:spPr>
        <p:txBody>
          <a:bodyPr/>
          <a:lstStyle/>
          <a:p>
            <a:r>
              <a:rPr lang="en-US" dirty="0" smtClean="0"/>
              <a:t>Shifting from “Grades” to Experience Points</a:t>
            </a:r>
            <a:endParaRPr lang="en-US" dirty="0"/>
          </a:p>
        </p:txBody>
      </p:sp>
    </p:spTree>
    <p:extLst>
      <p:ext uri="{BB962C8B-B14F-4D97-AF65-F5344CB8AC3E}">
        <p14:creationId xmlns:p14="http://schemas.microsoft.com/office/powerpoint/2010/main" val="7339403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“Grades” to Experience Points </a:t>
            </a:r>
            <a:endParaRPr lang="en-US" dirty="0"/>
          </a:p>
        </p:txBody>
      </p:sp>
      <p:sp>
        <p:nvSpPr>
          <p:cNvPr id="3" name="Content Placeholder 2"/>
          <p:cNvSpPr>
            <a:spLocks noGrp="1"/>
          </p:cNvSpPr>
          <p:nvPr>
            <p:ph idx="1"/>
          </p:nvPr>
        </p:nvSpPr>
        <p:spPr>
          <a:xfrm>
            <a:off x="1104293" y="1393351"/>
            <a:ext cx="9838527" cy="5307252"/>
          </a:xfrm>
        </p:spPr>
        <p:txBody>
          <a:bodyPr>
            <a:noAutofit/>
          </a:bodyPr>
          <a:lstStyle/>
          <a:p>
            <a:r>
              <a:rPr lang="en-US" sz="2800" dirty="0" smtClean="0"/>
              <a:t>Why are our gradebooks only out of… 500 points?</a:t>
            </a:r>
          </a:p>
          <a:p>
            <a:r>
              <a:rPr lang="en-US" sz="2800" dirty="0" smtClean="0"/>
              <a:t>What would happen if they were out of… </a:t>
            </a:r>
            <a:br>
              <a:rPr lang="en-US" sz="2800" dirty="0" smtClean="0"/>
            </a:br>
            <a:r>
              <a:rPr lang="en-US" sz="2800" dirty="0" smtClean="0"/>
              <a:t>10,000 points?</a:t>
            </a:r>
          </a:p>
          <a:p>
            <a:pPr lvl="1"/>
            <a:r>
              <a:rPr lang="en-US" sz="2800" dirty="0" smtClean="0"/>
              <a:t>Games use Experience Points to “unlock” the next level of a character, or to access something new.</a:t>
            </a:r>
          </a:p>
          <a:p>
            <a:pPr lvl="2"/>
            <a:r>
              <a:rPr lang="en-US" sz="2600" dirty="0" smtClean="0"/>
              <a:t>Release conditions in your LMS</a:t>
            </a:r>
          </a:p>
          <a:p>
            <a:pPr lvl="2"/>
            <a:r>
              <a:rPr lang="en-US" sz="2600" dirty="0" smtClean="0"/>
              <a:t>Unlocking progressively more difficult content</a:t>
            </a:r>
            <a:endParaRPr lang="en-US" sz="2600" dirty="0"/>
          </a:p>
          <a:p>
            <a:r>
              <a:rPr lang="en-US" sz="2800" dirty="0" smtClean="0"/>
              <a:t>Think about how games are structured…</a:t>
            </a:r>
          </a:p>
          <a:p>
            <a:pPr lvl="1"/>
            <a:r>
              <a:rPr lang="en-US" sz="2800" dirty="0" smtClean="0"/>
              <a:t>Every action is rewarded</a:t>
            </a:r>
            <a:endParaRPr lang="en-US" sz="2800" dirty="0"/>
          </a:p>
        </p:txBody>
      </p:sp>
    </p:spTree>
    <p:extLst>
      <p:ext uri="{BB962C8B-B14F-4D97-AF65-F5344CB8AC3E}">
        <p14:creationId xmlns:p14="http://schemas.microsoft.com/office/powerpoint/2010/main" val="31599468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it all fits together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49337561"/>
              </p:ext>
            </p:extLst>
          </p:nvPr>
        </p:nvGraphicFramePr>
        <p:xfrm>
          <a:off x="-194872" y="1349115"/>
          <a:ext cx="12546767" cy="5284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3437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35515"/>
          </a:xfrm>
          <a:prstGeom prst="rect">
            <a:avLst/>
          </a:prstGeom>
        </p:spPr>
      </p:pic>
      <p:sp>
        <p:nvSpPr>
          <p:cNvPr id="4" name="Rectangle 3"/>
          <p:cNvSpPr/>
          <p:nvPr/>
        </p:nvSpPr>
        <p:spPr>
          <a:xfrm>
            <a:off x="22128" y="3445497"/>
            <a:ext cx="12192000" cy="1543987"/>
          </a:xfrm>
          <a:prstGeom prst="rect">
            <a:avLst/>
          </a:prstGeom>
          <a:solidFill>
            <a:srgbClr val="000000">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29497" y="1447800"/>
            <a:ext cx="10577262" cy="3329581"/>
          </a:xfrm>
        </p:spPr>
        <p:txBody>
          <a:bodyPr/>
          <a:lstStyle/>
          <a:p>
            <a:r>
              <a:rPr lang="en-US" dirty="0" smtClean="0"/>
              <a:t>Questions?</a:t>
            </a:r>
            <a:endParaRPr lang="en-US" dirty="0"/>
          </a:p>
        </p:txBody>
      </p:sp>
      <p:sp>
        <p:nvSpPr>
          <p:cNvPr id="5" name="Rectangle 4"/>
          <p:cNvSpPr/>
          <p:nvPr/>
        </p:nvSpPr>
        <p:spPr>
          <a:xfrm>
            <a:off x="0" y="6225181"/>
            <a:ext cx="12192000" cy="610334"/>
          </a:xfrm>
          <a:prstGeom prst="rect">
            <a:avLst/>
          </a:prstGeom>
          <a:solidFill>
            <a:srgbClr val="000000">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p:cNvSpPr txBox="1"/>
          <p:nvPr/>
        </p:nvSpPr>
        <p:spPr>
          <a:xfrm>
            <a:off x="764497" y="6355828"/>
            <a:ext cx="10897849" cy="369332"/>
          </a:xfrm>
          <a:prstGeom prst="rect">
            <a:avLst/>
          </a:prstGeom>
          <a:noFill/>
        </p:spPr>
        <p:txBody>
          <a:bodyPr wrap="square" rtlCol="0">
            <a:spAutoFit/>
          </a:bodyPr>
          <a:lstStyle/>
          <a:p>
            <a:r>
              <a:rPr lang="en-US" dirty="0" smtClean="0"/>
              <a:t>Jonnie “Jill” Phipps, Ph.D. </a:t>
            </a:r>
            <a:r>
              <a:rPr lang="en-US" dirty="0" err="1" smtClean="0"/>
              <a:t>phipps@uakron.edu</a:t>
            </a:r>
            <a:r>
              <a:rPr lang="en-US" dirty="0" smtClean="0"/>
              <a:t> | Steve Kaufman, M.Ed. @</a:t>
            </a:r>
            <a:r>
              <a:rPr lang="en-US" dirty="0" err="1" smtClean="0"/>
              <a:t>steveekaufman</a:t>
            </a:r>
            <a:r>
              <a:rPr lang="en-US" dirty="0" smtClean="0"/>
              <a:t> </a:t>
            </a:r>
            <a:endParaRPr lang="en-US" dirty="0"/>
          </a:p>
        </p:txBody>
      </p:sp>
      <p:sp>
        <p:nvSpPr>
          <p:cNvPr id="7" name="TextBox 6"/>
          <p:cNvSpPr txBox="1"/>
          <p:nvPr/>
        </p:nvSpPr>
        <p:spPr>
          <a:xfrm>
            <a:off x="829497" y="854809"/>
            <a:ext cx="5636302" cy="2123658"/>
          </a:xfrm>
          <a:prstGeom prst="rect">
            <a:avLst/>
          </a:prstGeom>
          <a:noFill/>
        </p:spPr>
        <p:txBody>
          <a:bodyPr wrap="square" rtlCol="0">
            <a:spAutoFit/>
          </a:bodyPr>
          <a:lstStyle/>
          <a:p>
            <a:pPr algn="ctr"/>
            <a:r>
              <a:rPr lang="en-US" sz="2400" b="1" dirty="0" smtClean="0"/>
              <a:t>Earn an Attendance Badge! </a:t>
            </a:r>
          </a:p>
          <a:p>
            <a:pPr algn="ctr"/>
            <a:r>
              <a:rPr lang="en-US" sz="2400" b="1" dirty="0" smtClean="0"/>
              <a:t>Go here:</a:t>
            </a:r>
          </a:p>
          <a:p>
            <a:pPr algn="ctr"/>
            <a:endParaRPr lang="en-US" sz="2400" b="1" dirty="0"/>
          </a:p>
          <a:p>
            <a:pPr algn="ctr"/>
            <a:r>
              <a:rPr lang="en-US" sz="2400" b="1" dirty="0"/>
              <a:t>http://</a:t>
            </a:r>
            <a:r>
              <a:rPr lang="en-US" sz="2400" b="1" dirty="0" err="1"/>
              <a:t>tinyurl.com</a:t>
            </a:r>
            <a:r>
              <a:rPr lang="en-US" sz="2400" b="1" dirty="0"/>
              <a:t>/</a:t>
            </a:r>
            <a:r>
              <a:rPr lang="en-US" sz="2400" b="1" dirty="0" err="1"/>
              <a:t>QMattendance</a:t>
            </a:r>
            <a:endParaRPr lang="en-US" sz="2400" b="1" dirty="0" smtClean="0"/>
          </a:p>
          <a:p>
            <a:endParaRPr lang="en-US" dirty="0"/>
          </a:p>
          <a:p>
            <a:endParaRPr lang="en-US" dirty="0" smtClean="0"/>
          </a:p>
        </p:txBody>
      </p:sp>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93392" y="355650"/>
            <a:ext cx="2320977" cy="2320977"/>
          </a:xfrm>
          <a:prstGeom prst="rect">
            <a:avLst/>
          </a:prstGeom>
        </p:spPr>
      </p:pic>
    </p:spTree>
    <p:extLst>
      <p:ext uri="{BB962C8B-B14F-4D97-AF65-F5344CB8AC3E}">
        <p14:creationId xmlns:p14="http://schemas.microsoft.com/office/powerpoint/2010/main" val="1152178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0505"/>
          </a:xfrm>
          <a:prstGeom prst="rect">
            <a:avLst/>
          </a:prstGeom>
        </p:spPr>
      </p:pic>
      <p:sp>
        <p:nvSpPr>
          <p:cNvPr id="2" name="Title 1"/>
          <p:cNvSpPr>
            <a:spLocks noGrp="1"/>
          </p:cNvSpPr>
          <p:nvPr>
            <p:ph type="title"/>
          </p:nvPr>
        </p:nvSpPr>
        <p:spPr/>
        <p:txBody>
          <a:bodyPr/>
          <a:lstStyle/>
          <a:p>
            <a:r>
              <a:rPr lang="en-US" dirty="0" smtClean="0"/>
              <a:t>Motivation</a:t>
            </a:r>
            <a:endParaRPr lang="en-US" dirty="0"/>
          </a:p>
        </p:txBody>
      </p:sp>
    </p:spTree>
    <p:extLst>
      <p:ext uri="{BB962C8B-B14F-4D97-AF65-F5344CB8AC3E}">
        <p14:creationId xmlns:p14="http://schemas.microsoft.com/office/powerpoint/2010/main" val="437163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790" y="0"/>
            <a:ext cx="12142210" cy="7195279"/>
          </a:xfrm>
          <a:prstGeom prst="rect">
            <a:avLst/>
          </a:prstGeom>
        </p:spPr>
      </p:pic>
      <p:sp>
        <p:nvSpPr>
          <p:cNvPr id="5" name="Rectangle 4"/>
          <p:cNvSpPr/>
          <p:nvPr/>
        </p:nvSpPr>
        <p:spPr>
          <a:xfrm>
            <a:off x="0" y="44970"/>
            <a:ext cx="12192000" cy="1543987"/>
          </a:xfrm>
          <a:prstGeom prst="rect">
            <a:avLst/>
          </a:prstGeom>
          <a:solidFill>
            <a:srgbClr val="000000">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Learning Alone</a:t>
            </a:r>
            <a:endParaRPr lang="en-US" dirty="0"/>
          </a:p>
        </p:txBody>
      </p:sp>
    </p:spTree>
    <p:extLst>
      <p:ext uri="{BB962C8B-B14F-4D97-AF65-F5344CB8AC3E}">
        <p14:creationId xmlns:p14="http://schemas.microsoft.com/office/powerpoint/2010/main" val="16835389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2671</TotalTime>
  <Words>3430</Words>
  <Application>Microsoft Office PowerPoint</Application>
  <PresentationFormat>Widescreen</PresentationFormat>
  <Paragraphs>510</Paragraphs>
  <Slides>78</Slides>
  <Notes>78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78</vt:i4>
      </vt:variant>
    </vt:vector>
  </HeadingPairs>
  <TitlesOfParts>
    <vt:vector size="83" baseType="lpstr">
      <vt:lpstr>Arial</vt:lpstr>
      <vt:lpstr>Calibri</vt:lpstr>
      <vt:lpstr>Century Gothic</vt:lpstr>
      <vt:lpstr>Wingdings 3</vt:lpstr>
      <vt:lpstr>Ion</vt:lpstr>
      <vt:lpstr>Here early?</vt:lpstr>
      <vt:lpstr>Game On!</vt:lpstr>
      <vt:lpstr>Play Along!</vt:lpstr>
      <vt:lpstr>Earn some badges</vt:lpstr>
      <vt:lpstr>Gamification: A Broad Definition</vt:lpstr>
      <vt:lpstr>The Challenges of Online Learning</vt:lpstr>
      <vt:lpstr>Student Engagement</vt:lpstr>
      <vt:lpstr>Motivation</vt:lpstr>
      <vt:lpstr>Learning Alone</vt:lpstr>
      <vt:lpstr>The Big Picture</vt:lpstr>
      <vt:lpstr>Am I Learning?</vt:lpstr>
      <vt:lpstr>What do we know about games?</vt:lpstr>
      <vt:lpstr>The Science of Games</vt:lpstr>
      <vt:lpstr>PowerPoint Presentation</vt:lpstr>
      <vt:lpstr>The Science of Games</vt:lpstr>
      <vt:lpstr>That’s great…but</vt:lpstr>
      <vt:lpstr>I don’t buy it.</vt:lpstr>
      <vt:lpstr>Frequent Flyer?</vt:lpstr>
      <vt:lpstr>Starbucks?</vt:lpstr>
      <vt:lpstr>PowerPoint Presentation</vt:lpstr>
      <vt:lpstr>Groceries?</vt:lpstr>
      <vt:lpstr>Do you shop on Amazon?</vt:lpstr>
      <vt:lpstr>So What’s the Point?</vt:lpstr>
      <vt:lpstr>Everyday experiences are gamified.</vt:lpstr>
      <vt:lpstr>How can we connect what we do in education to what we love about games?</vt:lpstr>
      <vt:lpstr>Badging</vt:lpstr>
      <vt:lpstr>Where have we seen badges?</vt:lpstr>
      <vt:lpstr>PowerPoint Presentation</vt:lpstr>
      <vt:lpstr>PowerPoint Presentation</vt:lpstr>
      <vt:lpstr>How we use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Benefit?</vt:lpstr>
      <vt:lpstr>The Benefit?</vt:lpstr>
      <vt:lpstr>Mastery Learning  “Our basic task in education is to find strategies which will take individual differences into consideration but which will do so in such a way as to promote the fullest development of the individual.”  --Benjamin Bloom</vt:lpstr>
      <vt:lpstr>PowerPoint Presentation</vt:lpstr>
      <vt:lpstr>Mastery Learning</vt:lpstr>
      <vt:lpstr>PowerPoint Presentation</vt:lpstr>
      <vt:lpstr>How is Mastery Learning like a game?</vt:lpstr>
      <vt:lpstr>PowerPoint Presentation</vt:lpstr>
      <vt:lpstr>PowerPoint Presentation</vt:lpstr>
      <vt:lpstr>Mastery Learning</vt:lpstr>
      <vt:lpstr>Elements from gaming that will work in designing educational materials </vt:lpstr>
      <vt:lpstr>Elements from gaming that will work in designing educational materials </vt:lpstr>
      <vt:lpstr>Elements from gaming that will work in designing educational materials </vt:lpstr>
      <vt:lpstr>Exemplary Work</vt:lpstr>
      <vt:lpstr>PowerPoint Presentation</vt:lpstr>
      <vt:lpstr>How is Mastery Learning like a game?</vt:lpstr>
      <vt:lpstr>PowerPoint Presentation</vt:lpstr>
      <vt:lpstr>PowerPoint Presentation</vt:lpstr>
      <vt:lpstr>PowerPoint Presentation</vt:lpstr>
      <vt:lpstr>PowerPoint Presentation</vt:lpstr>
      <vt:lpstr>PowerPoint Presentation</vt:lpstr>
      <vt:lpstr>The Results?</vt:lpstr>
      <vt:lpstr>Prove to your students that they are good learners.</vt:lpstr>
      <vt:lpstr>Self Assessment, Content Creation, &amp; Competition</vt:lpstr>
      <vt:lpstr>PowerPoint Presentation</vt:lpstr>
      <vt:lpstr>Crowd-sourcing the Questions</vt:lpstr>
      <vt:lpstr>PowerPoint Presentation</vt:lpstr>
      <vt:lpstr>Immersive and Simulated Environments</vt:lpstr>
      <vt:lpstr>PowerPoint Presentation</vt:lpstr>
      <vt:lpstr>PowerPoint Presentation</vt:lpstr>
      <vt:lpstr>PowerPoint Presentation</vt:lpstr>
      <vt:lpstr>PowerPoint Presentation</vt:lpstr>
      <vt:lpstr>PowerPoint Presentation</vt:lpstr>
      <vt:lpstr>Shifting from “Grades” to Experience Points</vt:lpstr>
      <vt:lpstr>From “Grades” to Experience Points </vt:lpstr>
      <vt:lpstr>How it all fits together</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Game On!</dc:title>
  <dc:creator>Kaufman,Stephen E</dc:creator>
  <cp:lastModifiedBy>Phipps,Jonnie J</cp:lastModifiedBy>
  <cp:revision>121</cp:revision>
  <dcterms:created xsi:type="dcterms:W3CDTF">2015-10-20T20:35:22Z</dcterms:created>
  <dcterms:modified xsi:type="dcterms:W3CDTF">2015-11-03T13:56:55Z</dcterms:modified>
</cp:coreProperties>
</file>