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2" r:id="rId2"/>
  </p:sldMasterIdLst>
  <p:notesMasterIdLst>
    <p:notesMasterId r:id="rId19"/>
  </p:notesMasterIdLst>
  <p:handoutMasterIdLst>
    <p:handoutMasterId r:id="rId20"/>
  </p:handoutMasterIdLst>
  <p:sldIdLst>
    <p:sldId id="256" r:id="rId3"/>
    <p:sldId id="294" r:id="rId4"/>
    <p:sldId id="284" r:id="rId5"/>
    <p:sldId id="295" r:id="rId6"/>
    <p:sldId id="296" r:id="rId7"/>
    <p:sldId id="286" r:id="rId8"/>
    <p:sldId id="287" r:id="rId9"/>
    <p:sldId id="288" r:id="rId10"/>
    <p:sldId id="289" r:id="rId11"/>
    <p:sldId id="290" r:id="rId12"/>
    <p:sldId id="291" r:id="rId13"/>
    <p:sldId id="292" r:id="rId14"/>
    <p:sldId id="293" r:id="rId15"/>
    <p:sldId id="297" r:id="rId16"/>
    <p:sldId id="298" r:id="rId17"/>
    <p:sldId id="299" r:id="rId18"/>
  </p:sldIdLst>
  <p:sldSz cx="9144000" cy="6858000" type="screen4x3"/>
  <p:notesSz cx="7053263" cy="93091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315" autoAdjust="0"/>
  </p:normalViewPr>
  <p:slideViewPr>
    <p:cSldViewPr>
      <p:cViewPr varScale="1">
        <p:scale>
          <a:sx n="72" d="100"/>
          <a:sy n="72" d="100"/>
        </p:scale>
        <p:origin x="183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3056414" cy="465455"/>
          </a:xfrm>
          <a:prstGeom prst="rect">
            <a:avLst/>
          </a:prstGeom>
          <a:noFill/>
          <a:ln w="9525">
            <a:noFill/>
            <a:miter lim="800000"/>
            <a:headEnd/>
            <a:tailEnd/>
          </a:ln>
          <a:effectLst/>
        </p:spPr>
        <p:txBody>
          <a:bodyPr vert="horz" wrap="square" lIns="93486" tIns="46743" rIns="93486" bIns="46743" numCol="1" anchor="t" anchorCtr="0" compatLnSpc="1">
            <a:prstTxWarp prst="textNoShape">
              <a:avLst/>
            </a:prstTxWarp>
          </a:bodyPr>
          <a:lstStyle>
            <a:lvl1pPr eaLnBrk="1" hangingPunct="1">
              <a:defRPr sz="1200"/>
            </a:lvl1pPr>
          </a:lstStyle>
          <a:p>
            <a:endParaRPr lang="en-US"/>
          </a:p>
        </p:txBody>
      </p:sp>
      <p:sp>
        <p:nvSpPr>
          <p:cNvPr id="37891" name="Rectangle 3"/>
          <p:cNvSpPr>
            <a:spLocks noGrp="1" noChangeArrowheads="1"/>
          </p:cNvSpPr>
          <p:nvPr>
            <p:ph type="dt" sz="quarter" idx="1"/>
          </p:nvPr>
        </p:nvSpPr>
        <p:spPr bwMode="auto">
          <a:xfrm>
            <a:off x="3995218" y="0"/>
            <a:ext cx="3056414" cy="465455"/>
          </a:xfrm>
          <a:prstGeom prst="rect">
            <a:avLst/>
          </a:prstGeom>
          <a:noFill/>
          <a:ln w="9525">
            <a:noFill/>
            <a:miter lim="800000"/>
            <a:headEnd/>
            <a:tailEnd/>
          </a:ln>
          <a:effectLst/>
        </p:spPr>
        <p:txBody>
          <a:bodyPr vert="horz" wrap="square" lIns="93486" tIns="46743" rIns="93486" bIns="46743" numCol="1" anchor="t" anchorCtr="0" compatLnSpc="1">
            <a:prstTxWarp prst="textNoShape">
              <a:avLst/>
            </a:prstTxWarp>
          </a:bodyPr>
          <a:lstStyle>
            <a:lvl1pPr algn="r" eaLnBrk="1" hangingPunct="1">
              <a:defRPr sz="1200"/>
            </a:lvl1pPr>
          </a:lstStyle>
          <a:p>
            <a:endParaRPr lang="en-US"/>
          </a:p>
        </p:txBody>
      </p:sp>
      <p:sp>
        <p:nvSpPr>
          <p:cNvPr id="37892" name="Rectangle 4"/>
          <p:cNvSpPr>
            <a:spLocks noGrp="1" noChangeArrowheads="1"/>
          </p:cNvSpPr>
          <p:nvPr>
            <p:ph type="ftr" sz="quarter" idx="2"/>
          </p:nvPr>
        </p:nvSpPr>
        <p:spPr bwMode="auto">
          <a:xfrm>
            <a:off x="0" y="8842029"/>
            <a:ext cx="3056414" cy="465455"/>
          </a:xfrm>
          <a:prstGeom prst="rect">
            <a:avLst/>
          </a:prstGeom>
          <a:noFill/>
          <a:ln w="9525">
            <a:noFill/>
            <a:miter lim="800000"/>
            <a:headEnd/>
            <a:tailEnd/>
          </a:ln>
          <a:effectLst/>
        </p:spPr>
        <p:txBody>
          <a:bodyPr vert="horz" wrap="square" lIns="93486" tIns="46743" rIns="93486" bIns="46743" numCol="1" anchor="b" anchorCtr="0" compatLnSpc="1">
            <a:prstTxWarp prst="textNoShape">
              <a:avLst/>
            </a:prstTxWarp>
          </a:bodyPr>
          <a:lstStyle>
            <a:lvl1pPr eaLnBrk="1" hangingPunct="1">
              <a:defRPr sz="1200"/>
            </a:lvl1pPr>
          </a:lstStyle>
          <a:p>
            <a:endParaRPr lang="en-US"/>
          </a:p>
        </p:txBody>
      </p:sp>
      <p:sp>
        <p:nvSpPr>
          <p:cNvPr id="37893" name="Rectangle 5"/>
          <p:cNvSpPr>
            <a:spLocks noGrp="1" noChangeArrowheads="1"/>
          </p:cNvSpPr>
          <p:nvPr>
            <p:ph type="sldNum" sz="quarter" idx="3"/>
          </p:nvPr>
        </p:nvSpPr>
        <p:spPr bwMode="auto">
          <a:xfrm>
            <a:off x="3995218" y="8842029"/>
            <a:ext cx="3056414" cy="465455"/>
          </a:xfrm>
          <a:prstGeom prst="rect">
            <a:avLst/>
          </a:prstGeom>
          <a:noFill/>
          <a:ln w="9525">
            <a:noFill/>
            <a:miter lim="800000"/>
            <a:headEnd/>
            <a:tailEnd/>
          </a:ln>
          <a:effectLst/>
        </p:spPr>
        <p:txBody>
          <a:bodyPr vert="horz" wrap="square" lIns="93486" tIns="46743" rIns="93486" bIns="46743" numCol="1" anchor="b" anchorCtr="0" compatLnSpc="1">
            <a:prstTxWarp prst="textNoShape">
              <a:avLst/>
            </a:prstTxWarp>
          </a:bodyPr>
          <a:lstStyle>
            <a:lvl1pPr algn="r" eaLnBrk="1" hangingPunct="1">
              <a:defRPr sz="1200"/>
            </a:lvl1pPr>
          </a:lstStyle>
          <a:p>
            <a:fld id="{8462706C-34A3-4D46-8129-A86DEEDB8DA9}" type="slidenum">
              <a:rPr lang="en-US"/>
              <a:pPr/>
              <a:t>‹#›</a:t>
            </a:fld>
            <a:endParaRPr lang="en-US"/>
          </a:p>
        </p:txBody>
      </p:sp>
    </p:spTree>
    <p:extLst>
      <p:ext uri="{BB962C8B-B14F-4D97-AF65-F5344CB8AC3E}">
        <p14:creationId xmlns:p14="http://schemas.microsoft.com/office/powerpoint/2010/main" val="38229995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86" tIns="46743" rIns="93486" bIns="46743" rtlCol="0"/>
          <a:lstStyle>
            <a:lvl1pPr algn="l">
              <a:defRPr sz="1200"/>
            </a:lvl1pPr>
          </a:lstStyle>
          <a:p>
            <a:endParaRPr lang="en-US"/>
          </a:p>
        </p:txBody>
      </p:sp>
      <p:sp>
        <p:nvSpPr>
          <p:cNvPr id="3" name="Date Placeholder 2"/>
          <p:cNvSpPr>
            <a:spLocks noGrp="1"/>
          </p:cNvSpPr>
          <p:nvPr>
            <p:ph type="dt" idx="1"/>
          </p:nvPr>
        </p:nvSpPr>
        <p:spPr>
          <a:xfrm>
            <a:off x="3995218" y="0"/>
            <a:ext cx="3056414" cy="465455"/>
          </a:xfrm>
          <a:prstGeom prst="rect">
            <a:avLst/>
          </a:prstGeom>
        </p:spPr>
        <p:txBody>
          <a:bodyPr vert="horz" lIns="93486" tIns="46743" rIns="93486" bIns="46743" rtlCol="0"/>
          <a:lstStyle>
            <a:lvl1pPr algn="r">
              <a:defRPr sz="1200"/>
            </a:lvl1pPr>
          </a:lstStyle>
          <a:p>
            <a:fld id="{75C67152-DCB3-4493-A6E9-6F1F1CC016CD}" type="datetimeFigureOut">
              <a:rPr lang="en-US" smtClean="0"/>
              <a:t>10/20/2015</a:t>
            </a:fld>
            <a:endParaRPr lang="en-US"/>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86" tIns="46743" rIns="93486" bIns="46743"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86" tIns="46743" rIns="93486" bIns="4674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56414" cy="465455"/>
          </a:xfrm>
          <a:prstGeom prst="rect">
            <a:avLst/>
          </a:prstGeom>
        </p:spPr>
        <p:txBody>
          <a:bodyPr vert="horz" lIns="93486" tIns="46743" rIns="93486" bIns="46743" rtlCol="0" anchor="b"/>
          <a:lstStyle>
            <a:lvl1pPr algn="l">
              <a:defRPr sz="1200"/>
            </a:lvl1pPr>
          </a:lstStyle>
          <a:p>
            <a:endParaRPr lang="en-US"/>
          </a:p>
        </p:txBody>
      </p:sp>
      <p:sp>
        <p:nvSpPr>
          <p:cNvPr id="7" name="Slide Number Placeholder 6"/>
          <p:cNvSpPr>
            <a:spLocks noGrp="1"/>
          </p:cNvSpPr>
          <p:nvPr>
            <p:ph type="sldNum" sz="quarter" idx="5"/>
          </p:nvPr>
        </p:nvSpPr>
        <p:spPr>
          <a:xfrm>
            <a:off x="3995218" y="8842029"/>
            <a:ext cx="3056414" cy="465455"/>
          </a:xfrm>
          <a:prstGeom prst="rect">
            <a:avLst/>
          </a:prstGeom>
        </p:spPr>
        <p:txBody>
          <a:bodyPr vert="horz" lIns="93486" tIns="46743" rIns="93486" bIns="46743" rtlCol="0" anchor="b"/>
          <a:lstStyle>
            <a:lvl1pPr algn="r">
              <a:defRPr sz="1200"/>
            </a:lvl1pPr>
          </a:lstStyle>
          <a:p>
            <a:fld id="{9F31908B-444A-45C6-ACFA-BD984E1F63FE}" type="slidenum">
              <a:rPr lang="en-US" smtClean="0"/>
              <a:t>‹#›</a:t>
            </a:fld>
            <a:endParaRPr lang="en-US"/>
          </a:p>
        </p:txBody>
      </p:sp>
    </p:spTree>
    <p:extLst>
      <p:ext uri="{BB962C8B-B14F-4D97-AF65-F5344CB8AC3E}">
        <p14:creationId xmlns:p14="http://schemas.microsoft.com/office/powerpoint/2010/main" val="1185889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31908B-444A-45C6-ACFA-BD984E1F63FE}" type="slidenum">
              <a:rPr lang="en-US" smtClean="0"/>
              <a:t>1</a:t>
            </a:fld>
            <a:endParaRPr lang="en-US" dirty="0"/>
          </a:p>
        </p:txBody>
      </p:sp>
    </p:spTree>
    <p:extLst>
      <p:ext uri="{BB962C8B-B14F-4D97-AF65-F5344CB8AC3E}">
        <p14:creationId xmlns:p14="http://schemas.microsoft.com/office/powerpoint/2010/main" val="4108073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i="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In any course, it is detrimental for students to work on projects or course content that has summative components without having feedback from their instructor on earlier work.  For instance, a mid-term or final exam is generally precipitated by earlier assignments and/or discussions. Students should receive feedback so they can make appropriate changes as they prepare for summative projects. This feedback can come in many forms: comments on quizzes, quizzes with multiple attempts, non-graded quizzes, revision opportunities, peer review which includes instructor comments, or individual feedback and coaching via email.</a:t>
            </a:r>
            <a:endParaRPr lang="en-US" sz="1200" kern="1200" dirty="0" smtClean="0">
              <a:solidFill>
                <a:schemeClr val="tx1"/>
              </a:solidFill>
              <a:effectLst/>
              <a:latin typeface="+mn-lt"/>
              <a:ea typeface="+mn-ea"/>
              <a:cs typeface="+mn-cs"/>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31908B-444A-45C6-ACFA-BD984E1F63FE}" type="slidenum">
              <a:rPr lang="en-US" smtClean="0"/>
              <a:t>10</a:t>
            </a:fld>
            <a:endParaRPr lang="en-US" dirty="0"/>
          </a:p>
        </p:txBody>
      </p:sp>
    </p:spTree>
    <p:extLst>
      <p:ext uri="{BB962C8B-B14F-4D97-AF65-F5344CB8AC3E}">
        <p14:creationId xmlns:p14="http://schemas.microsoft.com/office/powerpoint/2010/main" val="15662811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i="1"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Best practice in online instruction supports engaging and ongoing communication between the instructor and an entire class. It is not always necessary to communicate elaborate information weekly, but some consistent communication should come in the form of weekly announcements or regular class updates.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F31908B-444A-45C6-ACFA-BD984E1F63FE}" type="slidenum">
              <a:rPr lang="en-US" smtClean="0"/>
              <a:t>11</a:t>
            </a:fld>
            <a:endParaRPr lang="en-US" dirty="0"/>
          </a:p>
        </p:txBody>
      </p:sp>
    </p:spTree>
    <p:extLst>
      <p:ext uri="{BB962C8B-B14F-4D97-AF65-F5344CB8AC3E}">
        <p14:creationId xmlns:p14="http://schemas.microsoft.com/office/powerpoint/2010/main" val="1566281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i="1"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It is impossible to replicate the kind of interaction students experience in a face-to-face class in an online environment; however, attempts should be made to create student-to-student interaction.  Interaction among students can support learning objectives, create meaningful exchange of ideas, and provide an enriched experience for students as they work through course material.  Student-to-student interaction can come in the form of threaded discussion, peer review, team projects, and open forums.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31908B-444A-45C6-ACFA-BD984E1F63FE}" type="slidenum">
              <a:rPr lang="en-US" smtClean="0"/>
              <a:t>12</a:t>
            </a:fld>
            <a:endParaRPr lang="en-US" dirty="0"/>
          </a:p>
        </p:txBody>
      </p:sp>
    </p:spTree>
    <p:extLst>
      <p:ext uri="{BB962C8B-B14F-4D97-AF65-F5344CB8AC3E}">
        <p14:creationId xmlns:p14="http://schemas.microsoft.com/office/powerpoint/2010/main" val="15662811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31908B-444A-45C6-ACFA-BD984E1F63FE}" type="slidenum">
              <a:rPr lang="en-US" smtClean="0"/>
              <a:t>13</a:t>
            </a:fld>
            <a:endParaRPr lang="en-US" dirty="0"/>
          </a:p>
        </p:txBody>
      </p:sp>
    </p:spTree>
    <p:extLst>
      <p:ext uri="{BB962C8B-B14F-4D97-AF65-F5344CB8AC3E}">
        <p14:creationId xmlns:p14="http://schemas.microsoft.com/office/powerpoint/2010/main" val="1566281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31908B-444A-45C6-ACFA-BD984E1F63FE}" type="slidenum">
              <a:rPr lang="en-US" smtClean="0"/>
              <a:t>14</a:t>
            </a:fld>
            <a:endParaRPr lang="en-US" dirty="0"/>
          </a:p>
        </p:txBody>
      </p:sp>
    </p:spTree>
    <p:extLst>
      <p:ext uri="{BB962C8B-B14F-4D97-AF65-F5344CB8AC3E}">
        <p14:creationId xmlns:p14="http://schemas.microsoft.com/office/powerpoint/2010/main" val="14812317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31908B-444A-45C6-ACFA-BD984E1F63FE}" type="slidenum">
              <a:rPr lang="en-US" smtClean="0"/>
              <a:t>15</a:t>
            </a:fld>
            <a:endParaRPr lang="en-US"/>
          </a:p>
        </p:txBody>
      </p:sp>
    </p:spTree>
    <p:extLst>
      <p:ext uri="{BB962C8B-B14F-4D97-AF65-F5344CB8AC3E}">
        <p14:creationId xmlns:p14="http://schemas.microsoft.com/office/powerpoint/2010/main" val="1533994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31908B-444A-45C6-ACFA-BD984E1F63FE}" type="slidenum">
              <a:rPr lang="en-US" smtClean="0"/>
              <a:t>16</a:t>
            </a:fld>
            <a:endParaRPr lang="en-US"/>
          </a:p>
        </p:txBody>
      </p:sp>
    </p:spTree>
    <p:extLst>
      <p:ext uri="{BB962C8B-B14F-4D97-AF65-F5344CB8AC3E}">
        <p14:creationId xmlns:p14="http://schemas.microsoft.com/office/powerpoint/2010/main" val="26975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31908B-444A-45C6-ACFA-BD984E1F63FE}" type="slidenum">
              <a:rPr lang="en-US" smtClean="0"/>
              <a:t>2</a:t>
            </a:fld>
            <a:endParaRPr lang="en-US" dirty="0"/>
          </a:p>
        </p:txBody>
      </p:sp>
    </p:spTree>
    <p:extLst>
      <p:ext uri="{BB962C8B-B14F-4D97-AF65-F5344CB8AC3E}">
        <p14:creationId xmlns:p14="http://schemas.microsoft.com/office/powerpoint/2010/main" val="3956247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31908B-444A-45C6-ACFA-BD984E1F63FE}" type="slidenum">
              <a:rPr lang="en-US" smtClean="0"/>
              <a:t>3</a:t>
            </a:fld>
            <a:endParaRPr lang="en-US"/>
          </a:p>
        </p:txBody>
      </p:sp>
    </p:spTree>
    <p:extLst>
      <p:ext uri="{BB962C8B-B14F-4D97-AF65-F5344CB8AC3E}">
        <p14:creationId xmlns:p14="http://schemas.microsoft.com/office/powerpoint/2010/main" val="4158975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31908B-444A-45C6-ACFA-BD984E1F63FE}" type="slidenum">
              <a:rPr lang="en-US" smtClean="0"/>
              <a:t>4</a:t>
            </a:fld>
            <a:endParaRPr lang="en-US"/>
          </a:p>
        </p:txBody>
      </p:sp>
    </p:spTree>
    <p:extLst>
      <p:ext uri="{BB962C8B-B14F-4D97-AF65-F5344CB8AC3E}">
        <p14:creationId xmlns:p14="http://schemas.microsoft.com/office/powerpoint/2010/main" val="3296469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31908B-444A-45C6-ACFA-BD984E1F63FE}" type="slidenum">
              <a:rPr lang="en-US" smtClean="0"/>
              <a:t>5</a:t>
            </a:fld>
            <a:endParaRPr lang="en-US"/>
          </a:p>
        </p:txBody>
      </p:sp>
    </p:spTree>
    <p:extLst>
      <p:ext uri="{BB962C8B-B14F-4D97-AF65-F5344CB8AC3E}">
        <p14:creationId xmlns:p14="http://schemas.microsoft.com/office/powerpoint/2010/main" val="199238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r>
              <a:rPr lang="en-US" sz="1200" i="1" kern="1200" dirty="0" smtClean="0">
                <a:solidFill>
                  <a:schemeClr val="tx1"/>
                </a:solidFill>
                <a:effectLst/>
                <a:latin typeface="+mn-lt"/>
                <a:ea typeface="+mn-ea"/>
                <a:cs typeface="+mn-cs"/>
              </a:rPr>
              <a:t>It is understood that faculty have non-traditional work hours, especially adjunct faculty. The goal of this standard is flexibility, but consistency. It is within acceptable practice for an instructor to “work” Tuesday through Saturday, for instance, as long as an instructor’s workweek is clearly defined for students.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If an email is received on a Friday, then a response is expected by Monday of the following week.  If an instructor has an alternate schedule, which provides for a nontraditional work week, this should be clearly explained to students at the beginning of the semester.</a:t>
            </a:r>
            <a:endParaRPr lang="en-US" sz="1200" kern="1200" dirty="0" smtClean="0">
              <a:solidFill>
                <a:schemeClr val="tx1"/>
              </a:solidFill>
              <a:effectLst/>
              <a:latin typeface="+mn-lt"/>
              <a:ea typeface="+mn-ea"/>
              <a:cs typeface="+mn-cs"/>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31908B-444A-45C6-ACFA-BD984E1F63FE}" type="slidenum">
              <a:rPr lang="en-US" smtClean="0"/>
              <a:t>6</a:t>
            </a:fld>
            <a:endParaRPr lang="en-US" dirty="0"/>
          </a:p>
        </p:txBody>
      </p:sp>
    </p:spTree>
    <p:extLst>
      <p:ext uri="{BB962C8B-B14F-4D97-AF65-F5344CB8AC3E}">
        <p14:creationId xmlns:p14="http://schemas.microsoft.com/office/powerpoint/2010/main" val="1566281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Best practice for online instruction encourages the use of “help” forums and other forms of open, threaded discussion. These forums can be helpful for both students and instructors, as often students answer questions for each other. Regular participation on a “help” discussion by the instructor can mediate many forms of course questions as well as notify an instructor when something in the LMS has not worked as expected.  This equates to in-class question/answer sessions.  Students ask open questions to an instructor and all students have access to that question as well as the answer.</a:t>
            </a:r>
            <a:endParaRPr lang="en-US" sz="1200" kern="1200" dirty="0" smtClean="0">
              <a:solidFill>
                <a:schemeClr val="tx1"/>
              </a:solidFill>
              <a:effectLst/>
              <a:latin typeface="+mn-lt"/>
              <a:ea typeface="+mn-ea"/>
              <a:cs typeface="+mn-cs"/>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31908B-444A-45C6-ACFA-BD984E1F63FE}" type="slidenum">
              <a:rPr lang="en-US" smtClean="0"/>
              <a:t>7</a:t>
            </a:fld>
            <a:endParaRPr lang="en-US" dirty="0"/>
          </a:p>
        </p:txBody>
      </p:sp>
    </p:spTree>
    <p:extLst>
      <p:ext uri="{BB962C8B-B14F-4D97-AF65-F5344CB8AC3E}">
        <p14:creationId xmlns:p14="http://schemas.microsoft.com/office/powerpoint/2010/main" val="1566281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i="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It is understood that email between a student and an instructor is private, particularly in order to protect student privacy rights. However, constructive and supportive communication can be provided in open help forums as well as in announcements. Best practice encourages multiple forms of communication within a course, and this communication should be professional, constructive, and supportive.</a:t>
            </a:r>
            <a:endParaRPr lang="en-US" sz="1200" kern="1200" dirty="0" smtClean="0">
              <a:solidFill>
                <a:schemeClr val="tx1"/>
              </a:solidFill>
              <a:effectLst/>
              <a:latin typeface="+mn-lt"/>
              <a:ea typeface="+mn-ea"/>
              <a:cs typeface="+mn-cs"/>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31908B-444A-45C6-ACFA-BD984E1F63FE}" type="slidenum">
              <a:rPr lang="en-US" smtClean="0"/>
              <a:t>8</a:t>
            </a:fld>
            <a:endParaRPr lang="en-US" dirty="0"/>
          </a:p>
        </p:txBody>
      </p:sp>
    </p:spTree>
    <p:extLst>
      <p:ext uri="{BB962C8B-B14F-4D97-AF65-F5344CB8AC3E}">
        <p14:creationId xmlns:p14="http://schemas.microsoft.com/office/powerpoint/2010/main" val="1566281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i="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Timely feedback is important in order for students to progress through a course. Not all assignments can be graded in a single week; this is dependent upon the size of the class and the complexity of the assignment. However, an instructor can give meaningful feedback in a timely manner which may include announcements on how grading is progressing, reasons for delayed grading, and general feedback to the entire class regarding assessment after grading is complete. </a:t>
            </a:r>
            <a:endParaRPr lang="en-US" sz="1200" kern="1200" dirty="0" smtClean="0">
              <a:solidFill>
                <a:schemeClr val="tx1"/>
              </a:solidFill>
              <a:effectLst/>
              <a:latin typeface="+mn-lt"/>
              <a:ea typeface="+mn-ea"/>
              <a:cs typeface="+mn-cs"/>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31908B-444A-45C6-ACFA-BD984E1F63FE}" type="slidenum">
              <a:rPr lang="en-US" smtClean="0"/>
              <a:t>9</a:t>
            </a:fld>
            <a:endParaRPr lang="en-US" dirty="0"/>
          </a:p>
        </p:txBody>
      </p:sp>
    </p:spTree>
    <p:extLst>
      <p:ext uri="{BB962C8B-B14F-4D97-AF65-F5344CB8AC3E}">
        <p14:creationId xmlns:p14="http://schemas.microsoft.com/office/powerpoint/2010/main" val="1566281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338" name="Group 2"/>
          <p:cNvGrpSpPr>
            <a:grpSpLocks/>
          </p:cNvGrpSpPr>
          <p:nvPr/>
        </p:nvGrpSpPr>
        <p:grpSpPr bwMode="auto">
          <a:xfrm>
            <a:off x="439523" y="457200"/>
            <a:ext cx="8397875" cy="6096000"/>
            <a:chOff x="240" y="288"/>
            <a:chExt cx="5290" cy="3504"/>
          </a:xfrm>
        </p:grpSpPr>
        <p:sp>
          <p:nvSpPr>
            <p:cNvPr id="14339" name="Rectangle 3"/>
            <p:cNvSpPr>
              <a:spLocks noChangeArrowheads="1"/>
            </p:cNvSpPr>
            <p:nvPr/>
          </p:nvSpPr>
          <p:spPr bwMode="blackWhite">
            <a:xfrm>
              <a:off x="240" y="288"/>
              <a:ext cx="5290" cy="3504"/>
            </a:xfrm>
            <a:prstGeom prst="rect">
              <a:avLst/>
            </a:prstGeom>
            <a:solidFill>
              <a:schemeClr val="bg1"/>
            </a:solidFill>
            <a:ln w="50800">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14340" name="Rectangle 4"/>
            <p:cNvSpPr>
              <a:spLocks noChangeArrowheads="1"/>
            </p:cNvSpPr>
            <p:nvPr/>
          </p:nvSpPr>
          <p:spPr bwMode="auto">
            <a:xfrm>
              <a:off x="285" y="336"/>
              <a:ext cx="5184" cy="3408"/>
            </a:xfrm>
            <a:prstGeom prst="rect">
              <a:avLst/>
            </a:prstGeom>
            <a:noFill/>
            <a:ln w="9525">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grpSp>
      <p:sp>
        <p:nvSpPr>
          <p:cNvPr id="14342" name="Rectangle 6"/>
          <p:cNvSpPr>
            <a:spLocks noGrp="1" noChangeArrowheads="1"/>
          </p:cNvSpPr>
          <p:nvPr>
            <p:ph type="ctrTitle"/>
          </p:nvPr>
        </p:nvSpPr>
        <p:spPr>
          <a:xfrm>
            <a:off x="1219200" y="838200"/>
            <a:ext cx="6781800" cy="2559050"/>
          </a:xfrm>
        </p:spPr>
        <p:txBody>
          <a:bodyPr anchorCtr="1"/>
          <a:lstStyle>
            <a:lvl1pPr algn="ctr">
              <a:defRPr sz="6200"/>
            </a:lvl1pPr>
          </a:lstStyle>
          <a:p>
            <a:r>
              <a:rPr lang="en-US"/>
              <a:t>Click to edit Master title style</a:t>
            </a:r>
          </a:p>
        </p:txBody>
      </p:sp>
      <p:sp>
        <p:nvSpPr>
          <p:cNvPr id="14343" name="Rectangle 7"/>
          <p:cNvSpPr>
            <a:spLocks noGrp="1" noChangeArrowheads="1"/>
          </p:cNvSpPr>
          <p:nvPr>
            <p:ph type="subTitle" idx="1"/>
          </p:nvPr>
        </p:nvSpPr>
        <p:spPr>
          <a:xfrm>
            <a:off x="1371600" y="3733800"/>
            <a:ext cx="6400800" cy="1873250"/>
          </a:xfrm>
        </p:spPr>
        <p:txBody>
          <a:bodyPr/>
          <a:lstStyle>
            <a:lvl1pPr marL="0" indent="0" algn="ctr">
              <a:buFont typeface="Wingdings" pitchFamily="2" charset="2"/>
              <a:buNone/>
              <a:defRPr sz="3000"/>
            </a:lvl1pPr>
          </a:lstStyle>
          <a:p>
            <a:r>
              <a:rPr lang="en-US"/>
              <a:t>Click to edit Master subtitle style</a:t>
            </a:r>
          </a:p>
        </p:txBody>
      </p:sp>
      <p:sp>
        <p:nvSpPr>
          <p:cNvPr id="14344" name="Rectangle 8"/>
          <p:cNvSpPr>
            <a:spLocks noGrp="1" noChangeArrowheads="1"/>
          </p:cNvSpPr>
          <p:nvPr>
            <p:ph type="dt" sz="half" idx="2"/>
          </p:nvPr>
        </p:nvSpPr>
        <p:spPr>
          <a:xfrm>
            <a:off x="536575" y="6248400"/>
            <a:ext cx="2054225" cy="457200"/>
          </a:xfrm>
        </p:spPr>
        <p:txBody>
          <a:bodyPr/>
          <a:lstStyle>
            <a:lvl1pPr>
              <a:defRPr/>
            </a:lvl1pPr>
          </a:lstStyle>
          <a:p>
            <a:endParaRPr lang="en-US"/>
          </a:p>
        </p:txBody>
      </p:sp>
      <p:sp>
        <p:nvSpPr>
          <p:cNvPr id="14345" name="Rectangle 9"/>
          <p:cNvSpPr>
            <a:spLocks noGrp="1" noChangeArrowheads="1"/>
          </p:cNvSpPr>
          <p:nvPr>
            <p:ph type="ftr" sz="quarter" idx="3"/>
          </p:nvPr>
        </p:nvSpPr>
        <p:spPr>
          <a:xfrm>
            <a:off x="3251200" y="6248400"/>
            <a:ext cx="2887663" cy="457200"/>
          </a:xfrm>
        </p:spPr>
        <p:txBody>
          <a:bodyPr/>
          <a:lstStyle>
            <a:lvl1pPr>
              <a:defRPr/>
            </a:lvl1pPr>
          </a:lstStyle>
          <a:p>
            <a:endParaRPr lang="en-US"/>
          </a:p>
        </p:txBody>
      </p:sp>
      <p:sp>
        <p:nvSpPr>
          <p:cNvPr id="14346" name="Rectangle 10"/>
          <p:cNvSpPr>
            <a:spLocks noGrp="1" noChangeArrowheads="1"/>
          </p:cNvSpPr>
          <p:nvPr>
            <p:ph type="sldNum" sz="quarter" idx="4"/>
          </p:nvPr>
        </p:nvSpPr>
        <p:spPr>
          <a:xfrm>
            <a:off x="6788150" y="6257925"/>
            <a:ext cx="1905000" cy="457200"/>
          </a:xfrm>
        </p:spPr>
        <p:txBody>
          <a:bodyPr/>
          <a:lstStyle>
            <a:lvl1pPr>
              <a:defRPr/>
            </a:lvl1pPr>
          </a:lstStyle>
          <a:p>
            <a:fld id="{C2375E0A-2471-4BCB-B3C2-E5FF7632E89D}"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CE4A589-4D9C-4BC6-BDC4-B31B539917D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473075"/>
            <a:ext cx="2038350" cy="5394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473075"/>
            <a:ext cx="5962650" cy="5394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7FF19F4-7E7A-46B7-8D10-EFAF42DF1D20}"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1987" name="Rectangle 3"/>
          <p:cNvSpPr>
            <a:spLocks noChangeArrowheads="1"/>
          </p:cNvSpPr>
          <p:nvPr/>
        </p:nvSpPr>
        <p:spPr bwMode="blackWhite">
          <a:xfrm>
            <a:off x="373063" y="647700"/>
            <a:ext cx="8397875" cy="5753100"/>
          </a:xfrm>
          <a:prstGeom prst="rect">
            <a:avLst/>
          </a:prstGeom>
          <a:solidFill>
            <a:schemeClr val="bg1"/>
          </a:solidFill>
          <a:ln w="50800">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41988" name="Rectangle 4"/>
          <p:cNvSpPr>
            <a:spLocks noChangeArrowheads="1"/>
          </p:cNvSpPr>
          <p:nvPr/>
        </p:nvSpPr>
        <p:spPr bwMode="auto">
          <a:xfrm>
            <a:off x="444500" y="723900"/>
            <a:ext cx="8229600" cy="5410200"/>
          </a:xfrm>
          <a:prstGeom prst="rect">
            <a:avLst/>
          </a:prstGeom>
          <a:noFill/>
          <a:ln w="9525">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41989" name="Line 5"/>
          <p:cNvSpPr>
            <a:spLocks noChangeShapeType="1"/>
          </p:cNvSpPr>
          <p:nvPr/>
        </p:nvSpPr>
        <p:spPr bwMode="auto">
          <a:xfrm>
            <a:off x="906463" y="2743200"/>
            <a:ext cx="7315200" cy="0"/>
          </a:xfrm>
          <a:prstGeom prst="line">
            <a:avLst/>
          </a:prstGeom>
          <a:noFill/>
          <a:ln w="19050">
            <a:solidFill>
              <a:schemeClr val="accent2"/>
            </a:solidFill>
            <a:round/>
            <a:headEnd/>
            <a:tailEnd/>
          </a:ln>
          <a:effectLst/>
        </p:spPr>
        <p:txBody>
          <a:bodyPr wrap="none" anchor="ctr"/>
          <a:lstStyle/>
          <a:p>
            <a:endParaRPr lang="en-US"/>
          </a:p>
        </p:txBody>
      </p:sp>
      <p:sp>
        <p:nvSpPr>
          <p:cNvPr id="41990" name="Rectangle 6"/>
          <p:cNvSpPr>
            <a:spLocks noGrp="1" noChangeArrowheads="1"/>
          </p:cNvSpPr>
          <p:nvPr>
            <p:ph type="ctrTitle"/>
          </p:nvPr>
        </p:nvSpPr>
        <p:spPr>
          <a:xfrm>
            <a:off x="1219200" y="838200"/>
            <a:ext cx="6781800" cy="1752600"/>
          </a:xfrm>
        </p:spPr>
        <p:txBody>
          <a:bodyPr anchorCtr="1"/>
          <a:lstStyle>
            <a:lvl1pPr algn="ctr">
              <a:defRPr sz="6200"/>
            </a:lvl1pPr>
          </a:lstStyle>
          <a:p>
            <a:r>
              <a:rPr lang="en-US"/>
              <a:t>Click to edit Master title style</a:t>
            </a:r>
          </a:p>
        </p:txBody>
      </p:sp>
      <p:sp>
        <p:nvSpPr>
          <p:cNvPr id="41991" name="Rectangle 7"/>
          <p:cNvSpPr>
            <a:spLocks noGrp="1" noChangeArrowheads="1"/>
          </p:cNvSpPr>
          <p:nvPr>
            <p:ph type="subTitle" idx="1"/>
          </p:nvPr>
        </p:nvSpPr>
        <p:spPr>
          <a:xfrm>
            <a:off x="1371600" y="3733800"/>
            <a:ext cx="6400800" cy="1873250"/>
          </a:xfrm>
        </p:spPr>
        <p:txBody>
          <a:bodyPr/>
          <a:lstStyle>
            <a:lvl1pPr marL="0" indent="0" algn="ctr">
              <a:buFont typeface="Wingdings" pitchFamily="2" charset="2"/>
              <a:buNone/>
              <a:defRPr sz="3000"/>
            </a:lvl1pPr>
          </a:lstStyle>
          <a:p>
            <a:r>
              <a:rPr lang="en-US"/>
              <a:t>Click to edit Master subtitle style</a:t>
            </a:r>
          </a:p>
        </p:txBody>
      </p:sp>
      <p:sp>
        <p:nvSpPr>
          <p:cNvPr id="41992" name="Rectangle 8"/>
          <p:cNvSpPr>
            <a:spLocks noGrp="1" noChangeArrowheads="1"/>
          </p:cNvSpPr>
          <p:nvPr>
            <p:ph type="dt" sz="half" idx="2"/>
          </p:nvPr>
        </p:nvSpPr>
        <p:spPr>
          <a:xfrm>
            <a:off x="536575" y="6248400"/>
            <a:ext cx="2054225" cy="457200"/>
          </a:xfrm>
        </p:spPr>
        <p:txBody>
          <a:bodyPr/>
          <a:lstStyle>
            <a:lvl1pPr>
              <a:defRPr/>
            </a:lvl1pPr>
          </a:lstStyle>
          <a:p>
            <a:endParaRPr lang="en-US"/>
          </a:p>
        </p:txBody>
      </p:sp>
      <p:sp>
        <p:nvSpPr>
          <p:cNvPr id="41993" name="Rectangle 9"/>
          <p:cNvSpPr>
            <a:spLocks noGrp="1" noChangeArrowheads="1"/>
          </p:cNvSpPr>
          <p:nvPr>
            <p:ph type="ftr" sz="quarter" idx="3"/>
          </p:nvPr>
        </p:nvSpPr>
        <p:spPr>
          <a:xfrm>
            <a:off x="3251200" y="6248400"/>
            <a:ext cx="2887663" cy="457200"/>
          </a:xfrm>
        </p:spPr>
        <p:txBody>
          <a:bodyPr/>
          <a:lstStyle>
            <a:lvl1pPr>
              <a:defRPr/>
            </a:lvl1pPr>
          </a:lstStyle>
          <a:p>
            <a:endParaRPr lang="en-US"/>
          </a:p>
        </p:txBody>
      </p:sp>
      <p:sp>
        <p:nvSpPr>
          <p:cNvPr id="41994" name="Rectangle 10"/>
          <p:cNvSpPr>
            <a:spLocks noGrp="1" noChangeArrowheads="1"/>
          </p:cNvSpPr>
          <p:nvPr>
            <p:ph type="sldNum" sz="quarter" idx="4"/>
          </p:nvPr>
        </p:nvSpPr>
        <p:spPr>
          <a:xfrm>
            <a:off x="6788150" y="6257925"/>
            <a:ext cx="1905000" cy="457200"/>
          </a:xfrm>
        </p:spPr>
        <p:txBody>
          <a:bodyPr/>
          <a:lstStyle>
            <a:lvl1pPr>
              <a:defRPr/>
            </a:lvl1pPr>
          </a:lstStyle>
          <a:p>
            <a:fld id="{8CA6EBAC-C990-4D60-930E-695B1DDEAAFC}" type="slidenum">
              <a:rPr lang="en-US"/>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8668445-2AB1-4973-9390-8848C58A9701}"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2C3C7EC-AC93-4EB9-93ED-A853995289CF}"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1828800"/>
            <a:ext cx="40005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828800"/>
            <a:ext cx="40005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8FB1770-17A1-4BB3-85FF-85965B75A070}"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A79767F-D4EE-4F49-814A-8087E2E6265A}"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39BA1D5-05F5-4FA6-B6C5-41FA76F8386D}"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18343A3-107A-4121-A8F8-420063CFA728}"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0D91D61-9C2A-4806-9AEB-ABA1EE20FBC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5400"/>
            </a:lvl1pPr>
          </a:lstStyle>
          <a:p>
            <a:r>
              <a:rPr lang="en-US" dirty="0"/>
              <a:t>Click to edit Master title style</a:t>
            </a:r>
          </a:p>
        </p:txBody>
      </p:sp>
      <p:sp>
        <p:nvSpPr>
          <p:cNvPr id="3" name="Content Placeholder 2"/>
          <p:cNvSpPr>
            <a:spLocks noGrp="1"/>
          </p:cNvSpPr>
          <p:nvPr>
            <p:ph idx="1"/>
          </p:nvPr>
        </p:nvSpPr>
        <p:spPr>
          <a:xfrm>
            <a:off x="533400" y="1828800"/>
            <a:ext cx="8153400" cy="4114800"/>
          </a:xfrm>
        </p:spPr>
        <p:txBody>
          <a:bodyPr/>
          <a:lstStyle>
            <a:lvl1pPr>
              <a:defRPr sz="36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26ADCCE-0AB3-4B4A-B7FC-D30368D30D06}" type="slidenum">
              <a:rPr lang="en-US"/>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8F5F618-9FE3-45DA-85F6-6459CEF177BF}"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DB073D6-EDA2-4A77-9F5D-72E592FBBF20}"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473075"/>
            <a:ext cx="2038350" cy="5394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473075"/>
            <a:ext cx="5962650" cy="5394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CA6A549-318E-4663-95E6-9174E7349FE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6F9239-793F-499A-9F20-355C780F54B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1828800"/>
            <a:ext cx="40005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828800"/>
            <a:ext cx="40005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966324E-889E-4ACC-ADBD-68880DAEE69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DF36FEF-FB82-44EF-BEC6-C5457D7F53C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3D9993B-355C-4DBB-A038-72E23D0FBFA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0344AFD-077A-47B0-9896-B70095CAF7C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4F7F3E9-08B7-4770-A67C-851C5076B3B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EC1620C-0890-4A2C-A092-4F09261039E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314" name="Group 2"/>
          <p:cNvGrpSpPr>
            <a:grpSpLocks/>
          </p:cNvGrpSpPr>
          <p:nvPr/>
        </p:nvGrpSpPr>
        <p:grpSpPr bwMode="auto">
          <a:xfrm>
            <a:off x="228600" y="228600"/>
            <a:ext cx="8686800" cy="6172200"/>
            <a:chOff x="144" y="144"/>
            <a:chExt cx="5472" cy="3744"/>
          </a:xfrm>
        </p:grpSpPr>
        <p:sp>
          <p:nvSpPr>
            <p:cNvPr id="13315" name="Rectangle 3"/>
            <p:cNvSpPr>
              <a:spLocks noChangeArrowheads="1"/>
            </p:cNvSpPr>
            <p:nvPr/>
          </p:nvSpPr>
          <p:spPr bwMode="auto">
            <a:xfrm>
              <a:off x="144" y="144"/>
              <a:ext cx="5472" cy="3744"/>
            </a:xfrm>
            <a:prstGeom prst="rect">
              <a:avLst/>
            </a:prstGeom>
            <a:solidFill>
              <a:schemeClr val="bg1"/>
            </a:solidFill>
            <a:ln w="44450">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13316" name="Rectangle 4"/>
            <p:cNvSpPr>
              <a:spLocks noChangeArrowheads="1"/>
            </p:cNvSpPr>
            <p:nvPr/>
          </p:nvSpPr>
          <p:spPr bwMode="blackWhite">
            <a:xfrm>
              <a:off x="193" y="193"/>
              <a:ext cx="5373" cy="3635"/>
            </a:xfrm>
            <a:prstGeom prst="rect">
              <a:avLst/>
            </a:prstGeom>
            <a:solidFill>
              <a:schemeClr val="bg1"/>
            </a:solidFill>
            <a:ln w="9525">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13317" name="Line 5"/>
            <p:cNvSpPr>
              <a:spLocks noChangeShapeType="1"/>
            </p:cNvSpPr>
            <p:nvPr/>
          </p:nvSpPr>
          <p:spPr bwMode="auto">
            <a:xfrm>
              <a:off x="336" y="1092"/>
              <a:ext cx="5136" cy="0"/>
            </a:xfrm>
            <a:prstGeom prst="line">
              <a:avLst/>
            </a:prstGeom>
            <a:noFill/>
            <a:ln w="12700">
              <a:solidFill>
                <a:schemeClr val="accent2"/>
              </a:solidFill>
              <a:round/>
              <a:headEnd/>
              <a:tailEnd/>
            </a:ln>
            <a:effectLst/>
          </p:spPr>
          <p:txBody>
            <a:bodyPr/>
            <a:lstStyle/>
            <a:p>
              <a:endParaRPr lang="en-US"/>
            </a:p>
          </p:txBody>
        </p:sp>
      </p:grpSp>
      <p:sp>
        <p:nvSpPr>
          <p:cNvPr id="13318" name="Rectangle 6"/>
          <p:cNvSpPr>
            <a:spLocks noGrp="1" noChangeArrowheads="1"/>
          </p:cNvSpPr>
          <p:nvPr>
            <p:ph type="title"/>
          </p:nvPr>
        </p:nvSpPr>
        <p:spPr bwMode="auto">
          <a:xfrm>
            <a:off x="533400" y="473075"/>
            <a:ext cx="81534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3319" name="Rectangle 7"/>
          <p:cNvSpPr>
            <a:spLocks noGrp="1" noChangeArrowheads="1"/>
          </p:cNvSpPr>
          <p:nvPr>
            <p:ph type="body" idx="1"/>
          </p:nvPr>
        </p:nvSpPr>
        <p:spPr bwMode="auto">
          <a:xfrm>
            <a:off x="533400" y="1828800"/>
            <a:ext cx="8153400" cy="403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20" name="Rectangle 8"/>
          <p:cNvSpPr>
            <a:spLocks noGrp="1" noChangeArrowheads="1"/>
          </p:cNvSpPr>
          <p:nvPr>
            <p:ph type="dt" sz="half" idx="2"/>
          </p:nvPr>
        </p:nvSpPr>
        <p:spPr bwMode="auto">
          <a:xfrm>
            <a:off x="533400" y="6248400"/>
            <a:ext cx="2057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000"/>
            </a:lvl1pPr>
          </a:lstStyle>
          <a:p>
            <a:endParaRPr lang="en-US"/>
          </a:p>
        </p:txBody>
      </p:sp>
      <p:sp>
        <p:nvSpPr>
          <p:cNvPr id="13321" name="Rectangle 9"/>
          <p:cNvSpPr>
            <a:spLocks noGrp="1" noChangeArrowheads="1"/>
          </p:cNvSpPr>
          <p:nvPr>
            <p:ph type="ftr" sz="quarter" idx="3"/>
          </p:nvPr>
        </p:nvSpPr>
        <p:spPr bwMode="auto">
          <a:xfrm>
            <a:off x="32385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000"/>
            </a:lvl1pPr>
          </a:lstStyle>
          <a:p>
            <a:endParaRPr lang="en-US"/>
          </a:p>
        </p:txBody>
      </p:sp>
      <p:sp>
        <p:nvSpPr>
          <p:cNvPr id="13322" name="Rectangle 10"/>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000"/>
            </a:lvl1pPr>
          </a:lstStyle>
          <a:p>
            <a:fld id="{1EB83379-79EC-4E89-BBBC-034B7548577F}"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iming>
    <p:tnLst>
      <p:par>
        <p:cTn id="1" dur="indefinite" restart="never" nodeType="tmRoot"/>
      </p:par>
    </p:tnLst>
  </p:timing>
  <p:txStyles>
    <p:titleStyle>
      <a:lvl1pPr algn="l" rtl="0" fontAlgn="base">
        <a:lnSpc>
          <a:spcPct val="80000"/>
        </a:lnSpc>
        <a:spcBef>
          <a:spcPct val="0"/>
        </a:spcBef>
        <a:spcAft>
          <a:spcPct val="0"/>
        </a:spcAft>
        <a:defRPr sz="4400">
          <a:solidFill>
            <a:schemeClr val="tx2"/>
          </a:solidFill>
          <a:latin typeface="+mj-lt"/>
          <a:ea typeface="+mj-ea"/>
          <a:cs typeface="+mj-cs"/>
        </a:defRPr>
      </a:lvl1pPr>
      <a:lvl2pPr algn="l" rtl="0" fontAlgn="base">
        <a:lnSpc>
          <a:spcPct val="80000"/>
        </a:lnSpc>
        <a:spcBef>
          <a:spcPct val="0"/>
        </a:spcBef>
        <a:spcAft>
          <a:spcPct val="0"/>
        </a:spcAft>
        <a:defRPr sz="4400">
          <a:solidFill>
            <a:schemeClr val="tx2"/>
          </a:solidFill>
          <a:latin typeface="Arial" charset="0"/>
        </a:defRPr>
      </a:lvl2pPr>
      <a:lvl3pPr algn="l" rtl="0" fontAlgn="base">
        <a:lnSpc>
          <a:spcPct val="80000"/>
        </a:lnSpc>
        <a:spcBef>
          <a:spcPct val="0"/>
        </a:spcBef>
        <a:spcAft>
          <a:spcPct val="0"/>
        </a:spcAft>
        <a:defRPr sz="4400">
          <a:solidFill>
            <a:schemeClr val="tx2"/>
          </a:solidFill>
          <a:latin typeface="Arial" charset="0"/>
        </a:defRPr>
      </a:lvl3pPr>
      <a:lvl4pPr algn="l" rtl="0" fontAlgn="base">
        <a:lnSpc>
          <a:spcPct val="80000"/>
        </a:lnSpc>
        <a:spcBef>
          <a:spcPct val="0"/>
        </a:spcBef>
        <a:spcAft>
          <a:spcPct val="0"/>
        </a:spcAft>
        <a:defRPr sz="4400">
          <a:solidFill>
            <a:schemeClr val="tx2"/>
          </a:solidFill>
          <a:latin typeface="Arial" charset="0"/>
        </a:defRPr>
      </a:lvl4pPr>
      <a:lvl5pPr algn="l" rtl="0" fontAlgn="base">
        <a:lnSpc>
          <a:spcPct val="80000"/>
        </a:lnSpc>
        <a:spcBef>
          <a:spcPct val="0"/>
        </a:spcBef>
        <a:spcAft>
          <a:spcPct val="0"/>
        </a:spcAft>
        <a:defRPr sz="4400">
          <a:solidFill>
            <a:schemeClr val="tx2"/>
          </a:solidFill>
          <a:latin typeface="Arial" charset="0"/>
        </a:defRPr>
      </a:lvl5pPr>
      <a:lvl6pPr marL="457200" algn="l" rtl="0" fontAlgn="base">
        <a:lnSpc>
          <a:spcPct val="80000"/>
        </a:lnSpc>
        <a:spcBef>
          <a:spcPct val="0"/>
        </a:spcBef>
        <a:spcAft>
          <a:spcPct val="0"/>
        </a:spcAft>
        <a:defRPr sz="4400">
          <a:solidFill>
            <a:schemeClr val="tx2"/>
          </a:solidFill>
          <a:latin typeface="Arial" charset="0"/>
        </a:defRPr>
      </a:lvl6pPr>
      <a:lvl7pPr marL="914400" algn="l" rtl="0" fontAlgn="base">
        <a:lnSpc>
          <a:spcPct val="80000"/>
        </a:lnSpc>
        <a:spcBef>
          <a:spcPct val="0"/>
        </a:spcBef>
        <a:spcAft>
          <a:spcPct val="0"/>
        </a:spcAft>
        <a:defRPr sz="4400">
          <a:solidFill>
            <a:schemeClr val="tx2"/>
          </a:solidFill>
          <a:latin typeface="Arial" charset="0"/>
        </a:defRPr>
      </a:lvl7pPr>
      <a:lvl8pPr marL="1371600" algn="l" rtl="0" fontAlgn="base">
        <a:lnSpc>
          <a:spcPct val="80000"/>
        </a:lnSpc>
        <a:spcBef>
          <a:spcPct val="0"/>
        </a:spcBef>
        <a:spcAft>
          <a:spcPct val="0"/>
        </a:spcAft>
        <a:defRPr sz="4400">
          <a:solidFill>
            <a:schemeClr val="tx2"/>
          </a:solidFill>
          <a:latin typeface="Arial" charset="0"/>
        </a:defRPr>
      </a:lvl8pPr>
      <a:lvl9pPr marL="1828800" algn="l" rtl="0" fontAlgn="base">
        <a:lnSpc>
          <a:spcPct val="80000"/>
        </a:lnSpc>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lr>
          <a:schemeClr val="accent2"/>
        </a:buClr>
        <a:buSzPct val="75000"/>
        <a:buFont typeface="Wingdings" pitchFamily="2" charset="2"/>
        <a:buChar char="n"/>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65000"/>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chemeClr val="hlink"/>
        </a:buClr>
        <a:buSzPct val="5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40962" name="Group 2"/>
          <p:cNvGrpSpPr>
            <a:grpSpLocks/>
          </p:cNvGrpSpPr>
          <p:nvPr/>
        </p:nvGrpSpPr>
        <p:grpSpPr bwMode="auto">
          <a:xfrm>
            <a:off x="228600" y="228600"/>
            <a:ext cx="8686800" cy="5943600"/>
            <a:chOff x="144" y="144"/>
            <a:chExt cx="5472" cy="3744"/>
          </a:xfrm>
        </p:grpSpPr>
        <p:sp>
          <p:nvSpPr>
            <p:cNvPr id="40963" name="Rectangle 3"/>
            <p:cNvSpPr>
              <a:spLocks noChangeArrowheads="1"/>
            </p:cNvSpPr>
            <p:nvPr/>
          </p:nvSpPr>
          <p:spPr bwMode="auto">
            <a:xfrm>
              <a:off x="144" y="144"/>
              <a:ext cx="5472" cy="3744"/>
            </a:xfrm>
            <a:prstGeom prst="rect">
              <a:avLst/>
            </a:prstGeom>
            <a:solidFill>
              <a:schemeClr val="bg1"/>
            </a:solidFill>
            <a:ln w="44450">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40964" name="Rectangle 4"/>
            <p:cNvSpPr>
              <a:spLocks noChangeArrowheads="1"/>
            </p:cNvSpPr>
            <p:nvPr/>
          </p:nvSpPr>
          <p:spPr bwMode="blackWhite">
            <a:xfrm>
              <a:off x="193" y="193"/>
              <a:ext cx="5373" cy="3635"/>
            </a:xfrm>
            <a:prstGeom prst="rect">
              <a:avLst/>
            </a:prstGeom>
            <a:solidFill>
              <a:schemeClr val="bg1"/>
            </a:solidFill>
            <a:ln w="9525">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40965" name="Line 5"/>
            <p:cNvSpPr>
              <a:spLocks noChangeShapeType="1"/>
            </p:cNvSpPr>
            <p:nvPr/>
          </p:nvSpPr>
          <p:spPr bwMode="auto">
            <a:xfrm>
              <a:off x="336" y="1092"/>
              <a:ext cx="5136" cy="0"/>
            </a:xfrm>
            <a:prstGeom prst="line">
              <a:avLst/>
            </a:prstGeom>
            <a:noFill/>
            <a:ln w="12700">
              <a:solidFill>
                <a:schemeClr val="accent2"/>
              </a:solidFill>
              <a:round/>
              <a:headEnd/>
              <a:tailEnd/>
            </a:ln>
            <a:effectLst/>
          </p:spPr>
          <p:txBody>
            <a:bodyPr/>
            <a:lstStyle/>
            <a:p>
              <a:endParaRPr lang="en-US"/>
            </a:p>
          </p:txBody>
        </p:sp>
      </p:grpSp>
      <p:sp>
        <p:nvSpPr>
          <p:cNvPr id="40966" name="Rectangle 6"/>
          <p:cNvSpPr>
            <a:spLocks noGrp="1" noChangeArrowheads="1"/>
          </p:cNvSpPr>
          <p:nvPr>
            <p:ph type="title"/>
          </p:nvPr>
        </p:nvSpPr>
        <p:spPr bwMode="auto">
          <a:xfrm>
            <a:off x="533400" y="473075"/>
            <a:ext cx="81534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0967" name="Rectangle 7"/>
          <p:cNvSpPr>
            <a:spLocks noGrp="1" noChangeArrowheads="1"/>
          </p:cNvSpPr>
          <p:nvPr>
            <p:ph type="body" idx="1"/>
          </p:nvPr>
        </p:nvSpPr>
        <p:spPr bwMode="auto">
          <a:xfrm>
            <a:off x="533400" y="1828800"/>
            <a:ext cx="8153400" cy="403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968" name="Rectangle 8"/>
          <p:cNvSpPr>
            <a:spLocks noGrp="1" noChangeArrowheads="1"/>
          </p:cNvSpPr>
          <p:nvPr>
            <p:ph type="dt" sz="half" idx="2"/>
          </p:nvPr>
        </p:nvSpPr>
        <p:spPr bwMode="auto">
          <a:xfrm>
            <a:off x="533400" y="6248400"/>
            <a:ext cx="2057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000"/>
            </a:lvl1pPr>
          </a:lstStyle>
          <a:p>
            <a:endParaRPr lang="en-US"/>
          </a:p>
        </p:txBody>
      </p:sp>
      <p:sp>
        <p:nvSpPr>
          <p:cNvPr id="40969" name="Rectangle 9"/>
          <p:cNvSpPr>
            <a:spLocks noGrp="1" noChangeArrowheads="1"/>
          </p:cNvSpPr>
          <p:nvPr>
            <p:ph type="ftr" sz="quarter" idx="3"/>
          </p:nvPr>
        </p:nvSpPr>
        <p:spPr bwMode="auto">
          <a:xfrm>
            <a:off x="32385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000"/>
            </a:lvl1pPr>
          </a:lstStyle>
          <a:p>
            <a:endParaRPr lang="en-US"/>
          </a:p>
        </p:txBody>
      </p:sp>
      <p:sp>
        <p:nvSpPr>
          <p:cNvPr id="40970" name="Rectangle 10"/>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000"/>
            </a:lvl1pPr>
          </a:lstStyle>
          <a:p>
            <a:fld id="{36E718A3-487C-402D-8218-00A7E3657038}"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iming>
    <p:tnLst>
      <p:par>
        <p:cTn id="1" dur="indefinite" restart="never" nodeType="tmRoot"/>
      </p:par>
    </p:tnLst>
  </p:timing>
  <p:txStyles>
    <p:titleStyle>
      <a:lvl1pPr algn="l" rtl="0" fontAlgn="base">
        <a:lnSpc>
          <a:spcPct val="80000"/>
        </a:lnSpc>
        <a:spcBef>
          <a:spcPct val="0"/>
        </a:spcBef>
        <a:spcAft>
          <a:spcPct val="0"/>
        </a:spcAft>
        <a:defRPr sz="4400">
          <a:solidFill>
            <a:schemeClr val="tx2"/>
          </a:solidFill>
          <a:latin typeface="+mj-lt"/>
          <a:ea typeface="+mj-ea"/>
          <a:cs typeface="+mj-cs"/>
        </a:defRPr>
      </a:lvl1pPr>
      <a:lvl2pPr algn="l" rtl="0" fontAlgn="base">
        <a:lnSpc>
          <a:spcPct val="80000"/>
        </a:lnSpc>
        <a:spcBef>
          <a:spcPct val="0"/>
        </a:spcBef>
        <a:spcAft>
          <a:spcPct val="0"/>
        </a:spcAft>
        <a:defRPr sz="4400">
          <a:solidFill>
            <a:schemeClr val="tx2"/>
          </a:solidFill>
          <a:latin typeface="Arial" charset="0"/>
        </a:defRPr>
      </a:lvl2pPr>
      <a:lvl3pPr algn="l" rtl="0" fontAlgn="base">
        <a:lnSpc>
          <a:spcPct val="80000"/>
        </a:lnSpc>
        <a:spcBef>
          <a:spcPct val="0"/>
        </a:spcBef>
        <a:spcAft>
          <a:spcPct val="0"/>
        </a:spcAft>
        <a:defRPr sz="4400">
          <a:solidFill>
            <a:schemeClr val="tx2"/>
          </a:solidFill>
          <a:latin typeface="Arial" charset="0"/>
        </a:defRPr>
      </a:lvl3pPr>
      <a:lvl4pPr algn="l" rtl="0" fontAlgn="base">
        <a:lnSpc>
          <a:spcPct val="80000"/>
        </a:lnSpc>
        <a:spcBef>
          <a:spcPct val="0"/>
        </a:spcBef>
        <a:spcAft>
          <a:spcPct val="0"/>
        </a:spcAft>
        <a:defRPr sz="4400">
          <a:solidFill>
            <a:schemeClr val="tx2"/>
          </a:solidFill>
          <a:latin typeface="Arial" charset="0"/>
        </a:defRPr>
      </a:lvl4pPr>
      <a:lvl5pPr algn="l" rtl="0" fontAlgn="base">
        <a:lnSpc>
          <a:spcPct val="80000"/>
        </a:lnSpc>
        <a:spcBef>
          <a:spcPct val="0"/>
        </a:spcBef>
        <a:spcAft>
          <a:spcPct val="0"/>
        </a:spcAft>
        <a:defRPr sz="4400">
          <a:solidFill>
            <a:schemeClr val="tx2"/>
          </a:solidFill>
          <a:latin typeface="Arial" charset="0"/>
        </a:defRPr>
      </a:lvl5pPr>
      <a:lvl6pPr marL="457200" algn="l" rtl="0" fontAlgn="base">
        <a:lnSpc>
          <a:spcPct val="80000"/>
        </a:lnSpc>
        <a:spcBef>
          <a:spcPct val="0"/>
        </a:spcBef>
        <a:spcAft>
          <a:spcPct val="0"/>
        </a:spcAft>
        <a:defRPr sz="4400">
          <a:solidFill>
            <a:schemeClr val="tx2"/>
          </a:solidFill>
          <a:latin typeface="Arial" charset="0"/>
        </a:defRPr>
      </a:lvl6pPr>
      <a:lvl7pPr marL="914400" algn="l" rtl="0" fontAlgn="base">
        <a:lnSpc>
          <a:spcPct val="80000"/>
        </a:lnSpc>
        <a:spcBef>
          <a:spcPct val="0"/>
        </a:spcBef>
        <a:spcAft>
          <a:spcPct val="0"/>
        </a:spcAft>
        <a:defRPr sz="4400">
          <a:solidFill>
            <a:schemeClr val="tx2"/>
          </a:solidFill>
          <a:latin typeface="Arial" charset="0"/>
        </a:defRPr>
      </a:lvl7pPr>
      <a:lvl8pPr marL="1371600" algn="l" rtl="0" fontAlgn="base">
        <a:lnSpc>
          <a:spcPct val="80000"/>
        </a:lnSpc>
        <a:spcBef>
          <a:spcPct val="0"/>
        </a:spcBef>
        <a:spcAft>
          <a:spcPct val="0"/>
        </a:spcAft>
        <a:defRPr sz="4400">
          <a:solidFill>
            <a:schemeClr val="tx2"/>
          </a:solidFill>
          <a:latin typeface="Arial" charset="0"/>
        </a:defRPr>
      </a:lvl8pPr>
      <a:lvl9pPr marL="1828800" algn="l" rtl="0" fontAlgn="base">
        <a:lnSpc>
          <a:spcPct val="80000"/>
        </a:lnSpc>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lr>
          <a:schemeClr val="accent2"/>
        </a:buClr>
        <a:buSzPct val="75000"/>
        <a:buFont typeface="Wingdings" pitchFamily="2" charset="2"/>
        <a:buChar char="n"/>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65000"/>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chemeClr val="hlink"/>
        </a:buClr>
        <a:buSzPct val="5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mailto:swheeler@nmsu.edu"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mailto:ktlopez@nmsu.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1066800"/>
            <a:ext cx="7924800" cy="3200400"/>
          </a:xfrm>
        </p:spPr>
        <p:txBody>
          <a:bodyPr/>
          <a:lstStyle/>
          <a:p>
            <a:pPr>
              <a:lnSpc>
                <a:spcPct val="100000"/>
              </a:lnSpc>
              <a:spcBef>
                <a:spcPts val="0"/>
              </a:spcBef>
            </a:pPr>
            <a:r>
              <a:rPr lang="en-US" sz="4400" dirty="0" smtClean="0"/>
              <a:t/>
            </a:r>
            <a:br>
              <a:rPr lang="en-US" sz="4400" dirty="0" smtClean="0"/>
            </a:br>
            <a:r>
              <a:rPr lang="en-US" sz="4400" dirty="0" smtClean="0"/>
              <a:t>Going Beyond Course Design:</a:t>
            </a:r>
            <a:br>
              <a:rPr lang="en-US" sz="4400" dirty="0" smtClean="0"/>
            </a:br>
            <a:r>
              <a:rPr lang="en-US" sz="4400" dirty="0" smtClean="0"/>
              <a:t/>
            </a:r>
            <a:br>
              <a:rPr lang="en-US" sz="4400" dirty="0" smtClean="0"/>
            </a:br>
            <a:r>
              <a:rPr lang="en-US" sz="3600" dirty="0" smtClean="0"/>
              <a:t>Implementing Online Delivery Standards</a:t>
            </a:r>
            <a:br>
              <a:rPr lang="en-US" sz="3600" dirty="0" smtClean="0"/>
            </a:br>
            <a:endParaRPr lang="en-US" sz="3600" dirty="0"/>
          </a:p>
        </p:txBody>
      </p:sp>
      <p:sp>
        <p:nvSpPr>
          <p:cNvPr id="2" name="Subtitle 1"/>
          <p:cNvSpPr>
            <a:spLocks noGrp="1"/>
          </p:cNvSpPr>
          <p:nvPr>
            <p:ph type="subTitle" idx="1"/>
          </p:nvPr>
        </p:nvSpPr>
        <p:spPr>
          <a:xfrm>
            <a:off x="750983" y="4412615"/>
            <a:ext cx="6172200" cy="1797050"/>
          </a:xfrm>
        </p:spPr>
        <p:txBody>
          <a:bodyPr/>
          <a:lstStyle/>
          <a:p>
            <a:pPr algn="l"/>
            <a:r>
              <a:rPr lang="en-US" sz="2000" dirty="0" smtClean="0"/>
              <a:t>Presented by:</a:t>
            </a:r>
          </a:p>
          <a:p>
            <a:pPr algn="l"/>
            <a:r>
              <a:rPr lang="en-US" sz="2000" dirty="0" smtClean="0"/>
              <a:t>Sherrell Wheeler, Director Online Quality Assurance</a:t>
            </a:r>
          </a:p>
          <a:p>
            <a:pPr marL="461963" indent="-461963" algn="l"/>
            <a:r>
              <a:rPr lang="en-US" sz="2000" dirty="0" smtClean="0"/>
              <a:t>Kim Lopez Gallagher, </a:t>
            </a:r>
            <a:r>
              <a:rPr lang="en-US" sz="2000" dirty="0"/>
              <a:t>Associate Professor </a:t>
            </a:r>
            <a:r>
              <a:rPr lang="en-US" sz="2000" dirty="0" smtClean="0"/>
              <a:t>            US </a:t>
            </a:r>
            <a:r>
              <a:rPr lang="en-US" sz="2000" dirty="0"/>
              <a:t>History, Government, Philosophy</a:t>
            </a:r>
            <a:endParaRPr lang="en-US" sz="2000" dirty="0" smtClean="0"/>
          </a:p>
          <a:p>
            <a:pPr algn="l"/>
            <a:r>
              <a:rPr lang="en-US" sz="2000" dirty="0" smtClean="0"/>
              <a:t>New Mexico State University Alamogordo</a:t>
            </a:r>
            <a:endParaRPr lang="en-US" sz="20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34200" y="4495800"/>
            <a:ext cx="1524000" cy="163068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473075"/>
            <a:ext cx="8153400" cy="1050925"/>
          </a:xfrm>
        </p:spPr>
        <p:txBody>
          <a:bodyPr/>
          <a:lstStyle/>
          <a:p>
            <a:r>
              <a:rPr lang="en-US" dirty="0"/>
              <a:t>Delivery Standard 5</a:t>
            </a:r>
          </a:p>
        </p:txBody>
      </p:sp>
      <p:sp>
        <p:nvSpPr>
          <p:cNvPr id="24579" name="Rectangle 3"/>
          <p:cNvSpPr>
            <a:spLocks noGrp="1" noChangeArrowheads="1"/>
          </p:cNvSpPr>
          <p:nvPr>
            <p:ph idx="1"/>
          </p:nvPr>
        </p:nvSpPr>
        <p:spPr>
          <a:xfrm>
            <a:off x="533400" y="2133600"/>
            <a:ext cx="8001000" cy="3733800"/>
          </a:xfrm>
        </p:spPr>
        <p:txBody>
          <a:bodyPr/>
          <a:lstStyle/>
          <a:p>
            <a:pPr marL="0" indent="0">
              <a:lnSpc>
                <a:spcPct val="90000"/>
              </a:lnSpc>
              <a:buNone/>
            </a:pPr>
            <a:r>
              <a:rPr lang="en-US" sz="4400" dirty="0"/>
              <a:t>Provide formative feedback that supports progress toward summative projects when necessary.</a:t>
            </a:r>
          </a:p>
          <a:p>
            <a:pPr>
              <a:lnSpc>
                <a:spcPct val="90000"/>
              </a:lnSpc>
            </a:pPr>
            <a:endParaRPr lang="en-US" sz="4000" dirty="0"/>
          </a:p>
        </p:txBody>
      </p:sp>
    </p:spTree>
    <p:extLst>
      <p:ext uri="{BB962C8B-B14F-4D97-AF65-F5344CB8AC3E}">
        <p14:creationId xmlns:p14="http://schemas.microsoft.com/office/powerpoint/2010/main" val="336015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457200"/>
            <a:ext cx="8153400" cy="1050925"/>
          </a:xfrm>
        </p:spPr>
        <p:txBody>
          <a:bodyPr/>
          <a:lstStyle/>
          <a:p>
            <a:r>
              <a:rPr lang="en-US" dirty="0"/>
              <a:t>Delivery Standard 6</a:t>
            </a:r>
          </a:p>
        </p:txBody>
      </p:sp>
      <p:sp>
        <p:nvSpPr>
          <p:cNvPr id="24579" name="Rectangle 3"/>
          <p:cNvSpPr>
            <a:spLocks noGrp="1" noChangeArrowheads="1"/>
          </p:cNvSpPr>
          <p:nvPr>
            <p:ph idx="1"/>
          </p:nvPr>
        </p:nvSpPr>
        <p:spPr>
          <a:xfrm>
            <a:off x="533400" y="2133600"/>
            <a:ext cx="8001000" cy="3733800"/>
          </a:xfrm>
        </p:spPr>
        <p:txBody>
          <a:bodyPr/>
          <a:lstStyle/>
          <a:p>
            <a:pPr marL="0" indent="0">
              <a:lnSpc>
                <a:spcPct val="90000"/>
              </a:lnSpc>
              <a:buNone/>
            </a:pPr>
            <a:r>
              <a:rPr lang="en-US" sz="4400" dirty="0"/>
              <a:t>Communicate to the entire class weekly.  This time should be adjusted for a short-term course*.</a:t>
            </a:r>
          </a:p>
        </p:txBody>
      </p:sp>
    </p:spTree>
    <p:extLst>
      <p:ext uri="{BB962C8B-B14F-4D97-AF65-F5344CB8AC3E}">
        <p14:creationId xmlns:p14="http://schemas.microsoft.com/office/powerpoint/2010/main" val="39975395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473075"/>
            <a:ext cx="8153400" cy="1050925"/>
          </a:xfrm>
        </p:spPr>
        <p:txBody>
          <a:bodyPr/>
          <a:lstStyle/>
          <a:p>
            <a:r>
              <a:rPr lang="en-US" dirty="0"/>
              <a:t>Delivery Standard 7</a:t>
            </a:r>
          </a:p>
        </p:txBody>
      </p:sp>
      <p:sp>
        <p:nvSpPr>
          <p:cNvPr id="24579" name="Rectangle 3"/>
          <p:cNvSpPr>
            <a:spLocks noGrp="1" noChangeArrowheads="1"/>
          </p:cNvSpPr>
          <p:nvPr>
            <p:ph idx="1"/>
          </p:nvPr>
        </p:nvSpPr>
        <p:spPr>
          <a:xfrm>
            <a:off x="533400" y="2133600"/>
            <a:ext cx="8001000" cy="3733800"/>
          </a:xfrm>
        </p:spPr>
        <p:txBody>
          <a:bodyPr/>
          <a:lstStyle/>
          <a:p>
            <a:pPr marL="0" indent="0">
              <a:lnSpc>
                <a:spcPct val="90000"/>
              </a:lnSpc>
              <a:buNone/>
            </a:pPr>
            <a:r>
              <a:rPr lang="en-US" sz="4400" dirty="0"/>
              <a:t>Encourage regular interaction between students.</a:t>
            </a:r>
          </a:p>
          <a:p>
            <a:pPr marL="0" indent="0">
              <a:lnSpc>
                <a:spcPct val="90000"/>
              </a:lnSpc>
              <a:buNone/>
            </a:pPr>
            <a:endParaRPr lang="en-US" sz="4000" dirty="0"/>
          </a:p>
        </p:txBody>
      </p:sp>
    </p:spTree>
    <p:extLst>
      <p:ext uri="{BB962C8B-B14F-4D97-AF65-F5344CB8AC3E}">
        <p14:creationId xmlns:p14="http://schemas.microsoft.com/office/powerpoint/2010/main" val="3684758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473075"/>
            <a:ext cx="8153400" cy="1050925"/>
          </a:xfrm>
        </p:spPr>
        <p:txBody>
          <a:bodyPr/>
          <a:lstStyle/>
          <a:p>
            <a:r>
              <a:rPr lang="en-US" dirty="0"/>
              <a:t>Expectation</a:t>
            </a:r>
          </a:p>
        </p:txBody>
      </p:sp>
      <p:sp>
        <p:nvSpPr>
          <p:cNvPr id="24579" name="Rectangle 3"/>
          <p:cNvSpPr>
            <a:spLocks noGrp="1" noChangeArrowheads="1"/>
          </p:cNvSpPr>
          <p:nvPr>
            <p:ph idx="1"/>
          </p:nvPr>
        </p:nvSpPr>
        <p:spPr>
          <a:xfrm>
            <a:off x="533400" y="2133600"/>
            <a:ext cx="8001000" cy="3733800"/>
          </a:xfrm>
        </p:spPr>
        <p:txBody>
          <a:bodyPr/>
          <a:lstStyle/>
          <a:p>
            <a:pPr marL="0" indent="0">
              <a:lnSpc>
                <a:spcPct val="90000"/>
              </a:lnSpc>
              <a:buNone/>
            </a:pPr>
            <a:r>
              <a:rPr lang="en-US" sz="4800" dirty="0" smtClean="0"/>
              <a:t>Utilize these standards in your online courses</a:t>
            </a:r>
          </a:p>
          <a:p>
            <a:pPr>
              <a:lnSpc>
                <a:spcPct val="90000"/>
              </a:lnSpc>
            </a:pPr>
            <a:endParaRPr lang="en-US" sz="4800" dirty="0"/>
          </a:p>
          <a:p>
            <a:pPr marL="0" indent="0">
              <a:lnSpc>
                <a:spcPct val="90000"/>
              </a:lnSpc>
              <a:buNone/>
            </a:pPr>
            <a:endParaRPr lang="en-US" sz="5400" dirty="0"/>
          </a:p>
        </p:txBody>
      </p:sp>
    </p:spTree>
    <p:extLst>
      <p:ext uri="{BB962C8B-B14F-4D97-AF65-F5344CB8AC3E}">
        <p14:creationId xmlns:p14="http://schemas.microsoft.com/office/powerpoint/2010/main" val="3707652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473075"/>
            <a:ext cx="8153400" cy="1050925"/>
          </a:xfrm>
        </p:spPr>
        <p:txBody>
          <a:bodyPr/>
          <a:lstStyle/>
          <a:p>
            <a:r>
              <a:rPr lang="en-US" dirty="0" smtClean="0"/>
              <a:t>Implementation</a:t>
            </a:r>
            <a:endParaRPr lang="en-US" dirty="0"/>
          </a:p>
        </p:txBody>
      </p:sp>
      <p:sp>
        <p:nvSpPr>
          <p:cNvPr id="24579" name="Rectangle 3"/>
          <p:cNvSpPr>
            <a:spLocks noGrp="1" noChangeArrowheads="1"/>
          </p:cNvSpPr>
          <p:nvPr>
            <p:ph idx="1"/>
          </p:nvPr>
        </p:nvSpPr>
        <p:spPr>
          <a:xfrm>
            <a:off x="533400" y="2133600"/>
            <a:ext cx="8001000" cy="3733800"/>
          </a:xfrm>
        </p:spPr>
        <p:txBody>
          <a:bodyPr/>
          <a:lstStyle/>
          <a:p>
            <a:pPr>
              <a:lnSpc>
                <a:spcPct val="90000"/>
              </a:lnSpc>
            </a:pPr>
            <a:r>
              <a:rPr lang="en-US" sz="4400" dirty="0" smtClean="0"/>
              <a:t>Online Teaching Course</a:t>
            </a:r>
          </a:p>
          <a:p>
            <a:pPr>
              <a:lnSpc>
                <a:spcPct val="90000"/>
              </a:lnSpc>
            </a:pPr>
            <a:r>
              <a:rPr lang="en-US" sz="4400" dirty="0" smtClean="0"/>
              <a:t>Observation Document</a:t>
            </a:r>
          </a:p>
          <a:p>
            <a:pPr>
              <a:lnSpc>
                <a:spcPct val="90000"/>
              </a:lnSpc>
            </a:pPr>
            <a:r>
              <a:rPr lang="en-US" sz="4400" dirty="0" smtClean="0"/>
              <a:t>Peer Observation Document</a:t>
            </a:r>
          </a:p>
          <a:p>
            <a:pPr>
              <a:lnSpc>
                <a:spcPct val="90000"/>
              </a:lnSpc>
            </a:pPr>
            <a:r>
              <a:rPr lang="en-US" sz="4400" dirty="0" smtClean="0"/>
              <a:t>Student Surveys</a:t>
            </a:r>
          </a:p>
          <a:p>
            <a:pPr>
              <a:lnSpc>
                <a:spcPct val="90000"/>
              </a:lnSpc>
            </a:pPr>
            <a:endParaRPr lang="en-US" sz="4800" dirty="0"/>
          </a:p>
          <a:p>
            <a:pPr marL="0" indent="0">
              <a:lnSpc>
                <a:spcPct val="90000"/>
              </a:lnSpc>
              <a:buNone/>
            </a:pPr>
            <a:endParaRPr lang="en-US" sz="5400" dirty="0"/>
          </a:p>
        </p:txBody>
      </p:sp>
    </p:spTree>
    <p:extLst>
      <p:ext uri="{BB962C8B-B14F-4D97-AF65-F5344CB8AC3E}">
        <p14:creationId xmlns:p14="http://schemas.microsoft.com/office/powerpoint/2010/main" val="34698030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1140437" y="636604"/>
            <a:ext cx="7086600" cy="1447800"/>
          </a:xfrm>
        </p:spPr>
        <p:txBody>
          <a:bodyPr/>
          <a:lstStyle/>
          <a:p>
            <a:pPr>
              <a:lnSpc>
                <a:spcPct val="100000"/>
              </a:lnSpc>
            </a:pPr>
            <a:r>
              <a:rPr lang="en-US" sz="6000" dirty="0" smtClean="0"/>
              <a:t>NMSU-A believes:</a:t>
            </a:r>
            <a:endParaRPr lang="en-US" sz="6000" dirty="0"/>
          </a:p>
        </p:txBody>
      </p:sp>
      <p:sp>
        <p:nvSpPr>
          <p:cNvPr id="24579" name="Rectangle 3"/>
          <p:cNvSpPr>
            <a:spLocks noGrp="1" noChangeArrowheads="1"/>
          </p:cNvSpPr>
          <p:nvPr>
            <p:ph type="subTitle" idx="1"/>
          </p:nvPr>
        </p:nvSpPr>
        <p:spPr/>
        <p:txBody>
          <a:bodyPr/>
          <a:lstStyle/>
          <a:p>
            <a:pPr marL="628650"/>
            <a:endParaRPr lang="en-US" dirty="0"/>
          </a:p>
          <a:p>
            <a:pPr>
              <a:lnSpc>
                <a:spcPct val="90000"/>
              </a:lnSpc>
            </a:pPr>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1839" y="2895600"/>
            <a:ext cx="2835198" cy="2570226"/>
          </a:xfrm>
          <a:prstGeom prst="rect">
            <a:avLst/>
          </a:prstGeom>
        </p:spPr>
      </p:pic>
      <p:sp>
        <p:nvSpPr>
          <p:cNvPr id="5" name="Rectangle 2"/>
          <p:cNvSpPr txBox="1">
            <a:spLocks noChangeArrowheads="1"/>
          </p:cNvSpPr>
          <p:nvPr/>
        </p:nvSpPr>
        <p:spPr bwMode="auto">
          <a:xfrm>
            <a:off x="898602" y="4572000"/>
            <a:ext cx="4206511" cy="14478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rtl="0" fontAlgn="base">
              <a:lnSpc>
                <a:spcPct val="80000"/>
              </a:lnSpc>
              <a:spcBef>
                <a:spcPct val="0"/>
              </a:spcBef>
              <a:spcAft>
                <a:spcPct val="0"/>
              </a:spcAft>
              <a:defRPr sz="6200">
                <a:solidFill>
                  <a:schemeClr val="tx2"/>
                </a:solidFill>
                <a:latin typeface="+mj-lt"/>
                <a:ea typeface="+mj-ea"/>
                <a:cs typeface="+mj-cs"/>
              </a:defRPr>
            </a:lvl1pPr>
            <a:lvl2pPr algn="l" rtl="0" fontAlgn="base">
              <a:lnSpc>
                <a:spcPct val="80000"/>
              </a:lnSpc>
              <a:spcBef>
                <a:spcPct val="0"/>
              </a:spcBef>
              <a:spcAft>
                <a:spcPct val="0"/>
              </a:spcAft>
              <a:defRPr sz="4400">
                <a:solidFill>
                  <a:schemeClr val="tx2"/>
                </a:solidFill>
                <a:latin typeface="Arial" charset="0"/>
              </a:defRPr>
            </a:lvl2pPr>
            <a:lvl3pPr algn="l" rtl="0" fontAlgn="base">
              <a:lnSpc>
                <a:spcPct val="80000"/>
              </a:lnSpc>
              <a:spcBef>
                <a:spcPct val="0"/>
              </a:spcBef>
              <a:spcAft>
                <a:spcPct val="0"/>
              </a:spcAft>
              <a:defRPr sz="4400">
                <a:solidFill>
                  <a:schemeClr val="tx2"/>
                </a:solidFill>
                <a:latin typeface="Arial" charset="0"/>
              </a:defRPr>
            </a:lvl3pPr>
            <a:lvl4pPr algn="l" rtl="0" fontAlgn="base">
              <a:lnSpc>
                <a:spcPct val="80000"/>
              </a:lnSpc>
              <a:spcBef>
                <a:spcPct val="0"/>
              </a:spcBef>
              <a:spcAft>
                <a:spcPct val="0"/>
              </a:spcAft>
              <a:defRPr sz="4400">
                <a:solidFill>
                  <a:schemeClr val="tx2"/>
                </a:solidFill>
                <a:latin typeface="Arial" charset="0"/>
              </a:defRPr>
            </a:lvl4pPr>
            <a:lvl5pPr algn="l" rtl="0" fontAlgn="base">
              <a:lnSpc>
                <a:spcPct val="80000"/>
              </a:lnSpc>
              <a:spcBef>
                <a:spcPct val="0"/>
              </a:spcBef>
              <a:spcAft>
                <a:spcPct val="0"/>
              </a:spcAft>
              <a:defRPr sz="4400">
                <a:solidFill>
                  <a:schemeClr val="tx2"/>
                </a:solidFill>
                <a:latin typeface="Arial" charset="0"/>
              </a:defRPr>
            </a:lvl5pPr>
            <a:lvl6pPr marL="457200" algn="l" rtl="0" fontAlgn="base">
              <a:lnSpc>
                <a:spcPct val="80000"/>
              </a:lnSpc>
              <a:spcBef>
                <a:spcPct val="0"/>
              </a:spcBef>
              <a:spcAft>
                <a:spcPct val="0"/>
              </a:spcAft>
              <a:defRPr sz="4400">
                <a:solidFill>
                  <a:schemeClr val="tx2"/>
                </a:solidFill>
                <a:latin typeface="Arial" charset="0"/>
              </a:defRPr>
            </a:lvl6pPr>
            <a:lvl7pPr marL="914400" algn="l" rtl="0" fontAlgn="base">
              <a:lnSpc>
                <a:spcPct val="80000"/>
              </a:lnSpc>
              <a:spcBef>
                <a:spcPct val="0"/>
              </a:spcBef>
              <a:spcAft>
                <a:spcPct val="0"/>
              </a:spcAft>
              <a:defRPr sz="4400">
                <a:solidFill>
                  <a:schemeClr val="tx2"/>
                </a:solidFill>
                <a:latin typeface="Arial" charset="0"/>
              </a:defRPr>
            </a:lvl7pPr>
            <a:lvl8pPr marL="1371600" algn="l" rtl="0" fontAlgn="base">
              <a:lnSpc>
                <a:spcPct val="80000"/>
              </a:lnSpc>
              <a:spcBef>
                <a:spcPct val="0"/>
              </a:spcBef>
              <a:spcAft>
                <a:spcPct val="0"/>
              </a:spcAft>
              <a:defRPr sz="4400">
                <a:solidFill>
                  <a:schemeClr val="tx2"/>
                </a:solidFill>
                <a:latin typeface="Arial" charset="0"/>
              </a:defRPr>
            </a:lvl8pPr>
            <a:lvl9pPr marL="1828800" algn="l" rtl="0" fontAlgn="base">
              <a:lnSpc>
                <a:spcPct val="80000"/>
              </a:lnSpc>
              <a:spcBef>
                <a:spcPct val="0"/>
              </a:spcBef>
              <a:spcAft>
                <a:spcPct val="0"/>
              </a:spcAft>
              <a:defRPr sz="4400">
                <a:solidFill>
                  <a:schemeClr val="tx2"/>
                </a:solidFill>
                <a:latin typeface="Arial" charset="0"/>
              </a:defRPr>
            </a:lvl9pPr>
          </a:lstStyle>
          <a:p>
            <a:pPr eaLnBrk="1" hangingPunct="1">
              <a:lnSpc>
                <a:spcPct val="100000"/>
              </a:lnSpc>
            </a:pPr>
            <a:r>
              <a:rPr lang="en-US" sz="6000" kern="0" dirty="0" smtClean="0"/>
              <a:t>Quality is much more than design!</a:t>
            </a:r>
            <a:endParaRPr lang="en-US" sz="6000" kern="0" dirty="0"/>
          </a:p>
        </p:txBody>
      </p:sp>
    </p:spTree>
    <p:extLst>
      <p:ext uri="{BB962C8B-B14F-4D97-AF65-F5344CB8AC3E}">
        <p14:creationId xmlns:p14="http://schemas.microsoft.com/office/powerpoint/2010/main" val="31042614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1028700" y="1447800"/>
            <a:ext cx="7086600" cy="1447800"/>
          </a:xfrm>
        </p:spPr>
        <p:txBody>
          <a:bodyPr/>
          <a:lstStyle/>
          <a:p>
            <a:pPr>
              <a:lnSpc>
                <a:spcPct val="100000"/>
              </a:lnSpc>
            </a:pPr>
            <a:r>
              <a:rPr lang="en-US" sz="6000" dirty="0" smtClean="0"/>
              <a:t>Comments/ Questions</a:t>
            </a:r>
            <a:endParaRPr lang="en-US" sz="6000" dirty="0"/>
          </a:p>
        </p:txBody>
      </p:sp>
      <p:sp>
        <p:nvSpPr>
          <p:cNvPr id="24579" name="Rectangle 3"/>
          <p:cNvSpPr>
            <a:spLocks noGrp="1" noChangeArrowheads="1"/>
          </p:cNvSpPr>
          <p:nvPr>
            <p:ph type="subTitle" idx="1"/>
          </p:nvPr>
        </p:nvSpPr>
        <p:spPr>
          <a:xfrm>
            <a:off x="228600" y="3962400"/>
            <a:ext cx="8229600" cy="1873250"/>
          </a:xfrm>
        </p:spPr>
        <p:txBody>
          <a:bodyPr/>
          <a:lstStyle/>
          <a:p>
            <a:pPr marL="628650"/>
            <a:r>
              <a:rPr lang="en-US" dirty="0" smtClean="0"/>
              <a:t>Sherrell Wheeler – </a:t>
            </a:r>
            <a:r>
              <a:rPr lang="en-US" dirty="0" smtClean="0">
                <a:hlinkClick r:id="rId3"/>
              </a:rPr>
              <a:t>swheeler@nmsu.edu</a:t>
            </a:r>
            <a:endParaRPr lang="en-US" dirty="0" smtClean="0"/>
          </a:p>
          <a:p>
            <a:pPr marL="628650"/>
            <a:r>
              <a:rPr lang="en-US" dirty="0" smtClean="0"/>
              <a:t>Kim Lopez Gallagher – </a:t>
            </a:r>
            <a:r>
              <a:rPr lang="en-US" dirty="0" smtClean="0">
                <a:hlinkClick r:id="rId4"/>
              </a:rPr>
              <a:t>ktlopez@nmsu.edu</a:t>
            </a:r>
            <a:r>
              <a:rPr lang="en-US" dirty="0" smtClean="0"/>
              <a:t> </a:t>
            </a:r>
            <a:endParaRPr lang="en-US" dirty="0"/>
          </a:p>
          <a:p>
            <a:pPr>
              <a:lnSpc>
                <a:spcPct val="90000"/>
              </a:lnSpc>
            </a:pPr>
            <a:endParaRPr lang="en-US" dirty="0"/>
          </a:p>
        </p:txBody>
      </p:sp>
      <p:sp>
        <p:nvSpPr>
          <p:cNvPr id="5" name="Rectangle 2"/>
          <p:cNvSpPr txBox="1">
            <a:spLocks noChangeArrowheads="1"/>
          </p:cNvSpPr>
          <p:nvPr/>
        </p:nvSpPr>
        <p:spPr bwMode="auto">
          <a:xfrm>
            <a:off x="898602" y="4572000"/>
            <a:ext cx="4206511" cy="14478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rtl="0" fontAlgn="base">
              <a:lnSpc>
                <a:spcPct val="80000"/>
              </a:lnSpc>
              <a:spcBef>
                <a:spcPct val="0"/>
              </a:spcBef>
              <a:spcAft>
                <a:spcPct val="0"/>
              </a:spcAft>
              <a:defRPr sz="6200">
                <a:solidFill>
                  <a:schemeClr val="tx2"/>
                </a:solidFill>
                <a:latin typeface="+mj-lt"/>
                <a:ea typeface="+mj-ea"/>
                <a:cs typeface="+mj-cs"/>
              </a:defRPr>
            </a:lvl1pPr>
            <a:lvl2pPr algn="l" rtl="0" fontAlgn="base">
              <a:lnSpc>
                <a:spcPct val="80000"/>
              </a:lnSpc>
              <a:spcBef>
                <a:spcPct val="0"/>
              </a:spcBef>
              <a:spcAft>
                <a:spcPct val="0"/>
              </a:spcAft>
              <a:defRPr sz="4400">
                <a:solidFill>
                  <a:schemeClr val="tx2"/>
                </a:solidFill>
                <a:latin typeface="Arial" charset="0"/>
              </a:defRPr>
            </a:lvl2pPr>
            <a:lvl3pPr algn="l" rtl="0" fontAlgn="base">
              <a:lnSpc>
                <a:spcPct val="80000"/>
              </a:lnSpc>
              <a:spcBef>
                <a:spcPct val="0"/>
              </a:spcBef>
              <a:spcAft>
                <a:spcPct val="0"/>
              </a:spcAft>
              <a:defRPr sz="4400">
                <a:solidFill>
                  <a:schemeClr val="tx2"/>
                </a:solidFill>
                <a:latin typeface="Arial" charset="0"/>
              </a:defRPr>
            </a:lvl3pPr>
            <a:lvl4pPr algn="l" rtl="0" fontAlgn="base">
              <a:lnSpc>
                <a:spcPct val="80000"/>
              </a:lnSpc>
              <a:spcBef>
                <a:spcPct val="0"/>
              </a:spcBef>
              <a:spcAft>
                <a:spcPct val="0"/>
              </a:spcAft>
              <a:defRPr sz="4400">
                <a:solidFill>
                  <a:schemeClr val="tx2"/>
                </a:solidFill>
                <a:latin typeface="Arial" charset="0"/>
              </a:defRPr>
            </a:lvl4pPr>
            <a:lvl5pPr algn="l" rtl="0" fontAlgn="base">
              <a:lnSpc>
                <a:spcPct val="80000"/>
              </a:lnSpc>
              <a:spcBef>
                <a:spcPct val="0"/>
              </a:spcBef>
              <a:spcAft>
                <a:spcPct val="0"/>
              </a:spcAft>
              <a:defRPr sz="4400">
                <a:solidFill>
                  <a:schemeClr val="tx2"/>
                </a:solidFill>
                <a:latin typeface="Arial" charset="0"/>
              </a:defRPr>
            </a:lvl5pPr>
            <a:lvl6pPr marL="457200" algn="l" rtl="0" fontAlgn="base">
              <a:lnSpc>
                <a:spcPct val="80000"/>
              </a:lnSpc>
              <a:spcBef>
                <a:spcPct val="0"/>
              </a:spcBef>
              <a:spcAft>
                <a:spcPct val="0"/>
              </a:spcAft>
              <a:defRPr sz="4400">
                <a:solidFill>
                  <a:schemeClr val="tx2"/>
                </a:solidFill>
                <a:latin typeface="Arial" charset="0"/>
              </a:defRPr>
            </a:lvl6pPr>
            <a:lvl7pPr marL="914400" algn="l" rtl="0" fontAlgn="base">
              <a:lnSpc>
                <a:spcPct val="80000"/>
              </a:lnSpc>
              <a:spcBef>
                <a:spcPct val="0"/>
              </a:spcBef>
              <a:spcAft>
                <a:spcPct val="0"/>
              </a:spcAft>
              <a:defRPr sz="4400">
                <a:solidFill>
                  <a:schemeClr val="tx2"/>
                </a:solidFill>
                <a:latin typeface="Arial" charset="0"/>
              </a:defRPr>
            </a:lvl7pPr>
            <a:lvl8pPr marL="1371600" algn="l" rtl="0" fontAlgn="base">
              <a:lnSpc>
                <a:spcPct val="80000"/>
              </a:lnSpc>
              <a:spcBef>
                <a:spcPct val="0"/>
              </a:spcBef>
              <a:spcAft>
                <a:spcPct val="0"/>
              </a:spcAft>
              <a:defRPr sz="4400">
                <a:solidFill>
                  <a:schemeClr val="tx2"/>
                </a:solidFill>
                <a:latin typeface="Arial" charset="0"/>
              </a:defRPr>
            </a:lvl8pPr>
            <a:lvl9pPr marL="1828800" algn="l" rtl="0" fontAlgn="base">
              <a:lnSpc>
                <a:spcPct val="80000"/>
              </a:lnSpc>
              <a:spcBef>
                <a:spcPct val="0"/>
              </a:spcBef>
              <a:spcAft>
                <a:spcPct val="0"/>
              </a:spcAft>
              <a:defRPr sz="4400">
                <a:solidFill>
                  <a:schemeClr val="tx2"/>
                </a:solidFill>
                <a:latin typeface="Arial" charset="0"/>
              </a:defRPr>
            </a:lvl9pPr>
          </a:lstStyle>
          <a:p>
            <a:pPr eaLnBrk="1" hangingPunct="1">
              <a:lnSpc>
                <a:spcPct val="100000"/>
              </a:lnSpc>
            </a:pPr>
            <a:endParaRPr lang="en-US" sz="6000" kern="0" dirty="0"/>
          </a:p>
        </p:txBody>
      </p:sp>
    </p:spTree>
    <p:extLst>
      <p:ext uri="{BB962C8B-B14F-4D97-AF65-F5344CB8AC3E}">
        <p14:creationId xmlns:p14="http://schemas.microsoft.com/office/powerpoint/2010/main" val="32264623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1219200"/>
            <a:ext cx="7924800" cy="4800600"/>
          </a:xfrm>
        </p:spPr>
        <p:txBody>
          <a:bodyPr/>
          <a:lstStyle/>
          <a:p>
            <a:pPr>
              <a:lnSpc>
                <a:spcPct val="100000"/>
              </a:lnSpc>
              <a:spcBef>
                <a:spcPts val="0"/>
              </a:spcBef>
            </a:pPr>
            <a:r>
              <a:rPr lang="en-US" sz="4400" dirty="0" smtClean="0"/>
              <a:t/>
            </a:r>
            <a:br>
              <a:rPr lang="en-US" sz="4400" dirty="0" smtClean="0"/>
            </a:br>
            <a:r>
              <a:rPr lang="en-US" sz="5400" dirty="0"/>
              <a:t>Online Delivery</a:t>
            </a:r>
            <a:br>
              <a:rPr lang="en-US" sz="5400" dirty="0"/>
            </a:br>
            <a:r>
              <a:rPr lang="en-US" sz="5400" dirty="0"/>
              <a:t> Standards</a:t>
            </a:r>
            <a:br>
              <a:rPr lang="en-US" sz="5400" dirty="0"/>
            </a:br>
            <a:r>
              <a:rPr lang="en-US" sz="4000" dirty="0"/>
              <a:t/>
            </a:r>
            <a:br>
              <a:rPr lang="en-US" sz="4000" dirty="0"/>
            </a:br>
            <a:r>
              <a:rPr lang="en-US" sz="4000" dirty="0"/>
              <a:t>for</a:t>
            </a:r>
            <a:r>
              <a:rPr lang="en-US" sz="5400" dirty="0"/>
              <a:t/>
            </a:r>
            <a:br>
              <a:rPr lang="en-US" sz="5400" dirty="0"/>
            </a:br>
            <a:r>
              <a:rPr lang="en-US" sz="4400" dirty="0" smtClean="0"/>
              <a:t/>
            </a:r>
            <a:br>
              <a:rPr lang="en-US" sz="4400" dirty="0" smtClean="0"/>
            </a:br>
            <a:r>
              <a:rPr lang="en-US" sz="3200" dirty="0" smtClean="0">
                <a:solidFill>
                  <a:srgbClr val="FF0000"/>
                </a:solidFill>
              </a:rPr>
              <a:t>New Mexico State University </a:t>
            </a:r>
            <a:br>
              <a:rPr lang="en-US" sz="3200" dirty="0" smtClean="0">
                <a:solidFill>
                  <a:srgbClr val="FF0000"/>
                </a:solidFill>
              </a:rPr>
            </a:br>
            <a:r>
              <a:rPr lang="en-US" sz="3200" dirty="0" smtClean="0">
                <a:solidFill>
                  <a:srgbClr val="FF0000"/>
                </a:solidFill>
              </a:rPr>
              <a:t>Alamogordo</a:t>
            </a:r>
            <a:br>
              <a:rPr lang="en-US" sz="3200" dirty="0" smtClean="0">
                <a:solidFill>
                  <a:srgbClr val="FF0000"/>
                </a:solidFill>
              </a:rPr>
            </a:br>
            <a:endParaRPr lang="en-US" sz="3200" dirty="0">
              <a:solidFill>
                <a:srgbClr val="FF0000"/>
              </a:solidFill>
            </a:endParaRPr>
          </a:p>
        </p:txBody>
      </p:sp>
    </p:spTree>
    <p:extLst>
      <p:ext uri="{BB962C8B-B14F-4D97-AF65-F5344CB8AC3E}">
        <p14:creationId xmlns:p14="http://schemas.microsoft.com/office/powerpoint/2010/main" val="3530592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473075"/>
            <a:ext cx="8153400" cy="898525"/>
          </a:xfrm>
        </p:spPr>
        <p:txBody>
          <a:bodyPr/>
          <a:lstStyle/>
          <a:p>
            <a:r>
              <a:rPr lang="en-US" dirty="0"/>
              <a:t>Outcomes</a:t>
            </a:r>
          </a:p>
        </p:txBody>
      </p:sp>
      <p:sp>
        <p:nvSpPr>
          <p:cNvPr id="24579" name="Rectangle 3"/>
          <p:cNvSpPr>
            <a:spLocks noGrp="1" noChangeArrowheads="1"/>
          </p:cNvSpPr>
          <p:nvPr>
            <p:ph idx="1"/>
          </p:nvPr>
        </p:nvSpPr>
        <p:spPr>
          <a:xfrm>
            <a:off x="381000" y="1828800"/>
            <a:ext cx="8305800" cy="3810000"/>
          </a:xfrm>
        </p:spPr>
        <p:txBody>
          <a:bodyPr/>
          <a:lstStyle/>
          <a:p>
            <a:pPr marL="628650">
              <a:spcBef>
                <a:spcPts val="1200"/>
              </a:spcBef>
            </a:pPr>
            <a:r>
              <a:rPr lang="en-US" sz="2800" dirty="0"/>
              <a:t>Analyze the need for delivery standards and look at those designed by one institution.</a:t>
            </a:r>
          </a:p>
          <a:p>
            <a:pPr marL="628650">
              <a:spcBef>
                <a:spcPts val="1200"/>
              </a:spcBef>
            </a:pPr>
            <a:r>
              <a:rPr lang="en-US" sz="2800" dirty="0"/>
              <a:t>Discuss the process of implementation of delivery standards and look at the connection to online faculty observations and online student evaluations by one institution.</a:t>
            </a:r>
          </a:p>
          <a:p>
            <a:pPr marL="628650">
              <a:spcBef>
                <a:spcPts val="1200"/>
              </a:spcBef>
            </a:pPr>
            <a:r>
              <a:rPr lang="en-US" sz="2800" dirty="0"/>
              <a:t>Explore the need for a preparatory course for faculty new to online teaching and how to tie the delivery standards to that course.</a:t>
            </a:r>
          </a:p>
          <a:p>
            <a:pPr>
              <a:lnSpc>
                <a:spcPct val="90000"/>
              </a:lnSpc>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1066800" y="3352800"/>
            <a:ext cx="3886200" cy="1447800"/>
          </a:xfrm>
        </p:spPr>
        <p:txBody>
          <a:bodyPr/>
          <a:lstStyle/>
          <a:p>
            <a:pPr>
              <a:lnSpc>
                <a:spcPct val="100000"/>
              </a:lnSpc>
            </a:pPr>
            <a:r>
              <a:rPr lang="en-US" sz="6000" dirty="0" smtClean="0"/>
              <a:t>Quality is much more than design!</a:t>
            </a:r>
            <a:endParaRPr lang="en-US" sz="6000" dirty="0"/>
          </a:p>
        </p:txBody>
      </p:sp>
      <p:sp>
        <p:nvSpPr>
          <p:cNvPr id="24579" name="Rectangle 3"/>
          <p:cNvSpPr>
            <a:spLocks noGrp="1" noChangeArrowheads="1"/>
          </p:cNvSpPr>
          <p:nvPr>
            <p:ph type="subTitle" idx="1"/>
          </p:nvPr>
        </p:nvSpPr>
        <p:spPr/>
        <p:txBody>
          <a:bodyPr/>
          <a:lstStyle/>
          <a:p>
            <a:pPr marL="628650"/>
            <a:endParaRPr lang="en-US" dirty="0"/>
          </a:p>
          <a:p>
            <a:pPr>
              <a:lnSpc>
                <a:spcPct val="90000"/>
              </a:lnSpc>
            </a:pPr>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9933" y="1905000"/>
            <a:ext cx="2835198" cy="2570226"/>
          </a:xfrm>
          <a:prstGeom prst="rect">
            <a:avLst/>
          </a:prstGeom>
        </p:spPr>
      </p:pic>
    </p:spTree>
    <p:extLst>
      <p:ext uri="{BB962C8B-B14F-4D97-AF65-F5344CB8AC3E}">
        <p14:creationId xmlns:p14="http://schemas.microsoft.com/office/powerpoint/2010/main" val="4191478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473075"/>
            <a:ext cx="8153400" cy="898525"/>
          </a:xfrm>
        </p:spPr>
        <p:txBody>
          <a:bodyPr/>
          <a:lstStyle/>
          <a:p>
            <a:r>
              <a:rPr lang="en-US" sz="5400" dirty="0" smtClean="0"/>
              <a:t>History</a:t>
            </a:r>
            <a:endParaRPr lang="en-US" sz="5400" dirty="0"/>
          </a:p>
        </p:txBody>
      </p:sp>
      <p:sp>
        <p:nvSpPr>
          <p:cNvPr id="24579" name="Rectangle 3"/>
          <p:cNvSpPr>
            <a:spLocks noGrp="1" noChangeArrowheads="1"/>
          </p:cNvSpPr>
          <p:nvPr>
            <p:ph idx="1"/>
          </p:nvPr>
        </p:nvSpPr>
        <p:spPr>
          <a:xfrm>
            <a:off x="838200" y="2057400"/>
            <a:ext cx="7848600" cy="3733800"/>
          </a:xfrm>
        </p:spPr>
        <p:txBody>
          <a:bodyPr/>
          <a:lstStyle/>
          <a:p>
            <a:pPr marL="628650"/>
            <a:r>
              <a:rPr lang="en-US" sz="3600" dirty="0" smtClean="0"/>
              <a:t>Research of best practices</a:t>
            </a:r>
          </a:p>
          <a:p>
            <a:pPr marL="628650"/>
            <a:r>
              <a:rPr lang="en-US" sz="3600" dirty="0" smtClean="0"/>
              <a:t>Focus group </a:t>
            </a:r>
          </a:p>
          <a:p>
            <a:pPr marL="628650"/>
            <a:r>
              <a:rPr lang="en-US" sz="3600" dirty="0" smtClean="0"/>
              <a:t>Canvas discussions </a:t>
            </a:r>
          </a:p>
          <a:p>
            <a:pPr marL="628650"/>
            <a:r>
              <a:rPr lang="en-US" sz="3600" dirty="0" smtClean="0"/>
              <a:t>Writing the standards</a:t>
            </a:r>
          </a:p>
          <a:p>
            <a:pPr marL="628650"/>
            <a:r>
              <a:rPr lang="en-US" sz="3600" dirty="0" smtClean="0"/>
              <a:t>Presented for approval</a:t>
            </a:r>
          </a:p>
          <a:p>
            <a:pPr marL="628650"/>
            <a:endParaRPr lang="en-US" dirty="0"/>
          </a:p>
          <a:p>
            <a:pPr>
              <a:lnSpc>
                <a:spcPct val="90000"/>
              </a:lnSpc>
            </a:pPr>
            <a:endParaRPr lang="en-US" dirty="0"/>
          </a:p>
        </p:txBody>
      </p:sp>
    </p:spTree>
    <p:extLst>
      <p:ext uri="{BB962C8B-B14F-4D97-AF65-F5344CB8AC3E}">
        <p14:creationId xmlns:p14="http://schemas.microsoft.com/office/powerpoint/2010/main" val="37391435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473075"/>
            <a:ext cx="8153400" cy="1050925"/>
          </a:xfrm>
        </p:spPr>
        <p:txBody>
          <a:bodyPr/>
          <a:lstStyle/>
          <a:p>
            <a:r>
              <a:rPr lang="en-US" dirty="0"/>
              <a:t>Delivery Standard 1</a:t>
            </a:r>
          </a:p>
        </p:txBody>
      </p:sp>
      <p:sp>
        <p:nvSpPr>
          <p:cNvPr id="24579" name="Rectangle 3"/>
          <p:cNvSpPr>
            <a:spLocks noGrp="1" noChangeArrowheads="1"/>
          </p:cNvSpPr>
          <p:nvPr>
            <p:ph idx="1"/>
          </p:nvPr>
        </p:nvSpPr>
        <p:spPr>
          <a:xfrm>
            <a:off x="533400" y="2133600"/>
            <a:ext cx="8001000" cy="3733800"/>
          </a:xfrm>
        </p:spPr>
        <p:txBody>
          <a:bodyPr/>
          <a:lstStyle/>
          <a:p>
            <a:pPr marL="0" indent="0">
              <a:lnSpc>
                <a:spcPct val="90000"/>
              </a:lnSpc>
              <a:buNone/>
            </a:pPr>
            <a:r>
              <a:rPr lang="en-US" sz="4400" dirty="0"/>
              <a:t>Respond to student email within 48 hours during the scheduled work week for a full-term course or within 24 hours for any short-term course*.</a:t>
            </a:r>
          </a:p>
          <a:p>
            <a:pPr>
              <a:lnSpc>
                <a:spcPct val="90000"/>
              </a:lnSpc>
            </a:pPr>
            <a:endParaRPr lang="en-US" sz="4000" dirty="0"/>
          </a:p>
          <a:p>
            <a:pPr>
              <a:lnSpc>
                <a:spcPct val="90000"/>
              </a:lnSpc>
            </a:pPr>
            <a:endParaRPr lang="en-US" sz="4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0872" y="457200"/>
            <a:ext cx="8153400" cy="1050925"/>
          </a:xfrm>
        </p:spPr>
        <p:txBody>
          <a:bodyPr/>
          <a:lstStyle/>
          <a:p>
            <a:r>
              <a:rPr lang="en-US" dirty="0"/>
              <a:t>Delivery</a:t>
            </a:r>
            <a:r>
              <a:rPr lang="en-US" sz="4000" dirty="0" smtClean="0"/>
              <a:t> </a:t>
            </a:r>
            <a:r>
              <a:rPr lang="en-US" dirty="0"/>
              <a:t>Standard</a:t>
            </a:r>
            <a:r>
              <a:rPr lang="en-US" sz="4000" dirty="0" smtClean="0"/>
              <a:t> </a:t>
            </a:r>
            <a:r>
              <a:rPr lang="en-US" dirty="0"/>
              <a:t>2</a:t>
            </a:r>
          </a:p>
        </p:txBody>
      </p:sp>
      <p:sp>
        <p:nvSpPr>
          <p:cNvPr id="24579" name="Rectangle 3"/>
          <p:cNvSpPr>
            <a:spLocks noGrp="1" noChangeArrowheads="1"/>
          </p:cNvSpPr>
          <p:nvPr>
            <p:ph idx="1"/>
          </p:nvPr>
        </p:nvSpPr>
        <p:spPr>
          <a:xfrm>
            <a:off x="533400" y="2133600"/>
            <a:ext cx="8001000" cy="3733800"/>
          </a:xfrm>
        </p:spPr>
        <p:txBody>
          <a:bodyPr/>
          <a:lstStyle/>
          <a:p>
            <a:pPr marL="0" indent="0">
              <a:lnSpc>
                <a:spcPct val="90000"/>
              </a:lnSpc>
              <a:buNone/>
            </a:pPr>
            <a:r>
              <a:rPr lang="en-US" sz="4400" dirty="0"/>
              <a:t>Utilize a help forum and respond within 48 hours or 24 hours during any short-term course*.</a:t>
            </a:r>
          </a:p>
          <a:p>
            <a:pPr>
              <a:lnSpc>
                <a:spcPct val="90000"/>
              </a:lnSpc>
            </a:pPr>
            <a:endParaRPr lang="en-US" sz="4000" dirty="0"/>
          </a:p>
        </p:txBody>
      </p:sp>
    </p:spTree>
    <p:extLst>
      <p:ext uri="{BB962C8B-B14F-4D97-AF65-F5344CB8AC3E}">
        <p14:creationId xmlns:p14="http://schemas.microsoft.com/office/powerpoint/2010/main" val="2362513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473075"/>
            <a:ext cx="8153400" cy="1050925"/>
          </a:xfrm>
        </p:spPr>
        <p:txBody>
          <a:bodyPr/>
          <a:lstStyle/>
          <a:p>
            <a:r>
              <a:rPr lang="en-US" dirty="0"/>
              <a:t>Delivery Standard 3</a:t>
            </a:r>
          </a:p>
        </p:txBody>
      </p:sp>
      <p:sp>
        <p:nvSpPr>
          <p:cNvPr id="24579" name="Rectangle 3"/>
          <p:cNvSpPr>
            <a:spLocks noGrp="1" noChangeArrowheads="1"/>
          </p:cNvSpPr>
          <p:nvPr>
            <p:ph idx="1"/>
          </p:nvPr>
        </p:nvSpPr>
        <p:spPr>
          <a:xfrm>
            <a:off x="533400" y="2133600"/>
            <a:ext cx="8001000" cy="3733800"/>
          </a:xfrm>
        </p:spPr>
        <p:txBody>
          <a:bodyPr/>
          <a:lstStyle/>
          <a:p>
            <a:pPr marL="0" indent="0">
              <a:lnSpc>
                <a:spcPct val="90000"/>
              </a:lnSpc>
              <a:buNone/>
            </a:pPr>
            <a:r>
              <a:rPr lang="en-US" sz="4400" dirty="0"/>
              <a:t>Communicate in a constructive and supportive manner.</a:t>
            </a:r>
          </a:p>
          <a:p>
            <a:pPr>
              <a:lnSpc>
                <a:spcPct val="90000"/>
              </a:lnSpc>
            </a:pPr>
            <a:endParaRPr lang="en-US" sz="4000" dirty="0"/>
          </a:p>
        </p:txBody>
      </p:sp>
    </p:spTree>
    <p:extLst>
      <p:ext uri="{BB962C8B-B14F-4D97-AF65-F5344CB8AC3E}">
        <p14:creationId xmlns:p14="http://schemas.microsoft.com/office/powerpoint/2010/main" val="35837700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473075"/>
            <a:ext cx="8153400" cy="1050925"/>
          </a:xfrm>
        </p:spPr>
        <p:txBody>
          <a:bodyPr/>
          <a:lstStyle/>
          <a:p>
            <a:r>
              <a:rPr lang="en-US" dirty="0"/>
              <a:t>Delivery Standard 4</a:t>
            </a:r>
          </a:p>
        </p:txBody>
      </p:sp>
      <p:sp>
        <p:nvSpPr>
          <p:cNvPr id="24579" name="Rectangle 3"/>
          <p:cNvSpPr>
            <a:spLocks noGrp="1" noChangeArrowheads="1"/>
          </p:cNvSpPr>
          <p:nvPr>
            <p:ph idx="1"/>
          </p:nvPr>
        </p:nvSpPr>
        <p:spPr>
          <a:xfrm>
            <a:off x="533400" y="2133600"/>
            <a:ext cx="8001000" cy="3733800"/>
          </a:xfrm>
        </p:spPr>
        <p:txBody>
          <a:bodyPr/>
          <a:lstStyle/>
          <a:p>
            <a:pPr marL="0" indent="0">
              <a:lnSpc>
                <a:spcPct val="90000"/>
              </a:lnSpc>
              <a:buNone/>
            </a:pPr>
            <a:r>
              <a:rPr lang="en-US" sz="4400" dirty="0"/>
              <a:t>Provide meaningful feedback within 1 week of an assignment due date.  This time should be adjusted in a short-term course*.</a:t>
            </a:r>
          </a:p>
        </p:txBody>
      </p:sp>
    </p:spTree>
    <p:extLst>
      <p:ext uri="{BB962C8B-B14F-4D97-AF65-F5344CB8AC3E}">
        <p14:creationId xmlns:p14="http://schemas.microsoft.com/office/powerpoint/2010/main" val="1505919715"/>
      </p:ext>
    </p:extLst>
  </p:cSld>
  <p:clrMapOvr>
    <a:masterClrMapping/>
  </p:clrMapOvr>
  <p:timing>
    <p:tnLst>
      <p:par>
        <p:cTn id="1" dur="indefinite" restart="never" nodeType="tmRoot"/>
      </p:par>
    </p:tnLst>
  </p:timing>
</p:sld>
</file>

<file path=ppt/theme/theme1.xml><?xml version="1.0" encoding="utf-8"?>
<a:theme xmlns:a="http://schemas.openxmlformats.org/drawingml/2006/main" name="Refined">
  <a:themeElements>
    <a:clrScheme name="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fontScheme name="Refin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clrMap bg1="dk2" tx1="lt1" bg2="dk1" tx2="lt2" accent1="accent1" accent2="accent2" accent3="accent3" accent4="accent4" accent5="accent5" accent6="accent6" hlink="hlink" folHlink="folHlink"/>
    </a:extraClrScheme>
    <a:extraClrScheme>
      <a:clrScheme name="Refined 2">
        <a:dk1>
          <a:srgbClr val="4D4D4D"/>
        </a:dk1>
        <a:lt1>
          <a:srgbClr val="FFFFFF"/>
        </a:lt1>
        <a:dk2>
          <a:srgbClr val="4A1102"/>
        </a:dk2>
        <a:lt2>
          <a:srgbClr val="FFFFFF"/>
        </a:lt2>
        <a:accent1>
          <a:srgbClr val="CC3300"/>
        </a:accent1>
        <a:accent2>
          <a:srgbClr val="666699"/>
        </a:accent2>
        <a:accent3>
          <a:srgbClr val="B1AAAA"/>
        </a:accent3>
        <a:accent4>
          <a:srgbClr val="DADADA"/>
        </a:accent4>
        <a:accent5>
          <a:srgbClr val="E2ADAA"/>
        </a:accent5>
        <a:accent6>
          <a:srgbClr val="5C5C8A"/>
        </a:accent6>
        <a:hlink>
          <a:srgbClr val="FF9900"/>
        </a:hlink>
        <a:folHlink>
          <a:srgbClr val="FFFFFF"/>
        </a:folHlink>
      </a:clrScheme>
      <a:clrMap bg1="dk2" tx1="lt1" bg2="dk1" tx2="lt2" accent1="accent1" accent2="accent2" accent3="accent3" accent4="accent4" accent5="accent5" accent6="accent6" hlink="hlink" folHlink="folHlink"/>
    </a:extraClrScheme>
    <a:extraClrScheme>
      <a:clrScheme name="Refined 3">
        <a:dk1>
          <a:srgbClr val="666699"/>
        </a:dk1>
        <a:lt1>
          <a:srgbClr val="FFFFFF"/>
        </a:lt1>
        <a:dk2>
          <a:srgbClr val="400040"/>
        </a:dk2>
        <a:lt2>
          <a:srgbClr val="FFFFFF"/>
        </a:lt2>
        <a:accent1>
          <a:srgbClr val="FFCC00"/>
        </a:accent1>
        <a:accent2>
          <a:srgbClr val="FF3300"/>
        </a:accent2>
        <a:accent3>
          <a:srgbClr val="AFAAAF"/>
        </a:accent3>
        <a:accent4>
          <a:srgbClr val="DADADA"/>
        </a:accent4>
        <a:accent5>
          <a:srgbClr val="FFE2AA"/>
        </a:accent5>
        <a:accent6>
          <a:srgbClr val="E72D00"/>
        </a:accent6>
        <a:hlink>
          <a:srgbClr val="CC9900"/>
        </a:hlink>
        <a:folHlink>
          <a:srgbClr val="CC3300"/>
        </a:folHlink>
      </a:clrScheme>
      <a:clrMap bg1="dk2" tx1="lt1" bg2="dk1" tx2="lt2" accent1="accent1" accent2="accent2" accent3="accent3" accent4="accent4" accent5="accent5" accent6="accent6" hlink="hlink" folHlink="folHlink"/>
    </a:extraClrScheme>
    <a:extraClrScheme>
      <a:clrScheme name="Refined 4">
        <a:dk1>
          <a:srgbClr val="4D4D4D"/>
        </a:dk1>
        <a:lt1>
          <a:srgbClr val="FFFFFF"/>
        </a:lt1>
        <a:dk2>
          <a:srgbClr val="006699"/>
        </a:dk2>
        <a:lt2>
          <a:srgbClr val="CCECFF"/>
        </a:lt2>
        <a:accent1>
          <a:srgbClr val="339966"/>
        </a:accent1>
        <a:accent2>
          <a:srgbClr val="3366FF"/>
        </a:accent2>
        <a:accent3>
          <a:srgbClr val="AAB8CA"/>
        </a:accent3>
        <a:accent4>
          <a:srgbClr val="DADADA"/>
        </a:accent4>
        <a:accent5>
          <a:srgbClr val="ADCAB8"/>
        </a:accent5>
        <a:accent6>
          <a:srgbClr val="2D5CE7"/>
        </a:accent6>
        <a:hlink>
          <a:srgbClr val="33CCFF"/>
        </a:hlink>
        <a:folHlink>
          <a:srgbClr val="FFFFFF"/>
        </a:folHlink>
      </a:clrScheme>
      <a:clrMap bg1="dk2" tx1="lt1" bg2="dk1" tx2="lt2" accent1="accent1" accent2="accent2" accent3="accent3" accent4="accent4" accent5="accent5" accent6="accent6" hlink="hlink" folHlink="folHlink"/>
    </a:extraClrScheme>
    <a:extraClrScheme>
      <a:clrScheme name="Refined 5">
        <a:dk1>
          <a:srgbClr val="000000"/>
        </a:dk1>
        <a:lt1>
          <a:srgbClr val="FFFFFF"/>
        </a:lt1>
        <a:dk2>
          <a:srgbClr val="CC0000"/>
        </a:dk2>
        <a:lt2>
          <a:srgbClr val="666699"/>
        </a:lt2>
        <a:accent1>
          <a:srgbClr val="FF6600"/>
        </a:accent1>
        <a:accent2>
          <a:srgbClr val="FF9933"/>
        </a:accent2>
        <a:accent3>
          <a:srgbClr val="FFFFFF"/>
        </a:accent3>
        <a:accent4>
          <a:srgbClr val="000000"/>
        </a:accent4>
        <a:accent5>
          <a:srgbClr val="FFB8AA"/>
        </a:accent5>
        <a:accent6>
          <a:srgbClr val="E78A2D"/>
        </a:accent6>
        <a:hlink>
          <a:srgbClr val="FFCC00"/>
        </a:hlink>
        <a:folHlink>
          <a:srgbClr val="333399"/>
        </a:folHlink>
      </a:clrScheme>
      <a:clrMap bg1="lt1" tx1="dk1" bg2="lt2" tx2="dk2" accent1="accent1" accent2="accent2" accent3="accent3" accent4="accent4" accent5="accent5" accent6="accent6" hlink="hlink" folHlink="folHlink"/>
    </a:extraClrScheme>
    <a:extraClrScheme>
      <a:clrScheme name="Refined 6">
        <a:dk1>
          <a:srgbClr val="000000"/>
        </a:dk1>
        <a:lt1>
          <a:srgbClr val="FFFFFF"/>
        </a:lt1>
        <a:dk2>
          <a:srgbClr val="000000"/>
        </a:dk2>
        <a:lt2>
          <a:srgbClr val="C0C0C0"/>
        </a:lt2>
        <a:accent1>
          <a:srgbClr val="CC3300"/>
        </a:accent1>
        <a:accent2>
          <a:srgbClr val="666699"/>
        </a:accent2>
        <a:accent3>
          <a:srgbClr val="FFFFFF"/>
        </a:accent3>
        <a:accent4>
          <a:srgbClr val="000000"/>
        </a:accent4>
        <a:accent5>
          <a:srgbClr val="E2ADAA"/>
        </a:accent5>
        <a:accent6>
          <a:srgbClr val="5C5C8A"/>
        </a:accent6>
        <a:hlink>
          <a:srgbClr val="999900"/>
        </a:hlink>
        <a:folHlink>
          <a:srgbClr val="4D4D4D"/>
        </a:folHlink>
      </a:clrScheme>
      <a:clrMap bg1="lt1" tx1="dk1" bg2="lt2" tx2="dk2" accent1="accent1" accent2="accent2" accent3="accent3" accent4="accent4" accent5="accent5" accent6="accent6" hlink="hlink" folHlink="folHlink"/>
    </a:extraClrScheme>
    <a:extraClrScheme>
      <a:clrScheme name="Refined 7">
        <a:dk1>
          <a:srgbClr val="000000"/>
        </a:dk1>
        <a:lt1>
          <a:srgbClr val="FFFFFF"/>
        </a:lt1>
        <a:dk2>
          <a:srgbClr val="000066"/>
        </a:dk2>
        <a:lt2>
          <a:srgbClr val="333399"/>
        </a:lt2>
        <a:accent1>
          <a:srgbClr val="3399FF"/>
        </a:accent1>
        <a:accent2>
          <a:srgbClr val="9999FF"/>
        </a:accent2>
        <a:accent3>
          <a:srgbClr val="FFFFFF"/>
        </a:accent3>
        <a:accent4>
          <a:srgbClr val="000000"/>
        </a:accent4>
        <a:accent5>
          <a:srgbClr val="ADCAFF"/>
        </a:accent5>
        <a:accent6>
          <a:srgbClr val="8A8AE7"/>
        </a:accent6>
        <a:hlink>
          <a:srgbClr val="00CC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Refined">
  <a:themeElements>
    <a:clrScheme name="1_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fontScheme name="1_Refin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clrMap bg1="dk2" tx1="lt1" bg2="dk1" tx2="lt2" accent1="accent1" accent2="accent2" accent3="accent3" accent4="accent4" accent5="accent5" accent6="accent6" hlink="hlink" folHlink="folHlink"/>
    </a:extraClrScheme>
    <a:extraClrScheme>
      <a:clrScheme name="1_Refined 2">
        <a:dk1>
          <a:srgbClr val="4D4D4D"/>
        </a:dk1>
        <a:lt1>
          <a:srgbClr val="FFFFFF"/>
        </a:lt1>
        <a:dk2>
          <a:srgbClr val="4A1102"/>
        </a:dk2>
        <a:lt2>
          <a:srgbClr val="FFFFFF"/>
        </a:lt2>
        <a:accent1>
          <a:srgbClr val="CC3300"/>
        </a:accent1>
        <a:accent2>
          <a:srgbClr val="666699"/>
        </a:accent2>
        <a:accent3>
          <a:srgbClr val="B1AAAA"/>
        </a:accent3>
        <a:accent4>
          <a:srgbClr val="DADADA"/>
        </a:accent4>
        <a:accent5>
          <a:srgbClr val="E2ADAA"/>
        </a:accent5>
        <a:accent6>
          <a:srgbClr val="5C5C8A"/>
        </a:accent6>
        <a:hlink>
          <a:srgbClr val="FF9900"/>
        </a:hlink>
        <a:folHlink>
          <a:srgbClr val="FFFFFF"/>
        </a:folHlink>
      </a:clrScheme>
      <a:clrMap bg1="dk2" tx1="lt1" bg2="dk1" tx2="lt2" accent1="accent1" accent2="accent2" accent3="accent3" accent4="accent4" accent5="accent5" accent6="accent6" hlink="hlink" folHlink="folHlink"/>
    </a:extraClrScheme>
    <a:extraClrScheme>
      <a:clrScheme name="1_Refined 3">
        <a:dk1>
          <a:srgbClr val="666699"/>
        </a:dk1>
        <a:lt1>
          <a:srgbClr val="FFFFFF"/>
        </a:lt1>
        <a:dk2>
          <a:srgbClr val="400040"/>
        </a:dk2>
        <a:lt2>
          <a:srgbClr val="FFFFFF"/>
        </a:lt2>
        <a:accent1>
          <a:srgbClr val="FFCC00"/>
        </a:accent1>
        <a:accent2>
          <a:srgbClr val="FF3300"/>
        </a:accent2>
        <a:accent3>
          <a:srgbClr val="AFAAAF"/>
        </a:accent3>
        <a:accent4>
          <a:srgbClr val="DADADA"/>
        </a:accent4>
        <a:accent5>
          <a:srgbClr val="FFE2AA"/>
        </a:accent5>
        <a:accent6>
          <a:srgbClr val="E72D00"/>
        </a:accent6>
        <a:hlink>
          <a:srgbClr val="CC9900"/>
        </a:hlink>
        <a:folHlink>
          <a:srgbClr val="CC3300"/>
        </a:folHlink>
      </a:clrScheme>
      <a:clrMap bg1="dk2" tx1="lt1" bg2="dk1" tx2="lt2" accent1="accent1" accent2="accent2" accent3="accent3" accent4="accent4" accent5="accent5" accent6="accent6" hlink="hlink" folHlink="folHlink"/>
    </a:extraClrScheme>
    <a:extraClrScheme>
      <a:clrScheme name="1_Refined 4">
        <a:dk1>
          <a:srgbClr val="4D4D4D"/>
        </a:dk1>
        <a:lt1>
          <a:srgbClr val="FFFFFF"/>
        </a:lt1>
        <a:dk2>
          <a:srgbClr val="006699"/>
        </a:dk2>
        <a:lt2>
          <a:srgbClr val="CCECFF"/>
        </a:lt2>
        <a:accent1>
          <a:srgbClr val="339966"/>
        </a:accent1>
        <a:accent2>
          <a:srgbClr val="3366FF"/>
        </a:accent2>
        <a:accent3>
          <a:srgbClr val="AAB8CA"/>
        </a:accent3>
        <a:accent4>
          <a:srgbClr val="DADADA"/>
        </a:accent4>
        <a:accent5>
          <a:srgbClr val="ADCAB8"/>
        </a:accent5>
        <a:accent6>
          <a:srgbClr val="2D5CE7"/>
        </a:accent6>
        <a:hlink>
          <a:srgbClr val="33CCFF"/>
        </a:hlink>
        <a:folHlink>
          <a:srgbClr val="FFFFFF"/>
        </a:folHlink>
      </a:clrScheme>
      <a:clrMap bg1="dk2" tx1="lt1" bg2="dk1" tx2="lt2" accent1="accent1" accent2="accent2" accent3="accent3" accent4="accent4" accent5="accent5" accent6="accent6" hlink="hlink" folHlink="folHlink"/>
    </a:extraClrScheme>
    <a:extraClrScheme>
      <a:clrScheme name="1_Refined 5">
        <a:dk1>
          <a:srgbClr val="000000"/>
        </a:dk1>
        <a:lt1>
          <a:srgbClr val="FFFFFF"/>
        </a:lt1>
        <a:dk2>
          <a:srgbClr val="CC0000"/>
        </a:dk2>
        <a:lt2>
          <a:srgbClr val="666699"/>
        </a:lt2>
        <a:accent1>
          <a:srgbClr val="FF6600"/>
        </a:accent1>
        <a:accent2>
          <a:srgbClr val="FF9933"/>
        </a:accent2>
        <a:accent3>
          <a:srgbClr val="FFFFFF"/>
        </a:accent3>
        <a:accent4>
          <a:srgbClr val="000000"/>
        </a:accent4>
        <a:accent5>
          <a:srgbClr val="FFB8AA"/>
        </a:accent5>
        <a:accent6>
          <a:srgbClr val="E78A2D"/>
        </a:accent6>
        <a:hlink>
          <a:srgbClr val="FFCC00"/>
        </a:hlink>
        <a:folHlink>
          <a:srgbClr val="333399"/>
        </a:folHlink>
      </a:clrScheme>
      <a:clrMap bg1="lt1" tx1="dk1" bg2="lt2" tx2="dk2" accent1="accent1" accent2="accent2" accent3="accent3" accent4="accent4" accent5="accent5" accent6="accent6" hlink="hlink" folHlink="folHlink"/>
    </a:extraClrScheme>
    <a:extraClrScheme>
      <a:clrScheme name="1_Refined 6">
        <a:dk1>
          <a:srgbClr val="000000"/>
        </a:dk1>
        <a:lt1>
          <a:srgbClr val="FFFFFF"/>
        </a:lt1>
        <a:dk2>
          <a:srgbClr val="000000"/>
        </a:dk2>
        <a:lt2>
          <a:srgbClr val="C0C0C0"/>
        </a:lt2>
        <a:accent1>
          <a:srgbClr val="CC3300"/>
        </a:accent1>
        <a:accent2>
          <a:srgbClr val="666699"/>
        </a:accent2>
        <a:accent3>
          <a:srgbClr val="FFFFFF"/>
        </a:accent3>
        <a:accent4>
          <a:srgbClr val="000000"/>
        </a:accent4>
        <a:accent5>
          <a:srgbClr val="E2ADAA"/>
        </a:accent5>
        <a:accent6>
          <a:srgbClr val="5C5C8A"/>
        </a:accent6>
        <a:hlink>
          <a:srgbClr val="999900"/>
        </a:hlink>
        <a:folHlink>
          <a:srgbClr val="4D4D4D"/>
        </a:folHlink>
      </a:clrScheme>
      <a:clrMap bg1="lt1" tx1="dk1" bg2="lt2" tx2="dk2" accent1="accent1" accent2="accent2" accent3="accent3" accent4="accent4" accent5="accent5" accent6="accent6" hlink="hlink" folHlink="folHlink"/>
    </a:extraClrScheme>
    <a:extraClrScheme>
      <a:clrScheme name="1_Refined 7">
        <a:dk1>
          <a:srgbClr val="000000"/>
        </a:dk1>
        <a:lt1>
          <a:srgbClr val="FFFFFF"/>
        </a:lt1>
        <a:dk2>
          <a:srgbClr val="000066"/>
        </a:dk2>
        <a:lt2>
          <a:srgbClr val="333399"/>
        </a:lt2>
        <a:accent1>
          <a:srgbClr val="3399FF"/>
        </a:accent1>
        <a:accent2>
          <a:srgbClr val="9999FF"/>
        </a:accent2>
        <a:accent3>
          <a:srgbClr val="FFFFFF"/>
        </a:accent3>
        <a:accent4>
          <a:srgbClr val="000000"/>
        </a:accent4>
        <a:accent5>
          <a:srgbClr val="ADCAFF"/>
        </a:accent5>
        <a:accent6>
          <a:srgbClr val="8A8AE7"/>
        </a:accent6>
        <a:hlink>
          <a:srgbClr val="00CC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3031</TotalTime>
  <Words>779</Words>
  <Application>Microsoft Office PowerPoint</Application>
  <PresentationFormat>On-screen Show (4:3)</PresentationFormat>
  <Paragraphs>76</Paragraphs>
  <Slides>16</Slides>
  <Notes>16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16</vt:i4>
      </vt:variant>
    </vt:vector>
  </HeadingPairs>
  <TitlesOfParts>
    <vt:vector size="22" baseType="lpstr">
      <vt:lpstr>Arial</vt:lpstr>
      <vt:lpstr>Calibri</vt:lpstr>
      <vt:lpstr>Times New Roman</vt:lpstr>
      <vt:lpstr>Wingdings</vt:lpstr>
      <vt:lpstr>Refined</vt:lpstr>
      <vt:lpstr>1_Refined</vt:lpstr>
      <vt:lpstr> Going Beyond Course Design:  Implementing Online Delivery Standards </vt:lpstr>
      <vt:lpstr> Online Delivery  Standards  for  New Mexico State University  Alamogordo </vt:lpstr>
      <vt:lpstr>Outcomes</vt:lpstr>
      <vt:lpstr>Quality is much more than design!</vt:lpstr>
      <vt:lpstr>History</vt:lpstr>
      <vt:lpstr>Delivery Standard 1</vt:lpstr>
      <vt:lpstr>Delivery Standard 2</vt:lpstr>
      <vt:lpstr>Delivery Standard 3</vt:lpstr>
      <vt:lpstr>Delivery Standard 4</vt:lpstr>
      <vt:lpstr>Delivery Standard 5</vt:lpstr>
      <vt:lpstr>Delivery Standard 6</vt:lpstr>
      <vt:lpstr>Delivery Standard 7</vt:lpstr>
      <vt:lpstr>Expectation</vt:lpstr>
      <vt:lpstr>Implementation</vt:lpstr>
      <vt:lpstr>NMSU-A believes:</vt:lpstr>
      <vt:lpstr>Comments/ Questions</vt:lpstr>
    </vt:vector>
  </TitlesOfParts>
  <Company>FPC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FPC User</dc:creator>
  <cp:lastModifiedBy>Sherrell Wheeler</cp:lastModifiedBy>
  <cp:revision>109</cp:revision>
  <cp:lastPrinted>2013-06-19T23:15:50Z</cp:lastPrinted>
  <dcterms:created xsi:type="dcterms:W3CDTF">2006-02-21T03:07:30Z</dcterms:created>
  <dcterms:modified xsi:type="dcterms:W3CDTF">2015-10-21T00:42:51Z</dcterms:modified>
</cp:coreProperties>
</file>