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Ex1.xml" ContentType="application/vnd.ms-office.chartex+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charts/chartEx2.xml" ContentType="application/vnd.ms-office.chartex+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33"/>
  </p:notesMasterIdLst>
  <p:handoutMasterIdLst>
    <p:handoutMasterId r:id="rId34"/>
  </p:handoutMasterIdLst>
  <p:sldIdLst>
    <p:sldId id="256" r:id="rId3"/>
    <p:sldId id="274" r:id="rId4"/>
    <p:sldId id="294" r:id="rId5"/>
    <p:sldId id="293" r:id="rId6"/>
    <p:sldId id="271" r:id="rId7"/>
    <p:sldId id="272" r:id="rId8"/>
    <p:sldId id="273" r:id="rId9"/>
    <p:sldId id="258" r:id="rId10"/>
    <p:sldId id="261" r:id="rId11"/>
    <p:sldId id="275" r:id="rId12"/>
    <p:sldId id="266" r:id="rId13"/>
    <p:sldId id="281" r:id="rId14"/>
    <p:sldId id="283" r:id="rId15"/>
    <p:sldId id="279" r:id="rId16"/>
    <p:sldId id="280" r:id="rId17"/>
    <p:sldId id="282" r:id="rId18"/>
    <p:sldId id="290" r:id="rId19"/>
    <p:sldId id="278" r:id="rId20"/>
    <p:sldId id="284" r:id="rId21"/>
    <p:sldId id="285" r:id="rId22"/>
    <p:sldId id="291" r:id="rId23"/>
    <p:sldId id="286" r:id="rId24"/>
    <p:sldId id="287" r:id="rId25"/>
    <p:sldId id="288" r:id="rId26"/>
    <p:sldId id="289" r:id="rId27"/>
    <p:sldId id="276" r:id="rId28"/>
    <p:sldId id="267" r:id="rId29"/>
    <p:sldId id="277" r:id="rId30"/>
    <p:sldId id="295" r:id="rId31"/>
    <p:sldId id="262" r:id="rId32"/>
  </p:sldIdLst>
  <p:sldSz cx="12188825" cy="6858000"/>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autoAdjust="0"/>
    <p:restoredTop sz="87849" autoAdjust="0"/>
  </p:normalViewPr>
  <p:slideViewPr>
    <p:cSldViewPr>
      <p:cViewPr varScale="1">
        <p:scale>
          <a:sx n="59" d="100"/>
          <a:sy n="59" d="100"/>
        </p:scale>
        <p:origin x="1026" y="66"/>
      </p:cViewPr>
      <p:guideLst>
        <p:guide pos="3839"/>
        <p:guide orient="horz" pos="2160"/>
      </p:guideLst>
    </p:cSldViewPr>
  </p:slideViewPr>
  <p:notesTextViewPr>
    <p:cViewPr>
      <p:scale>
        <a:sx n="3" d="2"/>
        <a:sy n="3" d="2"/>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5.xlsx"/></Relationships>
</file>

<file path=ppt/charts/_rels/chartEx1.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D:\QM%20research.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D:\QM%20research.xlsx" TargetMode="External"/><Relationship Id="rId4"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3200" dirty="0"/>
              <a:t>Average Grade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Sheet1!$A$12</c:f>
              <c:strCache>
                <c:ptCount val="1"/>
                <c:pt idx="0">
                  <c:v>Average Grade</c:v>
                </c:pt>
              </c:strCache>
            </c:strRef>
          </c:tx>
          <c:spPr>
            <a:solidFill>
              <a:schemeClr val="accent1"/>
            </a:solidFill>
            <a:ln>
              <a:noFill/>
            </a:ln>
            <a:effectLst/>
          </c:spPr>
          <c:invertIfNegative val="0"/>
          <c:val>
            <c:numRef>
              <c:f>Sheet1!$B$12:$H$12</c:f>
              <c:numCache>
                <c:formatCode>General</c:formatCode>
                <c:ptCount val="7"/>
                <c:pt idx="0">
                  <c:v>93.72</c:v>
                </c:pt>
                <c:pt idx="1">
                  <c:v>92.93</c:v>
                </c:pt>
                <c:pt idx="2">
                  <c:v>91.39</c:v>
                </c:pt>
                <c:pt idx="4">
                  <c:v>91.36</c:v>
                </c:pt>
                <c:pt idx="5">
                  <c:v>95.73</c:v>
                </c:pt>
                <c:pt idx="6">
                  <c:v>94.83</c:v>
                </c:pt>
              </c:numCache>
            </c:numRef>
          </c:val>
          <c:extLst>
            <c:ext xmlns:c16="http://schemas.microsoft.com/office/drawing/2014/chart" uri="{C3380CC4-5D6E-409C-BE32-E72D297353CC}">
              <c16:uniqueId val="{00000000-26D7-4EF0-929A-1DE451F4DF32}"/>
            </c:ext>
          </c:extLst>
        </c:ser>
        <c:dLbls>
          <c:showLegendKey val="0"/>
          <c:showVal val="0"/>
          <c:showCatName val="0"/>
          <c:showSerName val="0"/>
          <c:showPercent val="0"/>
          <c:showBubbleSize val="0"/>
        </c:dLbls>
        <c:gapWidth val="219"/>
        <c:overlap val="-27"/>
        <c:axId val="421009128"/>
        <c:axId val="421005848"/>
      </c:barChart>
      <c:catAx>
        <c:axId val="421009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005848"/>
        <c:crosses val="autoZero"/>
        <c:auto val="1"/>
        <c:lblAlgn val="ctr"/>
        <c:lblOffset val="100"/>
        <c:noMultiLvlLbl val="0"/>
      </c:catAx>
      <c:valAx>
        <c:axId val="421005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009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dirty="0"/>
              <a:t>Average Student Satisfaction</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Sheet1!$A$14</c:f>
              <c:strCache>
                <c:ptCount val="1"/>
                <c:pt idx="0">
                  <c:v>Average Student Sat</c:v>
                </c:pt>
              </c:strCache>
            </c:strRef>
          </c:tx>
          <c:spPr>
            <a:solidFill>
              <a:schemeClr val="accent3"/>
            </a:solidFill>
            <a:ln>
              <a:noFill/>
            </a:ln>
            <a:effectLst/>
          </c:spPr>
          <c:invertIfNegative val="0"/>
          <c:val>
            <c:numRef>
              <c:f>Sheet1!$B$14:$H$14</c:f>
              <c:numCache>
                <c:formatCode>General</c:formatCode>
                <c:ptCount val="7"/>
                <c:pt idx="0">
                  <c:v>0.72881355932203384</c:v>
                </c:pt>
                <c:pt idx="1">
                  <c:v>0.68888888888888888</c:v>
                </c:pt>
                <c:pt idx="2">
                  <c:v>0.76923076923076927</c:v>
                </c:pt>
                <c:pt idx="4">
                  <c:v>1.3917525773195876</c:v>
                </c:pt>
                <c:pt idx="5">
                  <c:v>1.3555555555555556</c:v>
                </c:pt>
                <c:pt idx="6">
                  <c:v>1.5272727272727273</c:v>
                </c:pt>
              </c:numCache>
            </c:numRef>
          </c:val>
          <c:extLst>
            <c:ext xmlns:c16="http://schemas.microsoft.com/office/drawing/2014/chart" uri="{C3380CC4-5D6E-409C-BE32-E72D297353CC}">
              <c16:uniqueId val="{00000000-DC6E-43D1-BC42-CECFDB8246A4}"/>
            </c:ext>
          </c:extLst>
        </c:ser>
        <c:dLbls>
          <c:showLegendKey val="0"/>
          <c:showVal val="0"/>
          <c:showCatName val="0"/>
          <c:showSerName val="0"/>
          <c:showPercent val="0"/>
          <c:showBubbleSize val="0"/>
        </c:dLbls>
        <c:gapWidth val="219"/>
        <c:overlap val="-27"/>
        <c:axId val="207040176"/>
        <c:axId val="207036568"/>
      </c:barChart>
      <c:catAx>
        <c:axId val="207040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036568"/>
        <c:crosses val="autoZero"/>
        <c:auto val="1"/>
        <c:lblAlgn val="ctr"/>
        <c:lblOffset val="100"/>
        <c:noMultiLvlLbl val="0"/>
      </c:catAx>
      <c:valAx>
        <c:axId val="207036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040176"/>
        <c:crosses val="autoZero"/>
        <c:crossBetween val="between"/>
      </c:valAx>
      <c:spPr>
        <a:noFill/>
        <a:ln>
          <a:noFill/>
        </a:ln>
        <a:effectLst/>
      </c:spPr>
    </c:plotArea>
    <c:plotVisOnly val="1"/>
    <c:dispBlanksAs val="gap"/>
    <c:showDLblsOverMax val="0"/>
  </c:chart>
  <c:spPr>
    <a:noFill/>
    <a:ln>
      <a:solidFill>
        <a:srgbClr val="0070C0"/>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3200" dirty="0"/>
              <a:t>Average Withdrawals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Sheet1!$A$15</c:f>
              <c:strCache>
                <c:ptCount val="1"/>
                <c:pt idx="0">
                  <c:v>Avg Withdrawal</c:v>
                </c:pt>
              </c:strCache>
            </c:strRef>
          </c:tx>
          <c:spPr>
            <a:solidFill>
              <a:schemeClr val="accent1"/>
            </a:solidFill>
            <a:ln>
              <a:noFill/>
            </a:ln>
            <a:effectLst/>
          </c:spPr>
          <c:invertIfNegative val="0"/>
          <c:val>
            <c:numRef>
              <c:f>Sheet1!$B$15:$H$15</c:f>
              <c:numCache>
                <c:formatCode>General</c:formatCode>
                <c:ptCount val="7"/>
                <c:pt idx="0">
                  <c:v>10.75</c:v>
                </c:pt>
                <c:pt idx="1">
                  <c:v>15.5</c:v>
                </c:pt>
                <c:pt idx="2">
                  <c:v>5.333333333333333</c:v>
                </c:pt>
                <c:pt idx="4">
                  <c:v>3.9705882352941178</c:v>
                </c:pt>
                <c:pt idx="5">
                  <c:v>3.8125</c:v>
                </c:pt>
                <c:pt idx="6">
                  <c:v>7</c:v>
                </c:pt>
              </c:numCache>
            </c:numRef>
          </c:val>
          <c:extLst>
            <c:ext xmlns:c16="http://schemas.microsoft.com/office/drawing/2014/chart" uri="{C3380CC4-5D6E-409C-BE32-E72D297353CC}">
              <c16:uniqueId val="{00000000-E53A-49F4-A8E8-8B8062990B1C}"/>
            </c:ext>
          </c:extLst>
        </c:ser>
        <c:dLbls>
          <c:showLegendKey val="0"/>
          <c:showVal val="0"/>
          <c:showCatName val="0"/>
          <c:showSerName val="0"/>
          <c:showPercent val="0"/>
          <c:showBubbleSize val="0"/>
        </c:dLbls>
        <c:gapWidth val="219"/>
        <c:overlap val="-27"/>
        <c:axId val="414452520"/>
        <c:axId val="414448584"/>
      </c:barChart>
      <c:catAx>
        <c:axId val="414452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4448584"/>
        <c:crosses val="autoZero"/>
        <c:auto val="1"/>
        <c:lblAlgn val="ctr"/>
        <c:lblOffset val="100"/>
        <c:noMultiLvlLbl val="0"/>
      </c:catAx>
      <c:valAx>
        <c:axId val="414448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4452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Sheet3!$A$9</c:f>
              <c:strCache>
                <c:ptCount val="1"/>
                <c:pt idx="0">
                  <c:v>Student satisfaction</c:v>
                </c:pt>
              </c:strCache>
            </c:strRef>
          </c:tx>
          <c:spPr>
            <a:solidFill>
              <a:schemeClr val="accent3"/>
            </a:solidFill>
            <a:ln>
              <a:noFill/>
            </a:ln>
            <a:effectLst/>
          </c:spPr>
          <c:invertIfNegative val="0"/>
          <c:val>
            <c:numRef>
              <c:f>Sheet3!$B$9:$I$9</c:f>
              <c:numCache>
                <c:formatCode>General</c:formatCode>
                <c:ptCount val="8"/>
                <c:pt idx="0">
                  <c:v>11</c:v>
                </c:pt>
                <c:pt idx="1">
                  <c:v>8</c:v>
                </c:pt>
                <c:pt idx="2">
                  <c:v>8</c:v>
                </c:pt>
                <c:pt idx="3">
                  <c:v>9</c:v>
                </c:pt>
                <c:pt idx="4">
                  <c:v>1</c:v>
                </c:pt>
                <c:pt idx="5">
                  <c:v>3</c:v>
                </c:pt>
                <c:pt idx="6">
                  <c:v>1</c:v>
                </c:pt>
                <c:pt idx="7">
                  <c:v>1.6666666666666667</c:v>
                </c:pt>
              </c:numCache>
            </c:numRef>
          </c:val>
          <c:extLst>
            <c:ext xmlns:c16="http://schemas.microsoft.com/office/drawing/2014/chart" uri="{C3380CC4-5D6E-409C-BE32-E72D297353CC}">
              <c16:uniqueId val="{00000000-F434-4938-89A0-7E117B6727BC}"/>
            </c:ext>
          </c:extLst>
        </c:ser>
        <c:dLbls>
          <c:showLegendKey val="0"/>
          <c:showVal val="0"/>
          <c:showCatName val="0"/>
          <c:showSerName val="0"/>
          <c:showPercent val="0"/>
          <c:showBubbleSize val="0"/>
        </c:dLbls>
        <c:gapWidth val="219"/>
        <c:overlap val="-27"/>
        <c:axId val="207334928"/>
        <c:axId val="207334600"/>
      </c:barChart>
      <c:catAx>
        <c:axId val="207334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334600"/>
        <c:crosses val="autoZero"/>
        <c:auto val="1"/>
        <c:lblAlgn val="ctr"/>
        <c:lblOffset val="100"/>
        <c:noMultiLvlLbl val="0"/>
      </c:catAx>
      <c:valAx>
        <c:axId val="207334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334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Sheet2!$A$8</c:f>
              <c:strCache>
                <c:ptCount val="1"/>
                <c:pt idx="0">
                  <c:v>Withdrew</c:v>
                </c:pt>
              </c:strCache>
            </c:strRef>
          </c:tx>
          <c:spPr>
            <a:solidFill>
              <a:schemeClr val="accent1"/>
            </a:solidFill>
            <a:ln>
              <a:noFill/>
            </a:ln>
            <a:effectLst/>
          </c:spPr>
          <c:invertIfNegative val="0"/>
          <c:val>
            <c:numRef>
              <c:f>Sheet2!$B$8:$H$8</c:f>
              <c:numCache>
                <c:formatCode>General</c:formatCode>
                <c:ptCount val="7"/>
                <c:pt idx="0">
                  <c:v>14</c:v>
                </c:pt>
                <c:pt idx="1">
                  <c:v>6</c:v>
                </c:pt>
                <c:pt idx="2">
                  <c:v>5</c:v>
                </c:pt>
                <c:pt idx="4">
                  <c:v>4</c:v>
                </c:pt>
                <c:pt idx="5">
                  <c:v>6</c:v>
                </c:pt>
                <c:pt idx="6">
                  <c:v>4</c:v>
                </c:pt>
              </c:numCache>
            </c:numRef>
          </c:val>
          <c:extLst>
            <c:ext xmlns:c16="http://schemas.microsoft.com/office/drawing/2014/chart" uri="{C3380CC4-5D6E-409C-BE32-E72D297353CC}">
              <c16:uniqueId val="{00000000-FA43-4B59-8879-7DBBE10F52E2}"/>
            </c:ext>
          </c:extLst>
        </c:ser>
        <c:dLbls>
          <c:showLegendKey val="0"/>
          <c:showVal val="0"/>
          <c:showCatName val="0"/>
          <c:showSerName val="0"/>
          <c:showPercent val="0"/>
          <c:showBubbleSize val="0"/>
        </c:dLbls>
        <c:gapWidth val="219"/>
        <c:overlap val="-27"/>
        <c:axId val="423568744"/>
        <c:axId val="423569400"/>
      </c:barChart>
      <c:catAx>
        <c:axId val="423568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569400"/>
        <c:crosses val="autoZero"/>
        <c:auto val="1"/>
        <c:lblAlgn val="ctr"/>
        <c:lblOffset val="100"/>
        <c:noMultiLvlLbl val="0"/>
      </c:catAx>
      <c:valAx>
        <c:axId val="423569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568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Sheet2!$A$12</c:f>
              <c:strCache>
                <c:ptCount val="1"/>
                <c:pt idx="0">
                  <c:v>Average Grade</c:v>
                </c:pt>
              </c:strCache>
            </c:strRef>
          </c:tx>
          <c:spPr>
            <a:solidFill>
              <a:schemeClr val="accent1"/>
            </a:solidFill>
            <a:ln>
              <a:noFill/>
            </a:ln>
            <a:effectLst/>
          </c:spPr>
          <c:invertIfNegative val="0"/>
          <c:val>
            <c:numRef>
              <c:f>Sheet2!$B$12:$H$12</c:f>
              <c:numCache>
                <c:formatCode>General</c:formatCode>
                <c:ptCount val="7"/>
                <c:pt idx="0">
                  <c:v>2.98</c:v>
                </c:pt>
                <c:pt idx="1">
                  <c:v>2.82</c:v>
                </c:pt>
                <c:pt idx="2">
                  <c:v>2.7</c:v>
                </c:pt>
                <c:pt idx="4">
                  <c:v>2.95</c:v>
                </c:pt>
                <c:pt idx="5">
                  <c:v>2.61</c:v>
                </c:pt>
                <c:pt idx="6">
                  <c:v>2.95</c:v>
                </c:pt>
              </c:numCache>
            </c:numRef>
          </c:val>
          <c:extLst>
            <c:ext xmlns:c16="http://schemas.microsoft.com/office/drawing/2014/chart" uri="{C3380CC4-5D6E-409C-BE32-E72D297353CC}">
              <c16:uniqueId val="{00000000-5723-4397-8FEA-079A0281FD06}"/>
            </c:ext>
          </c:extLst>
        </c:ser>
        <c:dLbls>
          <c:showLegendKey val="0"/>
          <c:showVal val="0"/>
          <c:showCatName val="0"/>
          <c:showSerName val="0"/>
          <c:showPercent val="0"/>
          <c:showBubbleSize val="0"/>
        </c:dLbls>
        <c:gapWidth val="219"/>
        <c:overlap val="-27"/>
        <c:axId val="417740136"/>
        <c:axId val="417732264"/>
      </c:barChart>
      <c:catAx>
        <c:axId val="417740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7732264"/>
        <c:crosses val="autoZero"/>
        <c:auto val="1"/>
        <c:lblAlgn val="ctr"/>
        <c:lblOffset val="100"/>
        <c:noMultiLvlLbl val="0"/>
      </c:catAx>
      <c:valAx>
        <c:axId val="417732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7740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 dir="row">Sheet3!$B$14:$I$14</cx:f>
        <cx:lvl ptCount="8" formatCode="General">
          <cx:pt idx="0">10.5</cx:pt>
          <cx:pt idx="1">8.2857142857142865</cx:pt>
          <cx:pt idx="2">9.375</cx:pt>
          <cx:pt idx="4">8</cx:pt>
          <cx:pt idx="5">7</cx:pt>
          <cx:pt idx="6">10.625</cx:pt>
        </cx:lvl>
      </cx:numDim>
    </cx:data>
  </cx:chartData>
  <cx:chart>
    <cx:title pos="t" align="ctr" overlay="0">
      <cx:tx>
        <cx:txData>
          <cx:v>Withdrawal Rate</cx:v>
        </cx:txData>
      </cx:tx>
      <cx:txPr>
        <a:bodyPr spcFirstLastPara="1" vertOverflow="ellipsis" wrap="square" lIns="0" tIns="0" rIns="0" bIns="0" anchor="ctr" anchorCtr="1"/>
        <a:lstStyle/>
        <a:p>
          <a:pPr algn="ctr">
            <a:defRPr/>
          </a:pPr>
          <a:r>
            <a:rPr lang="en-US"/>
            <a:t>Withdrawal Rate</a:t>
          </a:r>
        </a:p>
      </cx:txPr>
    </cx:title>
    <cx:plotArea>
      <cx:plotAreaRegion>
        <cx:series layoutId="clusteredColumn" uniqueId="{FE3BAB12-F6D4-4304-A9EB-A4B44CD9FB90}">
          <cx:tx>
            <cx:txData>
              <cx:f>Sheet3!$A$14</cx:f>
              <cx:v>percent withdraw</cx:v>
            </cx:txData>
          </cx:tx>
          <cx:dataId val="0"/>
          <cx:layoutPr>
            <cx:binning intervalClosed="r"/>
          </cx:layoutPr>
        </cx:series>
      </cx:plotAreaRegion>
      <cx:axis id="0">
        <cx:catScaling gapWidth="0"/>
        <cx:tickLabels/>
      </cx:axis>
      <cx:axis id="1">
        <cx:valScaling/>
        <cx:majorGridlines/>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 dir="row">Sheet2!$B$9:$H$9</cx:f>
        <cx:lvl ptCount="7" formatCode="General">
          <cx:pt idx="0">11</cx:pt>
          <cx:pt idx="1">3</cx:pt>
          <cx:pt idx="2">3</cx:pt>
          <cx:pt idx="4">5</cx:pt>
          <cx:pt idx="5">4</cx:pt>
          <cx:pt idx="6">1</cx:pt>
        </cx:lvl>
      </cx:numDim>
    </cx:data>
  </cx:chartData>
  <cx:chart>
    <cx:title pos="t" align="ctr" overlay="0">
      <cx:tx>
        <cx:txData>
          <cx:v>MUDDIEST POINT THREADS</cx:v>
        </cx:txData>
      </cx:tx>
      <cx:txPr>
        <a:bodyPr spcFirstLastPara="1" vertOverflow="ellipsis" wrap="square" lIns="0" tIns="0" rIns="0" bIns="0" anchor="ctr" anchorCtr="1"/>
        <a:lstStyle/>
        <a:p>
          <a:pPr algn="ctr">
            <a:defRPr/>
          </a:pPr>
          <a:r>
            <a:rPr lang="en-US"/>
            <a:t>MUDDIEST POINT THREADS</a:t>
          </a:r>
        </a:p>
      </cx:txPr>
    </cx:title>
    <cx:plotArea>
      <cx:plotAreaRegion>
        <cx:series layoutId="clusteredColumn" uniqueId="{7351D7B9-FB11-4C39-B5D9-0190A590CFBD}">
          <cx:tx>
            <cx:txData>
              <cx:f>Sheet2!$A$9</cx:f>
              <cx:v>Student satisfaction</cx:v>
            </cx:txData>
          </cx:tx>
          <cx:dataId val="0"/>
          <cx:layoutPr>
            <cx:binning intervalClosed="r"/>
          </cx:layoutPr>
        </cx:series>
      </cx:plotAreaRegion>
      <cx:axis id="0">
        <cx:catScaling gapWidth="0"/>
        <cx:tickLabels/>
      </cx:axis>
      <cx:axis id="1">
        <cx:valScaling/>
        <cx:majorGridlines/>
        <cx:tickLabels/>
      </cx:axis>
    </cx:plotArea>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119837-5B71-4D44-BB01-DB0B084933C8}"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en-US"/>
        </a:p>
      </dgm:t>
    </dgm:pt>
    <dgm:pt modelId="{C111C18A-FD96-4E63-821A-54D70D8DC65F}">
      <dgm:prSet phldrT="[Text]"/>
      <dgm:spPr/>
      <dgm:t>
        <a:bodyPr/>
        <a:lstStyle/>
        <a:p>
          <a:r>
            <a:rPr lang="en-US" dirty="0"/>
            <a:t>Implementation</a:t>
          </a:r>
        </a:p>
      </dgm:t>
    </dgm:pt>
    <dgm:pt modelId="{83BE74EF-FAB4-45A2-BBED-7CD5259AB210}" type="parTrans" cxnId="{FFD8B471-C98F-4DB5-8DE3-2AB7E896ADD5}">
      <dgm:prSet/>
      <dgm:spPr/>
      <dgm:t>
        <a:bodyPr/>
        <a:lstStyle/>
        <a:p>
          <a:endParaRPr lang="en-US"/>
        </a:p>
      </dgm:t>
    </dgm:pt>
    <dgm:pt modelId="{B4F34DE2-2DAE-4F88-8C78-BD8892EBF4FF}" type="sibTrans" cxnId="{FFD8B471-C98F-4DB5-8DE3-2AB7E896ADD5}">
      <dgm:prSet/>
      <dgm:spPr/>
      <dgm:t>
        <a:bodyPr/>
        <a:lstStyle/>
        <a:p>
          <a:endParaRPr lang="en-US"/>
        </a:p>
      </dgm:t>
    </dgm:pt>
    <dgm:pt modelId="{33EAD35F-38F2-4CB7-9A6D-B04FFD8A51FD}">
      <dgm:prSet phldrT="[Text]"/>
      <dgm:spPr/>
      <dgm:t>
        <a:bodyPr/>
        <a:lstStyle/>
        <a:p>
          <a:r>
            <a:rPr lang="en-US" dirty="0"/>
            <a:t>Faculty buy in</a:t>
          </a:r>
        </a:p>
      </dgm:t>
    </dgm:pt>
    <dgm:pt modelId="{81FE7DB1-4BFC-4407-80A9-E5514E94C61D}" type="parTrans" cxnId="{FAC3D40F-8E66-452D-9CA4-C2871F2D10EF}">
      <dgm:prSet/>
      <dgm:spPr/>
      <dgm:t>
        <a:bodyPr/>
        <a:lstStyle/>
        <a:p>
          <a:endParaRPr lang="en-US"/>
        </a:p>
      </dgm:t>
    </dgm:pt>
    <dgm:pt modelId="{4B66B839-1910-459B-92B2-14846EBA7A70}" type="sibTrans" cxnId="{FAC3D40F-8E66-452D-9CA4-C2871F2D10EF}">
      <dgm:prSet/>
      <dgm:spPr/>
      <dgm:t>
        <a:bodyPr/>
        <a:lstStyle/>
        <a:p>
          <a:endParaRPr lang="en-US"/>
        </a:p>
      </dgm:t>
    </dgm:pt>
    <dgm:pt modelId="{3C67E77D-62FA-499D-B5E6-E79A091C5267}">
      <dgm:prSet phldrT="[Text]"/>
      <dgm:spPr/>
      <dgm:t>
        <a:bodyPr/>
        <a:lstStyle/>
        <a:p>
          <a:r>
            <a:rPr lang="en-US" dirty="0"/>
            <a:t>Analysis</a:t>
          </a:r>
        </a:p>
      </dgm:t>
    </dgm:pt>
    <dgm:pt modelId="{5337D229-E330-4525-B0FA-14EC5A80604A}" type="parTrans" cxnId="{32AA6160-4426-4C4D-93AE-E2F474E37AD9}">
      <dgm:prSet/>
      <dgm:spPr/>
      <dgm:t>
        <a:bodyPr/>
        <a:lstStyle/>
        <a:p>
          <a:endParaRPr lang="en-US"/>
        </a:p>
      </dgm:t>
    </dgm:pt>
    <dgm:pt modelId="{C056AC5D-B04E-4376-A1CB-3EAB7BE5AF5B}" type="sibTrans" cxnId="{32AA6160-4426-4C4D-93AE-E2F474E37AD9}">
      <dgm:prSet/>
      <dgm:spPr/>
      <dgm:t>
        <a:bodyPr/>
        <a:lstStyle/>
        <a:p>
          <a:endParaRPr lang="en-US"/>
        </a:p>
      </dgm:t>
    </dgm:pt>
    <dgm:pt modelId="{D6510970-8F9C-4B45-A0F3-6ACB9AA76D40}">
      <dgm:prSet phldrT="[Text]"/>
      <dgm:spPr/>
      <dgm:t>
        <a:bodyPr/>
        <a:lstStyle/>
        <a:p>
          <a:r>
            <a:rPr lang="en-US" dirty="0"/>
            <a:t>Track reviewed courses</a:t>
          </a:r>
        </a:p>
      </dgm:t>
    </dgm:pt>
    <dgm:pt modelId="{7A9FC291-2B6A-4475-8B09-917F9F09E3AB}" type="parTrans" cxnId="{C6E7222A-5F84-456A-9806-D51868FAF8A9}">
      <dgm:prSet/>
      <dgm:spPr/>
      <dgm:t>
        <a:bodyPr/>
        <a:lstStyle/>
        <a:p>
          <a:endParaRPr lang="en-US"/>
        </a:p>
      </dgm:t>
    </dgm:pt>
    <dgm:pt modelId="{4B87F32C-3630-48F2-9114-4262C0BEEA9E}" type="sibTrans" cxnId="{C6E7222A-5F84-456A-9806-D51868FAF8A9}">
      <dgm:prSet/>
      <dgm:spPr/>
      <dgm:t>
        <a:bodyPr/>
        <a:lstStyle/>
        <a:p>
          <a:endParaRPr lang="en-US"/>
        </a:p>
      </dgm:t>
    </dgm:pt>
    <dgm:pt modelId="{709ED9DC-E391-4C6C-B788-93F1C2EFB6FD}">
      <dgm:prSet phldrT="[Text]"/>
      <dgm:spPr/>
      <dgm:t>
        <a:bodyPr/>
        <a:lstStyle/>
        <a:p>
          <a:r>
            <a:rPr lang="en-US" dirty="0"/>
            <a:t>Analyze results</a:t>
          </a:r>
        </a:p>
      </dgm:t>
    </dgm:pt>
    <dgm:pt modelId="{B5FA6CF0-E0A0-46A0-93C9-B722B31A8A9C}" type="parTrans" cxnId="{78E3C3B3-FD19-41A6-A9CC-BB3375A6FF81}">
      <dgm:prSet/>
      <dgm:spPr/>
      <dgm:t>
        <a:bodyPr/>
        <a:lstStyle/>
        <a:p>
          <a:endParaRPr lang="en-US"/>
        </a:p>
      </dgm:t>
    </dgm:pt>
    <dgm:pt modelId="{F3C03C29-D7FF-4D61-8D75-8B75B2F589EC}" type="sibTrans" cxnId="{78E3C3B3-FD19-41A6-A9CC-BB3375A6FF81}">
      <dgm:prSet/>
      <dgm:spPr/>
      <dgm:t>
        <a:bodyPr/>
        <a:lstStyle/>
        <a:p>
          <a:endParaRPr lang="en-US"/>
        </a:p>
      </dgm:t>
    </dgm:pt>
    <dgm:pt modelId="{CC6B7442-0B72-4EF2-9F13-1325B51AFF9F}">
      <dgm:prSet phldrT="[Text]"/>
      <dgm:spPr/>
      <dgm:t>
        <a:bodyPr/>
        <a:lstStyle/>
        <a:p>
          <a:r>
            <a:rPr lang="en-US" dirty="0"/>
            <a:t>Refine and Revise</a:t>
          </a:r>
        </a:p>
      </dgm:t>
    </dgm:pt>
    <dgm:pt modelId="{E3D139E0-5DC2-4F8E-9F8F-B3F0EBCD4689}" type="parTrans" cxnId="{102D6D4D-90C9-40F4-A001-35DCC329B127}">
      <dgm:prSet/>
      <dgm:spPr/>
      <dgm:t>
        <a:bodyPr/>
        <a:lstStyle/>
        <a:p>
          <a:endParaRPr lang="en-US"/>
        </a:p>
      </dgm:t>
    </dgm:pt>
    <dgm:pt modelId="{FF80E1BA-0D6F-4EE8-9640-892A5897DBCD}" type="sibTrans" cxnId="{102D6D4D-90C9-40F4-A001-35DCC329B127}">
      <dgm:prSet/>
      <dgm:spPr/>
      <dgm:t>
        <a:bodyPr/>
        <a:lstStyle/>
        <a:p>
          <a:endParaRPr lang="en-US"/>
        </a:p>
      </dgm:t>
    </dgm:pt>
    <dgm:pt modelId="{FE0A3CAE-D039-42F2-AF12-1E6F6793A633}">
      <dgm:prSet phldrT="[Text]"/>
      <dgm:spPr/>
      <dgm:t>
        <a:bodyPr/>
        <a:lstStyle/>
        <a:p>
          <a:r>
            <a:rPr lang="en-US" dirty="0"/>
            <a:t>QM Fun Reviews</a:t>
          </a:r>
        </a:p>
      </dgm:t>
    </dgm:pt>
    <dgm:pt modelId="{7E2ED2D1-AFF4-4DED-BB53-30A310825CE2}" type="parTrans" cxnId="{A6FB3C49-AB75-4315-BB6B-886AA454F16F}">
      <dgm:prSet/>
      <dgm:spPr/>
      <dgm:t>
        <a:bodyPr/>
        <a:lstStyle/>
        <a:p>
          <a:endParaRPr lang="en-US"/>
        </a:p>
      </dgm:t>
    </dgm:pt>
    <dgm:pt modelId="{417BDEF2-191B-4000-BDE8-D3D22A51FCF3}" type="sibTrans" cxnId="{A6FB3C49-AB75-4315-BB6B-886AA454F16F}">
      <dgm:prSet/>
      <dgm:spPr/>
      <dgm:t>
        <a:bodyPr/>
        <a:lstStyle/>
        <a:p>
          <a:endParaRPr lang="en-US"/>
        </a:p>
      </dgm:t>
    </dgm:pt>
    <dgm:pt modelId="{71D67D5D-013C-4885-A61E-A3F99D7C7108}">
      <dgm:prSet phldrT="[Text]"/>
      <dgm:spPr/>
      <dgm:t>
        <a:bodyPr/>
        <a:lstStyle/>
        <a:p>
          <a:r>
            <a:rPr lang="en-US" dirty="0"/>
            <a:t>Train Reviewers</a:t>
          </a:r>
        </a:p>
      </dgm:t>
    </dgm:pt>
    <dgm:pt modelId="{13FD8B77-EC9C-4F7D-85F3-A7191A755A86}" type="parTrans" cxnId="{7CDF5A89-87DF-4CC1-8943-7A0E14869583}">
      <dgm:prSet/>
      <dgm:spPr/>
      <dgm:t>
        <a:bodyPr/>
        <a:lstStyle/>
        <a:p>
          <a:endParaRPr lang="en-US"/>
        </a:p>
      </dgm:t>
    </dgm:pt>
    <dgm:pt modelId="{BC16BF20-A847-48B0-889B-BA6389A79929}" type="sibTrans" cxnId="{7CDF5A89-87DF-4CC1-8943-7A0E14869583}">
      <dgm:prSet/>
      <dgm:spPr/>
      <dgm:t>
        <a:bodyPr/>
        <a:lstStyle/>
        <a:p>
          <a:endParaRPr lang="en-US"/>
        </a:p>
      </dgm:t>
    </dgm:pt>
    <dgm:pt modelId="{4B106B32-9784-4D9E-A4F1-140DC7246024}">
      <dgm:prSet phldrT="[Text]"/>
      <dgm:spPr/>
      <dgm:t>
        <a:bodyPr/>
        <a:lstStyle/>
        <a:p>
          <a:r>
            <a:rPr lang="en-US" dirty="0"/>
            <a:t>Rinse and Repeat</a:t>
          </a:r>
        </a:p>
      </dgm:t>
    </dgm:pt>
    <dgm:pt modelId="{621BC680-7637-4CA0-995E-584EDCF431AE}" type="parTrans" cxnId="{07757E0A-7137-48EF-9F1F-3616C0186A55}">
      <dgm:prSet/>
      <dgm:spPr/>
      <dgm:t>
        <a:bodyPr/>
        <a:lstStyle/>
        <a:p>
          <a:endParaRPr lang="en-US"/>
        </a:p>
      </dgm:t>
    </dgm:pt>
    <dgm:pt modelId="{D732A5A7-5090-4C52-AC27-4C4AB8D81E36}" type="sibTrans" cxnId="{07757E0A-7137-48EF-9F1F-3616C0186A55}">
      <dgm:prSet/>
      <dgm:spPr/>
      <dgm:t>
        <a:bodyPr/>
        <a:lstStyle/>
        <a:p>
          <a:endParaRPr lang="en-US"/>
        </a:p>
      </dgm:t>
    </dgm:pt>
    <dgm:pt modelId="{ED5DCCC5-BCA8-4491-AA37-BAF153ECA184}" type="pres">
      <dgm:prSet presAssocID="{90119837-5B71-4D44-BB01-DB0B084933C8}" presName="linear" presStyleCnt="0">
        <dgm:presLayoutVars>
          <dgm:animLvl val="lvl"/>
          <dgm:resizeHandles val="exact"/>
        </dgm:presLayoutVars>
      </dgm:prSet>
      <dgm:spPr/>
    </dgm:pt>
    <dgm:pt modelId="{47A942F6-847D-4AE7-9CA0-5319E5F60B4F}" type="pres">
      <dgm:prSet presAssocID="{C111C18A-FD96-4E63-821A-54D70D8DC65F}" presName="parentText" presStyleLbl="node1" presStyleIdx="0" presStyleCnt="3">
        <dgm:presLayoutVars>
          <dgm:chMax val="0"/>
          <dgm:bulletEnabled val="1"/>
        </dgm:presLayoutVars>
      </dgm:prSet>
      <dgm:spPr/>
    </dgm:pt>
    <dgm:pt modelId="{6EA3914A-CB7F-4A5E-9543-C3A39D9197C9}" type="pres">
      <dgm:prSet presAssocID="{C111C18A-FD96-4E63-821A-54D70D8DC65F}" presName="childText" presStyleLbl="revTx" presStyleIdx="0" presStyleCnt="3">
        <dgm:presLayoutVars>
          <dgm:bulletEnabled val="1"/>
        </dgm:presLayoutVars>
      </dgm:prSet>
      <dgm:spPr/>
    </dgm:pt>
    <dgm:pt modelId="{81203336-F3DE-4B3A-BCF4-0F68C23AC2BB}" type="pres">
      <dgm:prSet presAssocID="{3C67E77D-62FA-499D-B5E6-E79A091C5267}" presName="parentText" presStyleLbl="node1" presStyleIdx="1" presStyleCnt="3">
        <dgm:presLayoutVars>
          <dgm:chMax val="0"/>
          <dgm:bulletEnabled val="1"/>
        </dgm:presLayoutVars>
      </dgm:prSet>
      <dgm:spPr/>
    </dgm:pt>
    <dgm:pt modelId="{782956A5-ADC8-4959-B856-589B9D9B9635}" type="pres">
      <dgm:prSet presAssocID="{3C67E77D-62FA-499D-B5E6-E79A091C5267}" presName="childText" presStyleLbl="revTx" presStyleIdx="1" presStyleCnt="3">
        <dgm:presLayoutVars>
          <dgm:bulletEnabled val="1"/>
        </dgm:presLayoutVars>
      </dgm:prSet>
      <dgm:spPr/>
    </dgm:pt>
    <dgm:pt modelId="{D64CB5D5-837D-47FC-9E42-A26D800BC695}" type="pres">
      <dgm:prSet presAssocID="{CC6B7442-0B72-4EF2-9F13-1325B51AFF9F}" presName="parentText" presStyleLbl="node1" presStyleIdx="2" presStyleCnt="3">
        <dgm:presLayoutVars>
          <dgm:chMax val="0"/>
          <dgm:bulletEnabled val="1"/>
        </dgm:presLayoutVars>
      </dgm:prSet>
      <dgm:spPr/>
    </dgm:pt>
    <dgm:pt modelId="{08B7B17B-8600-44B0-B235-389E5D71D804}" type="pres">
      <dgm:prSet presAssocID="{CC6B7442-0B72-4EF2-9F13-1325B51AFF9F}" presName="childText" presStyleLbl="revTx" presStyleIdx="2" presStyleCnt="3">
        <dgm:presLayoutVars>
          <dgm:bulletEnabled val="1"/>
        </dgm:presLayoutVars>
      </dgm:prSet>
      <dgm:spPr/>
    </dgm:pt>
  </dgm:ptLst>
  <dgm:cxnLst>
    <dgm:cxn modelId="{CD8F7FF7-7CD3-4329-82B8-8EE09E499C59}" type="presOf" srcId="{4B106B32-9784-4D9E-A4F1-140DC7246024}" destId="{08B7B17B-8600-44B0-B235-389E5D71D804}" srcOrd="0" destOrd="1" presId="urn:microsoft.com/office/officeart/2005/8/layout/vList2"/>
    <dgm:cxn modelId="{1198B798-FD3F-417E-8919-BBF7F44A1F6A}" type="presOf" srcId="{90119837-5B71-4D44-BB01-DB0B084933C8}" destId="{ED5DCCC5-BCA8-4491-AA37-BAF153ECA184}" srcOrd="0" destOrd="0" presId="urn:microsoft.com/office/officeart/2005/8/layout/vList2"/>
    <dgm:cxn modelId="{C6E7222A-5F84-456A-9806-D51868FAF8A9}" srcId="{3C67E77D-62FA-499D-B5E6-E79A091C5267}" destId="{D6510970-8F9C-4B45-A0F3-6ACB9AA76D40}" srcOrd="0" destOrd="0" parTransId="{7A9FC291-2B6A-4475-8B09-917F9F09E3AB}" sibTransId="{4B87F32C-3630-48F2-9114-4262C0BEEA9E}"/>
    <dgm:cxn modelId="{C37B6112-2040-4348-B215-46F4F5D2EE62}" type="presOf" srcId="{3C67E77D-62FA-499D-B5E6-E79A091C5267}" destId="{81203336-F3DE-4B3A-BCF4-0F68C23AC2BB}" srcOrd="0" destOrd="0" presId="urn:microsoft.com/office/officeart/2005/8/layout/vList2"/>
    <dgm:cxn modelId="{FAC3D40F-8E66-452D-9CA4-C2871F2D10EF}" srcId="{C111C18A-FD96-4E63-821A-54D70D8DC65F}" destId="{33EAD35F-38F2-4CB7-9A6D-B04FFD8A51FD}" srcOrd="1" destOrd="0" parTransId="{81FE7DB1-4BFC-4407-80A9-E5514E94C61D}" sibTransId="{4B66B839-1910-459B-92B2-14846EBA7A70}"/>
    <dgm:cxn modelId="{BD7C427A-5FC8-4F89-8F55-4370E70C9A5A}" type="presOf" srcId="{709ED9DC-E391-4C6C-B788-93F1C2EFB6FD}" destId="{782956A5-ADC8-4959-B856-589B9D9B9635}" srcOrd="0" destOrd="1" presId="urn:microsoft.com/office/officeart/2005/8/layout/vList2"/>
    <dgm:cxn modelId="{5AA98BCA-1539-4DF4-ABB3-8AB98C08E64C}" type="presOf" srcId="{C111C18A-FD96-4E63-821A-54D70D8DC65F}" destId="{47A942F6-847D-4AE7-9CA0-5319E5F60B4F}" srcOrd="0" destOrd="0" presId="urn:microsoft.com/office/officeart/2005/8/layout/vList2"/>
    <dgm:cxn modelId="{32AA6160-4426-4C4D-93AE-E2F474E37AD9}" srcId="{90119837-5B71-4D44-BB01-DB0B084933C8}" destId="{3C67E77D-62FA-499D-B5E6-E79A091C5267}" srcOrd="1" destOrd="0" parTransId="{5337D229-E330-4525-B0FA-14EC5A80604A}" sibTransId="{C056AC5D-B04E-4376-A1CB-3EAB7BE5AF5B}"/>
    <dgm:cxn modelId="{A6FB3C49-AB75-4315-BB6B-886AA454F16F}" srcId="{CC6B7442-0B72-4EF2-9F13-1325B51AFF9F}" destId="{FE0A3CAE-D039-42F2-AF12-1E6F6793A633}" srcOrd="0" destOrd="0" parTransId="{7E2ED2D1-AFF4-4DED-BB53-30A310825CE2}" sibTransId="{417BDEF2-191B-4000-BDE8-D3D22A51FCF3}"/>
    <dgm:cxn modelId="{68DAE8B9-15FE-4552-91F9-C4AFCEB9594B}" type="presOf" srcId="{71D67D5D-013C-4885-A61E-A3F99D7C7108}" destId="{6EA3914A-CB7F-4A5E-9543-C3A39D9197C9}" srcOrd="0" destOrd="0" presId="urn:microsoft.com/office/officeart/2005/8/layout/vList2"/>
    <dgm:cxn modelId="{EE896344-E4D4-4152-8316-FFF14EFE4CC2}" type="presOf" srcId="{CC6B7442-0B72-4EF2-9F13-1325B51AFF9F}" destId="{D64CB5D5-837D-47FC-9E42-A26D800BC695}" srcOrd="0" destOrd="0" presId="urn:microsoft.com/office/officeart/2005/8/layout/vList2"/>
    <dgm:cxn modelId="{BBFCABA5-2E0E-4CC8-BF18-B78716329FDB}" type="presOf" srcId="{33EAD35F-38F2-4CB7-9A6D-B04FFD8A51FD}" destId="{6EA3914A-CB7F-4A5E-9543-C3A39D9197C9}" srcOrd="0" destOrd="1" presId="urn:microsoft.com/office/officeart/2005/8/layout/vList2"/>
    <dgm:cxn modelId="{3383924B-E3C1-4E0D-93DC-3D353B87B99D}" type="presOf" srcId="{D6510970-8F9C-4B45-A0F3-6ACB9AA76D40}" destId="{782956A5-ADC8-4959-B856-589B9D9B9635}" srcOrd="0" destOrd="0" presId="urn:microsoft.com/office/officeart/2005/8/layout/vList2"/>
    <dgm:cxn modelId="{7CDF5A89-87DF-4CC1-8943-7A0E14869583}" srcId="{C111C18A-FD96-4E63-821A-54D70D8DC65F}" destId="{71D67D5D-013C-4885-A61E-A3F99D7C7108}" srcOrd="0" destOrd="0" parTransId="{13FD8B77-EC9C-4F7D-85F3-A7191A755A86}" sibTransId="{BC16BF20-A847-48B0-889B-BA6389A79929}"/>
    <dgm:cxn modelId="{D770275A-B0DF-44CF-A384-EACC135C5342}" type="presOf" srcId="{FE0A3CAE-D039-42F2-AF12-1E6F6793A633}" destId="{08B7B17B-8600-44B0-B235-389E5D71D804}" srcOrd="0" destOrd="0" presId="urn:microsoft.com/office/officeart/2005/8/layout/vList2"/>
    <dgm:cxn modelId="{78E3C3B3-FD19-41A6-A9CC-BB3375A6FF81}" srcId="{3C67E77D-62FA-499D-B5E6-E79A091C5267}" destId="{709ED9DC-E391-4C6C-B788-93F1C2EFB6FD}" srcOrd="1" destOrd="0" parTransId="{B5FA6CF0-E0A0-46A0-93C9-B722B31A8A9C}" sibTransId="{F3C03C29-D7FF-4D61-8D75-8B75B2F589EC}"/>
    <dgm:cxn modelId="{FFD8B471-C98F-4DB5-8DE3-2AB7E896ADD5}" srcId="{90119837-5B71-4D44-BB01-DB0B084933C8}" destId="{C111C18A-FD96-4E63-821A-54D70D8DC65F}" srcOrd="0" destOrd="0" parTransId="{83BE74EF-FAB4-45A2-BBED-7CD5259AB210}" sibTransId="{B4F34DE2-2DAE-4F88-8C78-BD8892EBF4FF}"/>
    <dgm:cxn modelId="{102D6D4D-90C9-40F4-A001-35DCC329B127}" srcId="{90119837-5B71-4D44-BB01-DB0B084933C8}" destId="{CC6B7442-0B72-4EF2-9F13-1325B51AFF9F}" srcOrd="2" destOrd="0" parTransId="{E3D139E0-5DC2-4F8E-9F8F-B3F0EBCD4689}" sibTransId="{FF80E1BA-0D6F-4EE8-9640-892A5897DBCD}"/>
    <dgm:cxn modelId="{07757E0A-7137-48EF-9F1F-3616C0186A55}" srcId="{CC6B7442-0B72-4EF2-9F13-1325B51AFF9F}" destId="{4B106B32-9784-4D9E-A4F1-140DC7246024}" srcOrd="1" destOrd="0" parTransId="{621BC680-7637-4CA0-995E-584EDCF431AE}" sibTransId="{D732A5A7-5090-4C52-AC27-4C4AB8D81E36}"/>
    <dgm:cxn modelId="{23BC3725-9E25-4B83-8F30-3577C7EDEACD}" type="presParOf" srcId="{ED5DCCC5-BCA8-4491-AA37-BAF153ECA184}" destId="{47A942F6-847D-4AE7-9CA0-5319E5F60B4F}" srcOrd="0" destOrd="0" presId="urn:microsoft.com/office/officeart/2005/8/layout/vList2"/>
    <dgm:cxn modelId="{35B0010D-5A50-4E3A-AB5E-4FDE822FA34F}" type="presParOf" srcId="{ED5DCCC5-BCA8-4491-AA37-BAF153ECA184}" destId="{6EA3914A-CB7F-4A5E-9543-C3A39D9197C9}" srcOrd="1" destOrd="0" presId="urn:microsoft.com/office/officeart/2005/8/layout/vList2"/>
    <dgm:cxn modelId="{011AEFB0-29A6-47C9-8097-E09A7ABEC44A}" type="presParOf" srcId="{ED5DCCC5-BCA8-4491-AA37-BAF153ECA184}" destId="{81203336-F3DE-4B3A-BCF4-0F68C23AC2BB}" srcOrd="2" destOrd="0" presId="urn:microsoft.com/office/officeart/2005/8/layout/vList2"/>
    <dgm:cxn modelId="{29E6835C-59D1-4D0E-B1D8-60041EEEBE9D}" type="presParOf" srcId="{ED5DCCC5-BCA8-4491-AA37-BAF153ECA184}" destId="{782956A5-ADC8-4959-B856-589B9D9B9635}" srcOrd="3" destOrd="0" presId="urn:microsoft.com/office/officeart/2005/8/layout/vList2"/>
    <dgm:cxn modelId="{4BA81705-493D-436D-8F5C-8A0A23209AB6}" type="presParOf" srcId="{ED5DCCC5-BCA8-4491-AA37-BAF153ECA184}" destId="{D64CB5D5-837D-47FC-9E42-A26D800BC695}" srcOrd="4" destOrd="0" presId="urn:microsoft.com/office/officeart/2005/8/layout/vList2"/>
    <dgm:cxn modelId="{B77E010D-C406-4330-9F1F-348370565A84}" type="presParOf" srcId="{ED5DCCC5-BCA8-4491-AA37-BAF153ECA184}" destId="{08B7B17B-8600-44B0-B235-389E5D71D80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47BFA2-7F8D-4940-AAC9-BBF43120FB6B}" type="doc">
      <dgm:prSet loTypeId="urn:microsoft.com/office/officeart/2005/8/layout/radial3" loCatId="relationship" qsTypeId="urn:microsoft.com/office/officeart/2005/8/quickstyle/simple1" qsCatId="simple" csTypeId="urn:microsoft.com/office/officeart/2005/8/colors/colorful4" csCatId="colorful" phldr="1"/>
      <dgm:spPr/>
      <dgm:t>
        <a:bodyPr/>
        <a:lstStyle/>
        <a:p>
          <a:endParaRPr lang="en-US"/>
        </a:p>
      </dgm:t>
    </dgm:pt>
    <dgm:pt modelId="{0D771F43-C0F4-4472-AD97-BCD923F091F1}">
      <dgm:prSet phldrT="[Text]"/>
      <dgm:spPr/>
      <dgm:t>
        <a:bodyPr/>
        <a:lstStyle/>
        <a:p>
          <a:r>
            <a:rPr lang="en-US" dirty="0"/>
            <a:t>Happy Learners</a:t>
          </a:r>
        </a:p>
      </dgm:t>
    </dgm:pt>
    <dgm:pt modelId="{B9D97267-B972-44F8-9350-9F88F2A0C597}" type="parTrans" cxnId="{04A3EF92-A130-461A-AF60-3B0393271062}">
      <dgm:prSet/>
      <dgm:spPr/>
      <dgm:t>
        <a:bodyPr/>
        <a:lstStyle/>
        <a:p>
          <a:endParaRPr lang="en-US"/>
        </a:p>
      </dgm:t>
    </dgm:pt>
    <dgm:pt modelId="{EB82BC8B-AC4A-483F-A401-795165EC53CE}" type="sibTrans" cxnId="{04A3EF92-A130-461A-AF60-3B0393271062}">
      <dgm:prSet/>
      <dgm:spPr/>
      <dgm:t>
        <a:bodyPr/>
        <a:lstStyle/>
        <a:p>
          <a:endParaRPr lang="en-US"/>
        </a:p>
      </dgm:t>
    </dgm:pt>
    <dgm:pt modelId="{5B5EFAC5-072E-4D9B-9E74-FCC1E7C2B400}">
      <dgm:prSet phldrT="[Text]"/>
      <dgm:spPr/>
      <dgm:t>
        <a:bodyPr/>
        <a:lstStyle/>
        <a:p>
          <a:endParaRPr lang="en-US"/>
        </a:p>
      </dgm:t>
    </dgm:pt>
    <dgm:pt modelId="{29EEB0BE-2E46-4B2E-BCCA-50DC1367CF95}" type="parTrans" cxnId="{618EDDCE-0620-48BA-9CC3-58D931148EF7}">
      <dgm:prSet/>
      <dgm:spPr/>
      <dgm:t>
        <a:bodyPr/>
        <a:lstStyle/>
        <a:p>
          <a:endParaRPr lang="en-US"/>
        </a:p>
      </dgm:t>
    </dgm:pt>
    <dgm:pt modelId="{CA9BF5B0-A584-4911-A050-A02430270BFA}" type="sibTrans" cxnId="{618EDDCE-0620-48BA-9CC3-58D931148EF7}">
      <dgm:prSet/>
      <dgm:spPr/>
      <dgm:t>
        <a:bodyPr/>
        <a:lstStyle/>
        <a:p>
          <a:endParaRPr lang="en-US"/>
        </a:p>
      </dgm:t>
    </dgm:pt>
    <dgm:pt modelId="{031DB71A-64CE-45F7-970F-3D96CAF59F05}">
      <dgm:prSet phldrT="[Text]"/>
      <dgm:spPr/>
      <dgm:t>
        <a:bodyPr/>
        <a:lstStyle/>
        <a:p>
          <a:endParaRPr lang="en-US"/>
        </a:p>
      </dgm:t>
    </dgm:pt>
    <dgm:pt modelId="{5A2CE16A-A2F8-4AD1-B0E3-EEDDD0158F2D}" type="parTrans" cxnId="{984FDF17-D866-49E5-846C-DA1113653336}">
      <dgm:prSet/>
      <dgm:spPr/>
      <dgm:t>
        <a:bodyPr/>
        <a:lstStyle/>
        <a:p>
          <a:endParaRPr lang="en-US"/>
        </a:p>
      </dgm:t>
    </dgm:pt>
    <dgm:pt modelId="{BE46405F-C4AD-46F8-8D9D-07C62479382F}" type="sibTrans" cxnId="{984FDF17-D866-49E5-846C-DA1113653336}">
      <dgm:prSet/>
      <dgm:spPr/>
      <dgm:t>
        <a:bodyPr/>
        <a:lstStyle/>
        <a:p>
          <a:endParaRPr lang="en-US"/>
        </a:p>
      </dgm:t>
    </dgm:pt>
    <dgm:pt modelId="{C53A8BB2-4237-4E27-A52A-E5A0582DCE3D}">
      <dgm:prSet phldrT="[Text]"/>
      <dgm:spPr/>
      <dgm:t>
        <a:bodyPr/>
        <a:lstStyle/>
        <a:p>
          <a:endParaRPr lang="en-US"/>
        </a:p>
      </dgm:t>
    </dgm:pt>
    <dgm:pt modelId="{64A590BB-3E97-44FC-B56D-DDE550DCDEB1}" type="parTrans" cxnId="{93CA6BF6-7512-4B9C-BD09-9435D211B3BA}">
      <dgm:prSet/>
      <dgm:spPr/>
      <dgm:t>
        <a:bodyPr/>
        <a:lstStyle/>
        <a:p>
          <a:endParaRPr lang="en-US"/>
        </a:p>
      </dgm:t>
    </dgm:pt>
    <dgm:pt modelId="{63EB3E78-9030-4CE0-9E90-9C17688999C6}" type="sibTrans" cxnId="{93CA6BF6-7512-4B9C-BD09-9435D211B3BA}">
      <dgm:prSet/>
      <dgm:spPr/>
      <dgm:t>
        <a:bodyPr/>
        <a:lstStyle/>
        <a:p>
          <a:endParaRPr lang="en-US"/>
        </a:p>
      </dgm:t>
    </dgm:pt>
    <dgm:pt modelId="{125908D5-2B6C-4943-85E3-3C3B188C4E7A}" type="pres">
      <dgm:prSet presAssocID="{F747BFA2-7F8D-4940-AAC9-BBF43120FB6B}" presName="composite" presStyleCnt="0">
        <dgm:presLayoutVars>
          <dgm:chMax val="1"/>
          <dgm:dir/>
          <dgm:resizeHandles val="exact"/>
        </dgm:presLayoutVars>
      </dgm:prSet>
      <dgm:spPr/>
    </dgm:pt>
    <dgm:pt modelId="{84AFE5D4-23FD-418E-AF08-760C7B97E6FC}" type="pres">
      <dgm:prSet presAssocID="{F747BFA2-7F8D-4940-AAC9-BBF43120FB6B}" presName="radial" presStyleCnt="0">
        <dgm:presLayoutVars>
          <dgm:animLvl val="ctr"/>
        </dgm:presLayoutVars>
      </dgm:prSet>
      <dgm:spPr/>
    </dgm:pt>
    <dgm:pt modelId="{15728511-CBAC-4B3F-8458-3FE9B84830E5}" type="pres">
      <dgm:prSet presAssocID="{0D771F43-C0F4-4472-AD97-BCD923F091F1}" presName="centerShape" presStyleLbl="vennNode1" presStyleIdx="0" presStyleCnt="1" custScaleX="143475"/>
      <dgm:spPr/>
    </dgm:pt>
  </dgm:ptLst>
  <dgm:cxnLst>
    <dgm:cxn modelId="{984FDF17-D866-49E5-846C-DA1113653336}" srcId="{F747BFA2-7F8D-4940-AAC9-BBF43120FB6B}" destId="{031DB71A-64CE-45F7-970F-3D96CAF59F05}" srcOrd="2" destOrd="0" parTransId="{5A2CE16A-A2F8-4AD1-B0E3-EEDDD0158F2D}" sibTransId="{BE46405F-C4AD-46F8-8D9D-07C62479382F}"/>
    <dgm:cxn modelId="{E47574AD-090B-48F0-AC4A-0DB84BFB68F9}" type="presOf" srcId="{0D771F43-C0F4-4472-AD97-BCD923F091F1}" destId="{15728511-CBAC-4B3F-8458-3FE9B84830E5}" srcOrd="0" destOrd="0" presId="urn:microsoft.com/office/officeart/2005/8/layout/radial3"/>
    <dgm:cxn modelId="{93CA6BF6-7512-4B9C-BD09-9435D211B3BA}" srcId="{F747BFA2-7F8D-4940-AAC9-BBF43120FB6B}" destId="{C53A8BB2-4237-4E27-A52A-E5A0582DCE3D}" srcOrd="3" destOrd="0" parTransId="{64A590BB-3E97-44FC-B56D-DDE550DCDEB1}" sibTransId="{63EB3E78-9030-4CE0-9E90-9C17688999C6}"/>
    <dgm:cxn modelId="{618EDDCE-0620-48BA-9CC3-58D931148EF7}" srcId="{F747BFA2-7F8D-4940-AAC9-BBF43120FB6B}" destId="{5B5EFAC5-072E-4D9B-9E74-FCC1E7C2B400}" srcOrd="1" destOrd="0" parTransId="{29EEB0BE-2E46-4B2E-BCCA-50DC1367CF95}" sibTransId="{CA9BF5B0-A584-4911-A050-A02430270BFA}"/>
    <dgm:cxn modelId="{04A3EF92-A130-461A-AF60-3B0393271062}" srcId="{F747BFA2-7F8D-4940-AAC9-BBF43120FB6B}" destId="{0D771F43-C0F4-4472-AD97-BCD923F091F1}" srcOrd="0" destOrd="0" parTransId="{B9D97267-B972-44F8-9350-9F88F2A0C597}" sibTransId="{EB82BC8B-AC4A-483F-A401-795165EC53CE}"/>
    <dgm:cxn modelId="{15EDE120-9728-42E7-9D00-C649A725060A}" type="presOf" srcId="{F747BFA2-7F8D-4940-AAC9-BBF43120FB6B}" destId="{125908D5-2B6C-4943-85E3-3C3B188C4E7A}" srcOrd="0" destOrd="0" presId="urn:microsoft.com/office/officeart/2005/8/layout/radial3"/>
    <dgm:cxn modelId="{97741AF0-CA7A-4A98-9A54-D052FEFD37A9}" type="presParOf" srcId="{125908D5-2B6C-4943-85E3-3C3B188C4E7A}" destId="{84AFE5D4-23FD-418E-AF08-760C7B97E6FC}" srcOrd="0" destOrd="0" presId="urn:microsoft.com/office/officeart/2005/8/layout/radial3"/>
    <dgm:cxn modelId="{CEAA802B-2AE9-4DEC-8BF3-066408A84DAD}" type="presParOf" srcId="{84AFE5D4-23FD-418E-AF08-760C7B97E6FC}" destId="{15728511-CBAC-4B3F-8458-3FE9B84830E5}" srcOrd="0"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2F0675-D640-440E-B575-852403D03EED}" type="doc">
      <dgm:prSet loTypeId="urn:microsoft.com/office/officeart/2005/8/layout/cycle6" loCatId="cycle" qsTypeId="urn:microsoft.com/office/officeart/2005/8/quickstyle/3d5" qsCatId="3D" csTypeId="urn:microsoft.com/office/officeart/2005/8/colors/colorful1" csCatId="colorful" phldr="1"/>
      <dgm:spPr/>
      <dgm:t>
        <a:bodyPr/>
        <a:lstStyle/>
        <a:p>
          <a:endParaRPr lang="en-US"/>
        </a:p>
      </dgm:t>
    </dgm:pt>
    <dgm:pt modelId="{9C4EC319-0D67-4A0E-85F6-06B504884638}">
      <dgm:prSet phldrT="[Text]"/>
      <dgm:spPr/>
      <dgm:t>
        <a:bodyPr/>
        <a:lstStyle/>
        <a:p>
          <a:r>
            <a:rPr lang="en-US" dirty="0"/>
            <a:t>Alignment</a:t>
          </a:r>
        </a:p>
      </dgm:t>
    </dgm:pt>
    <dgm:pt modelId="{F909C506-D89A-4CD9-8178-970B13ADA7CE}" type="parTrans" cxnId="{2DBF4B14-E10C-4B8D-A1EC-7732623FC9F4}">
      <dgm:prSet/>
      <dgm:spPr/>
      <dgm:t>
        <a:bodyPr/>
        <a:lstStyle/>
        <a:p>
          <a:endParaRPr lang="en-US"/>
        </a:p>
      </dgm:t>
    </dgm:pt>
    <dgm:pt modelId="{42D75DDE-AF9E-4C3B-9C6A-87CDA658C931}" type="sibTrans" cxnId="{2DBF4B14-E10C-4B8D-A1EC-7732623FC9F4}">
      <dgm:prSet/>
      <dgm:spPr/>
      <dgm:t>
        <a:bodyPr/>
        <a:lstStyle/>
        <a:p>
          <a:endParaRPr lang="en-US"/>
        </a:p>
      </dgm:t>
    </dgm:pt>
    <dgm:pt modelId="{095A1D23-B83D-4C5F-8559-F178D4259A84}">
      <dgm:prSet phldrT="[Text]"/>
      <dgm:spPr/>
      <dgm:t>
        <a:bodyPr/>
        <a:lstStyle/>
        <a:p>
          <a:r>
            <a:rPr lang="en-US" dirty="0"/>
            <a:t>Formative Assessments</a:t>
          </a:r>
        </a:p>
      </dgm:t>
    </dgm:pt>
    <dgm:pt modelId="{57465D09-D04E-4060-91B9-975FAB735DD4}" type="parTrans" cxnId="{D4EF4F9B-FA4B-4EA1-B6BB-25FC3E68F476}">
      <dgm:prSet/>
      <dgm:spPr/>
      <dgm:t>
        <a:bodyPr/>
        <a:lstStyle/>
        <a:p>
          <a:endParaRPr lang="en-US"/>
        </a:p>
      </dgm:t>
    </dgm:pt>
    <dgm:pt modelId="{C408B09C-7DA6-45F5-8A46-B42B5FC414E3}" type="sibTrans" cxnId="{D4EF4F9B-FA4B-4EA1-B6BB-25FC3E68F476}">
      <dgm:prSet/>
      <dgm:spPr/>
      <dgm:t>
        <a:bodyPr/>
        <a:lstStyle/>
        <a:p>
          <a:endParaRPr lang="en-US"/>
        </a:p>
      </dgm:t>
    </dgm:pt>
    <dgm:pt modelId="{610F2236-687C-42D6-9F63-E58352C45EBF}">
      <dgm:prSet phldrT="[Text]"/>
      <dgm:spPr/>
      <dgm:t>
        <a:bodyPr/>
        <a:lstStyle/>
        <a:p>
          <a:r>
            <a:rPr lang="en-US" dirty="0"/>
            <a:t>Accessibility</a:t>
          </a:r>
        </a:p>
      </dgm:t>
    </dgm:pt>
    <dgm:pt modelId="{E0AD8DB6-0823-4EBB-8EF3-A5A1E36A0002}" type="parTrans" cxnId="{F01A960C-A86B-491A-A9EC-D5C367364538}">
      <dgm:prSet/>
      <dgm:spPr/>
      <dgm:t>
        <a:bodyPr/>
        <a:lstStyle/>
        <a:p>
          <a:endParaRPr lang="en-US"/>
        </a:p>
      </dgm:t>
    </dgm:pt>
    <dgm:pt modelId="{A414EF1B-BE45-4F77-847B-EB7C737C1831}" type="sibTrans" cxnId="{F01A960C-A86B-491A-A9EC-D5C367364538}">
      <dgm:prSet/>
      <dgm:spPr/>
      <dgm:t>
        <a:bodyPr/>
        <a:lstStyle/>
        <a:p>
          <a:endParaRPr lang="en-US"/>
        </a:p>
      </dgm:t>
    </dgm:pt>
    <dgm:pt modelId="{F484A8AF-8C68-49E4-B5B3-C097AFCD0ADA}">
      <dgm:prSet phldrT="[Text]"/>
      <dgm:spPr/>
      <dgm:t>
        <a:bodyPr/>
        <a:lstStyle/>
        <a:p>
          <a:r>
            <a:rPr lang="en-US" dirty="0"/>
            <a:t>Measurable Alignments</a:t>
          </a:r>
        </a:p>
      </dgm:t>
    </dgm:pt>
    <dgm:pt modelId="{ADA6E540-8DAA-4D0D-AD22-15857A18ADE2}" type="parTrans" cxnId="{B943B884-90EB-4F23-8B77-11F8B8ED96B5}">
      <dgm:prSet/>
      <dgm:spPr/>
      <dgm:t>
        <a:bodyPr/>
        <a:lstStyle/>
        <a:p>
          <a:endParaRPr lang="en-US"/>
        </a:p>
      </dgm:t>
    </dgm:pt>
    <dgm:pt modelId="{343AC7D9-13F5-4746-BB8E-A62544AB136F}" type="sibTrans" cxnId="{B943B884-90EB-4F23-8B77-11F8B8ED96B5}">
      <dgm:prSet/>
      <dgm:spPr/>
      <dgm:t>
        <a:bodyPr/>
        <a:lstStyle/>
        <a:p>
          <a:endParaRPr lang="en-US"/>
        </a:p>
      </dgm:t>
    </dgm:pt>
    <dgm:pt modelId="{C926E022-4B3F-45AB-AA7A-A72C70FF21D4}">
      <dgm:prSet phldrT="[Text]"/>
      <dgm:spPr/>
      <dgm:t>
        <a:bodyPr/>
        <a:lstStyle/>
        <a:p>
          <a:r>
            <a:rPr lang="en-US" dirty="0"/>
            <a:t>Course Overview/</a:t>
          </a:r>
        </a:p>
        <a:p>
          <a:r>
            <a:rPr lang="en-US" dirty="0"/>
            <a:t>Introduction</a:t>
          </a:r>
        </a:p>
      </dgm:t>
    </dgm:pt>
    <dgm:pt modelId="{FF16EFDA-0CAF-4CD3-AD0A-2FD0262006C6}" type="parTrans" cxnId="{D79B36DF-3F76-4BCC-9F34-DD17CAFF9DBB}">
      <dgm:prSet/>
      <dgm:spPr/>
      <dgm:t>
        <a:bodyPr/>
        <a:lstStyle/>
        <a:p>
          <a:endParaRPr lang="en-US"/>
        </a:p>
      </dgm:t>
    </dgm:pt>
    <dgm:pt modelId="{2D12E903-C7C3-4A7B-826D-F4C2C667C3B9}" type="sibTrans" cxnId="{D79B36DF-3F76-4BCC-9F34-DD17CAFF9DBB}">
      <dgm:prSet/>
      <dgm:spPr/>
      <dgm:t>
        <a:bodyPr/>
        <a:lstStyle/>
        <a:p>
          <a:endParaRPr lang="en-US"/>
        </a:p>
      </dgm:t>
    </dgm:pt>
    <dgm:pt modelId="{9357AC18-478A-40A9-8FED-92B7DC7B5544}" type="pres">
      <dgm:prSet presAssocID="{322F0675-D640-440E-B575-852403D03EED}" presName="cycle" presStyleCnt="0">
        <dgm:presLayoutVars>
          <dgm:dir/>
          <dgm:resizeHandles val="exact"/>
        </dgm:presLayoutVars>
      </dgm:prSet>
      <dgm:spPr/>
    </dgm:pt>
    <dgm:pt modelId="{0B0713FA-E762-4491-B87E-1CD5B7BE7BE9}" type="pres">
      <dgm:prSet presAssocID="{9C4EC319-0D67-4A0E-85F6-06B504884638}" presName="node" presStyleLbl="node1" presStyleIdx="0" presStyleCnt="5" custRadScaleRad="107189" custRadScaleInc="3458">
        <dgm:presLayoutVars>
          <dgm:bulletEnabled val="1"/>
        </dgm:presLayoutVars>
      </dgm:prSet>
      <dgm:spPr/>
    </dgm:pt>
    <dgm:pt modelId="{8A16E34A-15A7-435D-9D73-57AB3713F719}" type="pres">
      <dgm:prSet presAssocID="{9C4EC319-0D67-4A0E-85F6-06B504884638}" presName="spNode" presStyleCnt="0"/>
      <dgm:spPr/>
    </dgm:pt>
    <dgm:pt modelId="{82D5633C-9F7F-40BF-A184-79E8FDE6A9F5}" type="pres">
      <dgm:prSet presAssocID="{42D75DDE-AF9E-4C3B-9C6A-87CDA658C931}" presName="sibTrans" presStyleLbl="sibTrans1D1" presStyleIdx="0" presStyleCnt="5"/>
      <dgm:spPr/>
    </dgm:pt>
    <dgm:pt modelId="{389AEAEF-1711-4C25-810E-266E299EB54F}" type="pres">
      <dgm:prSet presAssocID="{095A1D23-B83D-4C5F-8559-F178D4259A84}" presName="node" presStyleLbl="node1" presStyleIdx="1" presStyleCnt="5" custRadScaleRad="119883" custRadScaleInc="-33621">
        <dgm:presLayoutVars>
          <dgm:bulletEnabled val="1"/>
        </dgm:presLayoutVars>
      </dgm:prSet>
      <dgm:spPr/>
    </dgm:pt>
    <dgm:pt modelId="{6D77D729-EDE7-4052-9D3F-6615D011ADA4}" type="pres">
      <dgm:prSet presAssocID="{095A1D23-B83D-4C5F-8559-F178D4259A84}" presName="spNode" presStyleCnt="0"/>
      <dgm:spPr/>
    </dgm:pt>
    <dgm:pt modelId="{D52FA9BF-C7A7-4F09-B945-2B3BBB7B8151}" type="pres">
      <dgm:prSet presAssocID="{C408B09C-7DA6-45F5-8A46-B42B5FC414E3}" presName="sibTrans" presStyleLbl="sibTrans1D1" presStyleIdx="1" presStyleCnt="5"/>
      <dgm:spPr/>
    </dgm:pt>
    <dgm:pt modelId="{B02767D7-7BF6-4443-A740-4323CB3514E2}" type="pres">
      <dgm:prSet presAssocID="{610F2236-687C-42D6-9F63-E58352C45EBF}" presName="node" presStyleLbl="node1" presStyleIdx="2" presStyleCnt="5" custRadScaleRad="107794" custRadScaleInc="-86633">
        <dgm:presLayoutVars>
          <dgm:bulletEnabled val="1"/>
        </dgm:presLayoutVars>
      </dgm:prSet>
      <dgm:spPr/>
    </dgm:pt>
    <dgm:pt modelId="{5C7AC78C-5931-4D2F-93EA-3D9583371AA2}" type="pres">
      <dgm:prSet presAssocID="{610F2236-687C-42D6-9F63-E58352C45EBF}" presName="spNode" presStyleCnt="0"/>
      <dgm:spPr/>
    </dgm:pt>
    <dgm:pt modelId="{81ED0315-DEF4-4397-A79F-CD58B3995E87}" type="pres">
      <dgm:prSet presAssocID="{A414EF1B-BE45-4F77-847B-EB7C737C1831}" presName="sibTrans" presStyleLbl="sibTrans1D1" presStyleIdx="2" presStyleCnt="5"/>
      <dgm:spPr/>
    </dgm:pt>
    <dgm:pt modelId="{8ECEC965-EBE8-486E-8575-529C4DF9C918}" type="pres">
      <dgm:prSet presAssocID="{F484A8AF-8C68-49E4-B5B3-C097AFCD0ADA}" presName="node" presStyleLbl="node1" presStyleIdx="3" presStyleCnt="5">
        <dgm:presLayoutVars>
          <dgm:bulletEnabled val="1"/>
        </dgm:presLayoutVars>
      </dgm:prSet>
      <dgm:spPr/>
    </dgm:pt>
    <dgm:pt modelId="{0F599205-B0D5-45DB-9500-0BA7A1BB5A40}" type="pres">
      <dgm:prSet presAssocID="{F484A8AF-8C68-49E4-B5B3-C097AFCD0ADA}" presName="spNode" presStyleCnt="0"/>
      <dgm:spPr/>
    </dgm:pt>
    <dgm:pt modelId="{4BBBD8D2-B61A-46AD-A79D-28921DA44C93}" type="pres">
      <dgm:prSet presAssocID="{343AC7D9-13F5-4746-BB8E-A62544AB136F}" presName="sibTrans" presStyleLbl="sibTrans1D1" presStyleIdx="3" presStyleCnt="5"/>
      <dgm:spPr/>
    </dgm:pt>
    <dgm:pt modelId="{65A07A9B-EB67-4CA5-B382-32DDE6909F08}" type="pres">
      <dgm:prSet presAssocID="{C926E022-4B3F-45AB-AA7A-A72C70FF21D4}" presName="node" presStyleLbl="node1" presStyleIdx="4" presStyleCnt="5" custAng="0" custScaleX="103423" custScaleY="108900">
        <dgm:presLayoutVars>
          <dgm:bulletEnabled val="1"/>
        </dgm:presLayoutVars>
      </dgm:prSet>
      <dgm:spPr/>
    </dgm:pt>
    <dgm:pt modelId="{89CD9B30-D844-459A-BC1F-24A6A55BA5C2}" type="pres">
      <dgm:prSet presAssocID="{C926E022-4B3F-45AB-AA7A-A72C70FF21D4}" presName="spNode" presStyleCnt="0"/>
      <dgm:spPr/>
    </dgm:pt>
    <dgm:pt modelId="{7F35AABB-FA01-4C11-A243-CDF2BB8D75E6}" type="pres">
      <dgm:prSet presAssocID="{2D12E903-C7C3-4A7B-826D-F4C2C667C3B9}" presName="sibTrans" presStyleLbl="sibTrans1D1" presStyleIdx="4" presStyleCnt="5"/>
      <dgm:spPr/>
    </dgm:pt>
  </dgm:ptLst>
  <dgm:cxnLst>
    <dgm:cxn modelId="{6CFAAC7A-BD27-420D-9AAB-31A754F70340}" type="presOf" srcId="{9C4EC319-0D67-4A0E-85F6-06B504884638}" destId="{0B0713FA-E762-4491-B87E-1CD5B7BE7BE9}" srcOrd="0" destOrd="0" presId="urn:microsoft.com/office/officeart/2005/8/layout/cycle6"/>
    <dgm:cxn modelId="{F01A960C-A86B-491A-A9EC-D5C367364538}" srcId="{322F0675-D640-440E-B575-852403D03EED}" destId="{610F2236-687C-42D6-9F63-E58352C45EBF}" srcOrd="2" destOrd="0" parTransId="{E0AD8DB6-0823-4EBB-8EF3-A5A1E36A0002}" sibTransId="{A414EF1B-BE45-4F77-847B-EB7C737C1831}"/>
    <dgm:cxn modelId="{D79B36DF-3F76-4BCC-9F34-DD17CAFF9DBB}" srcId="{322F0675-D640-440E-B575-852403D03EED}" destId="{C926E022-4B3F-45AB-AA7A-A72C70FF21D4}" srcOrd="4" destOrd="0" parTransId="{FF16EFDA-0CAF-4CD3-AD0A-2FD0262006C6}" sibTransId="{2D12E903-C7C3-4A7B-826D-F4C2C667C3B9}"/>
    <dgm:cxn modelId="{2559FF46-0EE3-4625-928A-7BE8322B234E}" type="presOf" srcId="{095A1D23-B83D-4C5F-8559-F178D4259A84}" destId="{389AEAEF-1711-4C25-810E-266E299EB54F}" srcOrd="0" destOrd="0" presId="urn:microsoft.com/office/officeart/2005/8/layout/cycle6"/>
    <dgm:cxn modelId="{7D1BADDA-571B-475D-AE11-5A93A13C7EBE}" type="presOf" srcId="{C926E022-4B3F-45AB-AA7A-A72C70FF21D4}" destId="{65A07A9B-EB67-4CA5-B382-32DDE6909F08}" srcOrd="0" destOrd="0" presId="urn:microsoft.com/office/officeart/2005/8/layout/cycle6"/>
    <dgm:cxn modelId="{4CFE26F1-C343-4188-97BC-8D043D9D3161}" type="presOf" srcId="{343AC7D9-13F5-4746-BB8E-A62544AB136F}" destId="{4BBBD8D2-B61A-46AD-A79D-28921DA44C93}" srcOrd="0" destOrd="0" presId="urn:microsoft.com/office/officeart/2005/8/layout/cycle6"/>
    <dgm:cxn modelId="{B943B884-90EB-4F23-8B77-11F8B8ED96B5}" srcId="{322F0675-D640-440E-B575-852403D03EED}" destId="{F484A8AF-8C68-49E4-B5B3-C097AFCD0ADA}" srcOrd="3" destOrd="0" parTransId="{ADA6E540-8DAA-4D0D-AD22-15857A18ADE2}" sibTransId="{343AC7D9-13F5-4746-BB8E-A62544AB136F}"/>
    <dgm:cxn modelId="{2DBF4B14-E10C-4B8D-A1EC-7732623FC9F4}" srcId="{322F0675-D640-440E-B575-852403D03EED}" destId="{9C4EC319-0D67-4A0E-85F6-06B504884638}" srcOrd="0" destOrd="0" parTransId="{F909C506-D89A-4CD9-8178-970B13ADA7CE}" sibTransId="{42D75DDE-AF9E-4C3B-9C6A-87CDA658C931}"/>
    <dgm:cxn modelId="{D7F29AB5-7FBD-4536-A4DB-4B73BF5667B2}" type="presOf" srcId="{C408B09C-7DA6-45F5-8A46-B42B5FC414E3}" destId="{D52FA9BF-C7A7-4F09-B945-2B3BBB7B8151}" srcOrd="0" destOrd="0" presId="urn:microsoft.com/office/officeart/2005/8/layout/cycle6"/>
    <dgm:cxn modelId="{D4EF4F9B-FA4B-4EA1-B6BB-25FC3E68F476}" srcId="{322F0675-D640-440E-B575-852403D03EED}" destId="{095A1D23-B83D-4C5F-8559-F178D4259A84}" srcOrd="1" destOrd="0" parTransId="{57465D09-D04E-4060-91B9-975FAB735DD4}" sibTransId="{C408B09C-7DA6-45F5-8A46-B42B5FC414E3}"/>
    <dgm:cxn modelId="{C01A6B01-9E6E-44E7-B011-94EEE10DB66E}" type="presOf" srcId="{2D12E903-C7C3-4A7B-826D-F4C2C667C3B9}" destId="{7F35AABB-FA01-4C11-A243-CDF2BB8D75E6}" srcOrd="0" destOrd="0" presId="urn:microsoft.com/office/officeart/2005/8/layout/cycle6"/>
    <dgm:cxn modelId="{06CD3E20-BBE3-464B-BE15-DF7665781E63}" type="presOf" srcId="{42D75DDE-AF9E-4C3B-9C6A-87CDA658C931}" destId="{82D5633C-9F7F-40BF-A184-79E8FDE6A9F5}" srcOrd="0" destOrd="0" presId="urn:microsoft.com/office/officeart/2005/8/layout/cycle6"/>
    <dgm:cxn modelId="{7B12BBF6-327E-4B66-AE44-62E4CCD4D2CA}" type="presOf" srcId="{322F0675-D640-440E-B575-852403D03EED}" destId="{9357AC18-478A-40A9-8FED-92B7DC7B5544}" srcOrd="0" destOrd="0" presId="urn:microsoft.com/office/officeart/2005/8/layout/cycle6"/>
    <dgm:cxn modelId="{11094841-6A37-4DAD-A297-3FC9FF224021}" type="presOf" srcId="{F484A8AF-8C68-49E4-B5B3-C097AFCD0ADA}" destId="{8ECEC965-EBE8-486E-8575-529C4DF9C918}" srcOrd="0" destOrd="0" presId="urn:microsoft.com/office/officeart/2005/8/layout/cycle6"/>
    <dgm:cxn modelId="{AD9A8278-FFB9-435B-B984-D58080855768}" type="presOf" srcId="{610F2236-687C-42D6-9F63-E58352C45EBF}" destId="{B02767D7-7BF6-4443-A740-4323CB3514E2}" srcOrd="0" destOrd="0" presId="urn:microsoft.com/office/officeart/2005/8/layout/cycle6"/>
    <dgm:cxn modelId="{3BA0FC20-C413-4EF3-BF03-984005E9EB85}" type="presOf" srcId="{A414EF1B-BE45-4F77-847B-EB7C737C1831}" destId="{81ED0315-DEF4-4397-A79F-CD58B3995E87}" srcOrd="0" destOrd="0" presId="urn:microsoft.com/office/officeart/2005/8/layout/cycle6"/>
    <dgm:cxn modelId="{C9E2D80C-94DC-4C93-9915-41FFBB8CCD7F}" type="presParOf" srcId="{9357AC18-478A-40A9-8FED-92B7DC7B5544}" destId="{0B0713FA-E762-4491-B87E-1CD5B7BE7BE9}" srcOrd="0" destOrd="0" presId="urn:microsoft.com/office/officeart/2005/8/layout/cycle6"/>
    <dgm:cxn modelId="{E4B1C074-2A7A-4BAB-8C9D-7C309A4D8A2E}" type="presParOf" srcId="{9357AC18-478A-40A9-8FED-92B7DC7B5544}" destId="{8A16E34A-15A7-435D-9D73-57AB3713F719}" srcOrd="1" destOrd="0" presId="urn:microsoft.com/office/officeart/2005/8/layout/cycle6"/>
    <dgm:cxn modelId="{B094A721-D980-4099-BC56-72A89E2AD71B}" type="presParOf" srcId="{9357AC18-478A-40A9-8FED-92B7DC7B5544}" destId="{82D5633C-9F7F-40BF-A184-79E8FDE6A9F5}" srcOrd="2" destOrd="0" presId="urn:microsoft.com/office/officeart/2005/8/layout/cycle6"/>
    <dgm:cxn modelId="{033EC43A-469B-448E-893F-F98C1BCB3A9E}" type="presParOf" srcId="{9357AC18-478A-40A9-8FED-92B7DC7B5544}" destId="{389AEAEF-1711-4C25-810E-266E299EB54F}" srcOrd="3" destOrd="0" presId="urn:microsoft.com/office/officeart/2005/8/layout/cycle6"/>
    <dgm:cxn modelId="{58617090-8418-4470-ABF3-AB6FB4C44089}" type="presParOf" srcId="{9357AC18-478A-40A9-8FED-92B7DC7B5544}" destId="{6D77D729-EDE7-4052-9D3F-6615D011ADA4}" srcOrd="4" destOrd="0" presId="urn:microsoft.com/office/officeart/2005/8/layout/cycle6"/>
    <dgm:cxn modelId="{E194D5E0-98A9-49B6-9529-133717E56B90}" type="presParOf" srcId="{9357AC18-478A-40A9-8FED-92B7DC7B5544}" destId="{D52FA9BF-C7A7-4F09-B945-2B3BBB7B8151}" srcOrd="5" destOrd="0" presId="urn:microsoft.com/office/officeart/2005/8/layout/cycle6"/>
    <dgm:cxn modelId="{9DA9091D-CD41-4B09-94AF-741FFDEABA94}" type="presParOf" srcId="{9357AC18-478A-40A9-8FED-92B7DC7B5544}" destId="{B02767D7-7BF6-4443-A740-4323CB3514E2}" srcOrd="6" destOrd="0" presId="urn:microsoft.com/office/officeart/2005/8/layout/cycle6"/>
    <dgm:cxn modelId="{394DDD0D-1E23-4024-A3C3-50FBBDFC9FA0}" type="presParOf" srcId="{9357AC18-478A-40A9-8FED-92B7DC7B5544}" destId="{5C7AC78C-5931-4D2F-93EA-3D9583371AA2}" srcOrd="7" destOrd="0" presId="urn:microsoft.com/office/officeart/2005/8/layout/cycle6"/>
    <dgm:cxn modelId="{A0F8F6D1-9834-4424-BBF6-A84BC7938769}" type="presParOf" srcId="{9357AC18-478A-40A9-8FED-92B7DC7B5544}" destId="{81ED0315-DEF4-4397-A79F-CD58B3995E87}" srcOrd="8" destOrd="0" presId="urn:microsoft.com/office/officeart/2005/8/layout/cycle6"/>
    <dgm:cxn modelId="{1A326F81-03FD-48F6-90E7-219CD179231D}" type="presParOf" srcId="{9357AC18-478A-40A9-8FED-92B7DC7B5544}" destId="{8ECEC965-EBE8-486E-8575-529C4DF9C918}" srcOrd="9" destOrd="0" presId="urn:microsoft.com/office/officeart/2005/8/layout/cycle6"/>
    <dgm:cxn modelId="{9D086544-BBF3-4FAC-B058-B5134E564A04}" type="presParOf" srcId="{9357AC18-478A-40A9-8FED-92B7DC7B5544}" destId="{0F599205-B0D5-45DB-9500-0BA7A1BB5A40}" srcOrd="10" destOrd="0" presId="urn:microsoft.com/office/officeart/2005/8/layout/cycle6"/>
    <dgm:cxn modelId="{8CE54E50-01A7-4DC9-8E9D-EC40762CF52E}" type="presParOf" srcId="{9357AC18-478A-40A9-8FED-92B7DC7B5544}" destId="{4BBBD8D2-B61A-46AD-A79D-28921DA44C93}" srcOrd="11" destOrd="0" presId="urn:microsoft.com/office/officeart/2005/8/layout/cycle6"/>
    <dgm:cxn modelId="{AC1BEE18-09F3-476B-A0C3-9AFF3D9C02BA}" type="presParOf" srcId="{9357AC18-478A-40A9-8FED-92B7DC7B5544}" destId="{65A07A9B-EB67-4CA5-B382-32DDE6909F08}" srcOrd="12" destOrd="0" presId="urn:microsoft.com/office/officeart/2005/8/layout/cycle6"/>
    <dgm:cxn modelId="{902E9310-25A1-410B-8A9A-554DA19EC882}" type="presParOf" srcId="{9357AC18-478A-40A9-8FED-92B7DC7B5544}" destId="{89CD9B30-D844-459A-BC1F-24A6A55BA5C2}" srcOrd="13" destOrd="0" presId="urn:microsoft.com/office/officeart/2005/8/layout/cycle6"/>
    <dgm:cxn modelId="{6BFE6586-2142-4D48-BCAB-C1C00FFCFD5F}" type="presParOf" srcId="{9357AC18-478A-40A9-8FED-92B7DC7B5544}" destId="{7F35AABB-FA01-4C11-A243-CDF2BB8D75E6}" srcOrd="14" destOrd="0" presId="urn:microsoft.com/office/officeart/2005/8/layout/cycle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942F6-847D-4AE7-9CA0-5319E5F60B4F}">
      <dsp:nvSpPr>
        <dsp:cNvPr id="0" name=""/>
        <dsp:cNvSpPr/>
      </dsp:nvSpPr>
      <dsp:spPr>
        <a:xfrm>
          <a:off x="0" y="75487"/>
          <a:ext cx="5224060" cy="7722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Implementation</a:t>
          </a:r>
        </a:p>
      </dsp:txBody>
      <dsp:txXfrm>
        <a:off x="37696" y="113183"/>
        <a:ext cx="5148668" cy="696808"/>
      </dsp:txXfrm>
    </dsp:sp>
    <dsp:sp modelId="{6EA3914A-CB7F-4A5E-9543-C3A39D9197C9}">
      <dsp:nvSpPr>
        <dsp:cNvPr id="0" name=""/>
        <dsp:cNvSpPr/>
      </dsp:nvSpPr>
      <dsp:spPr>
        <a:xfrm>
          <a:off x="0" y="847687"/>
          <a:ext cx="5224060" cy="853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6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Train Reviewers</a:t>
          </a:r>
        </a:p>
        <a:p>
          <a:pPr marL="228600" lvl="1" indent="-228600" algn="l" defTabSz="1155700">
            <a:lnSpc>
              <a:spcPct val="90000"/>
            </a:lnSpc>
            <a:spcBef>
              <a:spcPct val="0"/>
            </a:spcBef>
            <a:spcAft>
              <a:spcPct val="20000"/>
            </a:spcAft>
            <a:buChar char="•"/>
          </a:pPr>
          <a:r>
            <a:rPr lang="en-US" sz="2600" kern="1200" dirty="0"/>
            <a:t>Faculty buy in</a:t>
          </a:r>
        </a:p>
      </dsp:txBody>
      <dsp:txXfrm>
        <a:off x="0" y="847687"/>
        <a:ext cx="5224060" cy="853875"/>
      </dsp:txXfrm>
    </dsp:sp>
    <dsp:sp modelId="{81203336-F3DE-4B3A-BCF4-0F68C23AC2BB}">
      <dsp:nvSpPr>
        <dsp:cNvPr id="0" name=""/>
        <dsp:cNvSpPr/>
      </dsp:nvSpPr>
      <dsp:spPr>
        <a:xfrm>
          <a:off x="0" y="1701562"/>
          <a:ext cx="5224060" cy="77220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Analysis</a:t>
          </a:r>
        </a:p>
      </dsp:txBody>
      <dsp:txXfrm>
        <a:off x="37696" y="1739258"/>
        <a:ext cx="5148668" cy="696808"/>
      </dsp:txXfrm>
    </dsp:sp>
    <dsp:sp modelId="{782956A5-ADC8-4959-B856-589B9D9B9635}">
      <dsp:nvSpPr>
        <dsp:cNvPr id="0" name=""/>
        <dsp:cNvSpPr/>
      </dsp:nvSpPr>
      <dsp:spPr>
        <a:xfrm>
          <a:off x="0" y="2473762"/>
          <a:ext cx="5224060" cy="853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6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Track reviewed courses</a:t>
          </a:r>
        </a:p>
        <a:p>
          <a:pPr marL="228600" lvl="1" indent="-228600" algn="l" defTabSz="1155700">
            <a:lnSpc>
              <a:spcPct val="90000"/>
            </a:lnSpc>
            <a:spcBef>
              <a:spcPct val="0"/>
            </a:spcBef>
            <a:spcAft>
              <a:spcPct val="20000"/>
            </a:spcAft>
            <a:buChar char="•"/>
          </a:pPr>
          <a:r>
            <a:rPr lang="en-US" sz="2600" kern="1200" dirty="0"/>
            <a:t>Analyze results</a:t>
          </a:r>
        </a:p>
      </dsp:txBody>
      <dsp:txXfrm>
        <a:off x="0" y="2473762"/>
        <a:ext cx="5224060" cy="853875"/>
      </dsp:txXfrm>
    </dsp:sp>
    <dsp:sp modelId="{D64CB5D5-837D-47FC-9E42-A26D800BC695}">
      <dsp:nvSpPr>
        <dsp:cNvPr id="0" name=""/>
        <dsp:cNvSpPr/>
      </dsp:nvSpPr>
      <dsp:spPr>
        <a:xfrm>
          <a:off x="0" y="3327637"/>
          <a:ext cx="5224060" cy="772200"/>
        </a:xfrm>
        <a:prstGeom prst="round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Refine and Revise</a:t>
          </a:r>
        </a:p>
      </dsp:txBody>
      <dsp:txXfrm>
        <a:off x="37696" y="3365333"/>
        <a:ext cx="5148668" cy="696808"/>
      </dsp:txXfrm>
    </dsp:sp>
    <dsp:sp modelId="{08B7B17B-8600-44B0-B235-389E5D71D804}">
      <dsp:nvSpPr>
        <dsp:cNvPr id="0" name=""/>
        <dsp:cNvSpPr/>
      </dsp:nvSpPr>
      <dsp:spPr>
        <a:xfrm>
          <a:off x="0" y="4099837"/>
          <a:ext cx="5224060" cy="853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6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QM Fun Reviews</a:t>
          </a:r>
        </a:p>
        <a:p>
          <a:pPr marL="228600" lvl="1" indent="-228600" algn="l" defTabSz="1155700">
            <a:lnSpc>
              <a:spcPct val="90000"/>
            </a:lnSpc>
            <a:spcBef>
              <a:spcPct val="0"/>
            </a:spcBef>
            <a:spcAft>
              <a:spcPct val="20000"/>
            </a:spcAft>
            <a:buChar char="•"/>
          </a:pPr>
          <a:r>
            <a:rPr lang="en-US" sz="2600" kern="1200" dirty="0"/>
            <a:t>Rinse and Repeat</a:t>
          </a:r>
        </a:p>
      </dsp:txBody>
      <dsp:txXfrm>
        <a:off x="0" y="4099837"/>
        <a:ext cx="5224060" cy="8538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728511-CBAC-4B3F-8458-3FE9B84830E5}">
      <dsp:nvSpPr>
        <dsp:cNvPr id="0" name=""/>
        <dsp:cNvSpPr/>
      </dsp:nvSpPr>
      <dsp:spPr>
        <a:xfrm>
          <a:off x="176737" y="0"/>
          <a:ext cx="7772408" cy="5417256"/>
        </a:xfrm>
        <a:prstGeom prst="ellipse">
          <a:avLst/>
        </a:prstGeom>
        <a:solidFill>
          <a:schemeClr val="accent4">
            <a:alpha val="50000"/>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Happy Learners</a:t>
          </a:r>
        </a:p>
      </dsp:txBody>
      <dsp:txXfrm>
        <a:off x="1314980" y="793339"/>
        <a:ext cx="5495922" cy="3830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713FA-E762-4491-B87E-1CD5B7BE7BE9}">
      <dsp:nvSpPr>
        <dsp:cNvPr id="0" name=""/>
        <dsp:cNvSpPr/>
      </dsp:nvSpPr>
      <dsp:spPr>
        <a:xfrm>
          <a:off x="3428994" y="0"/>
          <a:ext cx="2101899" cy="1366234"/>
        </a:xfrm>
        <a:prstGeom prst="round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Alignment</a:t>
          </a:r>
        </a:p>
      </dsp:txBody>
      <dsp:txXfrm>
        <a:off x="3495688" y="66694"/>
        <a:ext cx="1968511" cy="1232846"/>
      </dsp:txXfrm>
    </dsp:sp>
    <dsp:sp modelId="{82D5633C-9F7F-40BF-A184-79E8FDE6A9F5}">
      <dsp:nvSpPr>
        <dsp:cNvPr id="0" name=""/>
        <dsp:cNvSpPr/>
      </dsp:nvSpPr>
      <dsp:spPr>
        <a:xfrm>
          <a:off x="2803237" y="910995"/>
          <a:ext cx="5456506" cy="5456506"/>
        </a:xfrm>
        <a:custGeom>
          <a:avLst/>
          <a:gdLst/>
          <a:ahLst/>
          <a:cxnLst/>
          <a:rect l="0" t="0" r="0" b="0"/>
          <a:pathLst>
            <a:path>
              <a:moveTo>
                <a:pt x="2742145" y="35"/>
              </a:moveTo>
              <a:arcTo wR="2728253" hR="2728253" stAng="16217505" swAng="1811284"/>
            </a:path>
          </a:pathLst>
        </a:custGeom>
        <a:noFill/>
        <a:ln w="6350" cap="flat" cmpd="sng" algn="in">
          <a:solidFill>
            <a:schemeClr val="accent2">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389AEAEF-1711-4C25-810E-266E299EB54F}">
      <dsp:nvSpPr>
        <dsp:cNvPr id="0" name=""/>
        <dsp:cNvSpPr/>
      </dsp:nvSpPr>
      <dsp:spPr>
        <a:xfrm>
          <a:off x="6324603" y="1295400"/>
          <a:ext cx="2101899" cy="1366234"/>
        </a:xfrm>
        <a:prstGeom prst="round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Formative Assessments</a:t>
          </a:r>
        </a:p>
      </dsp:txBody>
      <dsp:txXfrm>
        <a:off x="6391297" y="1362094"/>
        <a:ext cx="1968511" cy="1232846"/>
      </dsp:txXfrm>
    </dsp:sp>
    <dsp:sp modelId="{D52FA9BF-C7A7-4F09-B945-2B3BBB7B8151}">
      <dsp:nvSpPr>
        <dsp:cNvPr id="0" name=""/>
        <dsp:cNvSpPr/>
      </dsp:nvSpPr>
      <dsp:spPr>
        <a:xfrm>
          <a:off x="2175467" y="187087"/>
          <a:ext cx="5456506" cy="5456506"/>
        </a:xfrm>
        <a:custGeom>
          <a:avLst/>
          <a:gdLst/>
          <a:ahLst/>
          <a:cxnLst/>
          <a:rect l="0" t="0" r="0" b="0"/>
          <a:pathLst>
            <a:path>
              <a:moveTo>
                <a:pt x="5446236" y="2491746"/>
              </a:moveTo>
              <a:arcTo wR="2728253" hR="2728253" stAng="21301614" swAng="2170398"/>
            </a:path>
          </a:pathLst>
        </a:custGeom>
        <a:noFill/>
        <a:ln w="6350" cap="flat" cmpd="sng" algn="in">
          <a:solidFill>
            <a:schemeClr val="accent3">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B02767D7-7BF6-4443-A740-4323CB3514E2}">
      <dsp:nvSpPr>
        <dsp:cNvPr id="0" name=""/>
        <dsp:cNvSpPr/>
      </dsp:nvSpPr>
      <dsp:spPr>
        <a:xfrm>
          <a:off x="5847244" y="4343399"/>
          <a:ext cx="2101899" cy="1366234"/>
        </a:xfrm>
        <a:prstGeom prst="roundRect">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Accessibility</a:t>
          </a:r>
        </a:p>
      </dsp:txBody>
      <dsp:txXfrm>
        <a:off x="5913938" y="4410093"/>
        <a:ext cx="1968511" cy="1232846"/>
      </dsp:txXfrm>
    </dsp:sp>
    <dsp:sp modelId="{81ED0315-DEF4-4397-A79F-CD58B3995E87}">
      <dsp:nvSpPr>
        <dsp:cNvPr id="0" name=""/>
        <dsp:cNvSpPr/>
      </dsp:nvSpPr>
      <dsp:spPr>
        <a:xfrm>
          <a:off x="1971948" y="755691"/>
          <a:ext cx="5456506" cy="5456506"/>
        </a:xfrm>
        <a:custGeom>
          <a:avLst/>
          <a:gdLst/>
          <a:ahLst/>
          <a:cxnLst/>
          <a:rect l="0" t="0" r="0" b="0"/>
          <a:pathLst>
            <a:path>
              <a:moveTo>
                <a:pt x="4286296" y="4967866"/>
              </a:moveTo>
              <a:arcTo wR="2728253" hR="2728253" stAng="3310478" swAng="3102245"/>
            </a:path>
          </a:pathLst>
        </a:custGeom>
        <a:noFill/>
        <a:ln w="6350" cap="flat" cmpd="sng" algn="in">
          <a:solidFill>
            <a:schemeClr val="accent4">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8ECEC965-EBE8-486E-8575-529C4DF9C918}">
      <dsp:nvSpPr>
        <dsp:cNvPr id="0" name=""/>
        <dsp:cNvSpPr/>
      </dsp:nvSpPr>
      <dsp:spPr>
        <a:xfrm>
          <a:off x="1783010" y="4939930"/>
          <a:ext cx="2101899" cy="1366234"/>
        </a:xfrm>
        <a:prstGeom prst="round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Measurable Alignments</a:t>
          </a:r>
        </a:p>
      </dsp:txBody>
      <dsp:txXfrm>
        <a:off x="1849704" y="5006624"/>
        <a:ext cx="1968511" cy="1232846"/>
      </dsp:txXfrm>
    </dsp:sp>
    <dsp:sp modelId="{4BBBD8D2-B61A-46AD-A79D-28921DA44C93}">
      <dsp:nvSpPr>
        <dsp:cNvPr id="0" name=""/>
        <dsp:cNvSpPr/>
      </dsp:nvSpPr>
      <dsp:spPr>
        <a:xfrm>
          <a:off x="1709333" y="687591"/>
          <a:ext cx="5456506" cy="5456506"/>
        </a:xfrm>
        <a:custGeom>
          <a:avLst/>
          <a:gdLst/>
          <a:ahLst/>
          <a:cxnLst/>
          <a:rect l="0" t="0" r="0" b="0"/>
          <a:pathLst>
            <a:path>
              <a:moveTo>
                <a:pt x="456007" y="4238308"/>
              </a:moveTo>
              <a:arcTo wR="2728253" hR="2728253" stAng="8783603" swAng="2120103"/>
            </a:path>
          </a:pathLst>
        </a:custGeom>
        <a:noFill/>
        <a:ln w="6350" cap="flat" cmpd="sng" algn="in">
          <a:solidFill>
            <a:schemeClr val="accent5">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65A07A9B-EB67-4CA5-B382-32DDE6909F08}">
      <dsp:nvSpPr>
        <dsp:cNvPr id="0" name=""/>
        <dsp:cNvSpPr/>
      </dsp:nvSpPr>
      <dsp:spPr>
        <a:xfrm>
          <a:off x="755939" y="1828853"/>
          <a:ext cx="2173847" cy="1487829"/>
        </a:xfrm>
        <a:prstGeom prst="roundRect">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Course Overview/</a:t>
          </a:r>
        </a:p>
        <a:p>
          <a:pPr marL="0" lvl="0" indent="0" algn="ctr" defTabSz="1111250">
            <a:lnSpc>
              <a:spcPct val="90000"/>
            </a:lnSpc>
            <a:spcBef>
              <a:spcPct val="0"/>
            </a:spcBef>
            <a:spcAft>
              <a:spcPct val="35000"/>
            </a:spcAft>
            <a:buNone/>
          </a:pPr>
          <a:r>
            <a:rPr lang="en-US" sz="2500" kern="1200" dirty="0"/>
            <a:t>Introduction</a:t>
          </a:r>
        </a:p>
      </dsp:txBody>
      <dsp:txXfrm>
        <a:off x="828569" y="1901483"/>
        <a:ext cx="2028587" cy="1342569"/>
      </dsp:txXfrm>
    </dsp:sp>
    <dsp:sp modelId="{7F35AABB-FA01-4C11-A243-CDF2BB8D75E6}">
      <dsp:nvSpPr>
        <dsp:cNvPr id="0" name=""/>
        <dsp:cNvSpPr/>
      </dsp:nvSpPr>
      <dsp:spPr>
        <a:xfrm>
          <a:off x="1714479" y="680370"/>
          <a:ext cx="5456506" cy="5456506"/>
        </a:xfrm>
        <a:custGeom>
          <a:avLst/>
          <a:gdLst/>
          <a:ahLst/>
          <a:cxnLst/>
          <a:rect l="0" t="0" r="0" b="0"/>
          <a:pathLst>
            <a:path>
              <a:moveTo>
                <a:pt x="512869" y="1135946"/>
              </a:moveTo>
              <a:arcTo wR="2728253" hR="2728253" stAng="12942402" swAng="1929433"/>
            </a:path>
          </a:pathLst>
        </a:custGeom>
        <a:noFill/>
        <a:ln w="6350" cap="flat" cmpd="sng" algn="in">
          <a:solidFill>
            <a:schemeClr val="accent6">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8CEC3D-96F7-401F-9673-3EE7F75C9C5B}" type="datetimeFigureOut">
              <a:rPr lang="en-US"/>
              <a:t>11/1/2016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8ED8CD-4E4C-49AC-BDC6-2963BA49E54F}" type="slidenum">
              <a:rPr/>
              <a:t>‹#›</a:t>
            </a:fld>
            <a:endParaRPr/>
          </a:p>
        </p:txBody>
      </p:sp>
    </p:spTree>
    <p:extLst>
      <p:ext uri="{BB962C8B-B14F-4D97-AF65-F5344CB8AC3E}">
        <p14:creationId xmlns:p14="http://schemas.microsoft.com/office/powerpoint/2010/main" val="343417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32BCF4-D26D-4DAF-9F57-FE1E61FE7935}" type="datetimeFigureOut">
              <a:rPr lang="en-US"/>
              <a:t>11/1/2016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91549-43BF-425A-AF25-75262019208C}" type="slidenum">
              <a:rPr/>
              <a:t>‹#›</a:t>
            </a:fld>
            <a:endParaRPr/>
          </a:p>
        </p:txBody>
      </p:sp>
    </p:spTree>
    <p:extLst>
      <p:ext uri="{BB962C8B-B14F-4D97-AF65-F5344CB8AC3E}">
        <p14:creationId xmlns:p14="http://schemas.microsoft.com/office/powerpoint/2010/main" val="423928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Poll Title: What is your position?
https://www.polleverywhere.com/multiple_choice_polls/rTp5H6ZAPGaShLH</a:t>
            </a:r>
          </a:p>
        </p:txBody>
      </p:sp>
      <p:sp>
        <p:nvSpPr>
          <p:cNvPr id="4" name="Slide Number Placeholder 3"/>
          <p:cNvSpPr>
            <a:spLocks noGrp="1"/>
          </p:cNvSpPr>
          <p:nvPr>
            <p:ph type="sldNum" sz="quarter" idx="10"/>
          </p:nvPr>
        </p:nvSpPr>
        <p:spPr/>
        <p:txBody>
          <a:bodyPr/>
          <a:lstStyle/>
          <a:p>
            <a:fld id="{5FB91549-43BF-425A-AF25-75262019208C}" type="slidenum">
              <a:rPr lang="en-US" smtClean="0"/>
              <a:t>3</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327524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20</a:t>
            </a:fld>
            <a:endParaRPr lang="en-US"/>
          </a:p>
        </p:txBody>
      </p:sp>
    </p:spTree>
    <p:extLst>
      <p:ext uri="{BB962C8B-B14F-4D97-AF65-F5344CB8AC3E}">
        <p14:creationId xmlns:p14="http://schemas.microsoft.com/office/powerpoint/2010/main" val="1706933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Poll Title: Was there anything surprising in the presentation today?
https://www.polleverywhere.com/free_text_polls/ZdciZG3c4rkj6re</a:t>
            </a:r>
            <a:endParaRPr lang="en-US"/>
          </a:p>
        </p:txBody>
      </p:sp>
      <p:sp>
        <p:nvSpPr>
          <p:cNvPr id="4" name="Slide Number Placeholder 3"/>
          <p:cNvSpPr>
            <a:spLocks noGrp="1"/>
          </p:cNvSpPr>
          <p:nvPr>
            <p:ph type="sldNum" sz="quarter" idx="10"/>
          </p:nvPr>
        </p:nvSpPr>
        <p:spPr/>
        <p:txBody>
          <a:bodyPr/>
          <a:lstStyle/>
          <a:p>
            <a:fld id="{5FB91549-43BF-425A-AF25-75262019208C}" type="slidenum">
              <a:rPr lang="en-US" smtClean="0"/>
              <a:t>29</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54090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dirty="0"/>
          </a:p>
        </p:txBody>
      </p:sp>
      <p:sp>
        <p:nvSpPr>
          <p:cNvPr id="4" name="Slide Number Placeholder 3"/>
          <p:cNvSpPr>
            <a:spLocks noGrp="1"/>
          </p:cNvSpPr>
          <p:nvPr>
            <p:ph type="sldNum" sz="quarter" idx="10"/>
          </p:nvPr>
        </p:nvSpPr>
        <p:spPr/>
        <p:txBody>
          <a:bodyPr/>
          <a:lstStyle/>
          <a:p>
            <a:fld id="{A0D00EA6-0821-4AC5-933C-321AA6545349}" type="slidenum">
              <a:rPr/>
              <a:t>30</a:t>
            </a:fld>
            <a:endParaRPr/>
          </a:p>
        </p:txBody>
      </p:sp>
    </p:spTree>
    <p:extLst>
      <p:ext uri="{BB962C8B-B14F-4D97-AF65-F5344CB8AC3E}">
        <p14:creationId xmlns:p14="http://schemas.microsoft.com/office/powerpoint/2010/main" val="4010772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Poll Title: Where are you from?
https://www.polleverywhere.com/clickable_images/fQqMnzWaqeLaKr6</a:t>
            </a:r>
          </a:p>
        </p:txBody>
      </p:sp>
      <p:sp>
        <p:nvSpPr>
          <p:cNvPr id="4" name="Slide Number Placeholder 3"/>
          <p:cNvSpPr>
            <a:spLocks noGrp="1"/>
          </p:cNvSpPr>
          <p:nvPr>
            <p:ph type="sldNum" sz="quarter" idx="10"/>
          </p:nvPr>
        </p:nvSpPr>
        <p:spPr/>
        <p:txBody>
          <a:bodyPr/>
          <a:lstStyle/>
          <a:p>
            <a:fld id="{5FB91549-43BF-425A-AF25-75262019208C}" type="slidenum">
              <a:rPr lang="en-US" smtClean="0"/>
              <a:t>4</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971228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a:solidFill>
                  <a:schemeClr val="tx2"/>
                </a:solidFill>
                <a:effectLst/>
                <a:latin typeface="+mn-lt"/>
                <a:ea typeface="+mn-ea"/>
                <a:cs typeface="+mn-cs"/>
              </a:rPr>
              <a:t>Undergraduate Headcount: 10,200</a:t>
            </a:r>
          </a:p>
          <a:p>
            <a:pPr rtl="0"/>
            <a:r>
              <a:rPr lang="en-US" sz="1200" b="0" i="0" kern="1200" dirty="0">
                <a:solidFill>
                  <a:schemeClr val="tx2"/>
                </a:solidFill>
                <a:effectLst/>
                <a:latin typeface="+mn-lt"/>
                <a:ea typeface="+mn-ea"/>
                <a:cs typeface="+mn-cs"/>
              </a:rPr>
              <a:t>Graduate Headcount: 2,598</a:t>
            </a:r>
          </a:p>
          <a:p>
            <a:pPr rtl="0"/>
            <a:r>
              <a:rPr lang="en-US" sz="1200" b="1" i="0" kern="1200" dirty="0">
                <a:solidFill>
                  <a:schemeClr val="tx2"/>
                </a:solidFill>
                <a:effectLst/>
                <a:latin typeface="+mn-lt"/>
                <a:ea typeface="+mn-ea"/>
                <a:cs typeface="+mn-cs"/>
              </a:rPr>
              <a:t>Total Headcount: 12,798</a:t>
            </a:r>
            <a:endParaRPr lang="en-US" sz="1200" b="0" i="0" kern="1200" dirty="0">
              <a:solidFill>
                <a:schemeClr val="tx2"/>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latin typeface="Arial" panose="020B0604020202020204" pitchFamily="34" charset="0"/>
              </a:rPr>
              <a:t>-- training reviewers and educating faculty on the benefits of a QM Review. We have had 80 courses successfully meet standards in a QM Review, and are now moving into a new phase focused on data analysis of results. This presentation is an initial review of four courses that have been tracked using data before and after a successful Quality Matters review.</a:t>
            </a:r>
          </a:p>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6</a:t>
            </a:fld>
            <a:endParaRPr lang="en-US"/>
          </a:p>
        </p:txBody>
      </p:sp>
    </p:spTree>
    <p:extLst>
      <p:ext uri="{BB962C8B-B14F-4D97-AF65-F5344CB8AC3E}">
        <p14:creationId xmlns:p14="http://schemas.microsoft.com/office/powerpoint/2010/main" val="454535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7</a:t>
            </a:fld>
            <a:endParaRPr lang="en-US"/>
          </a:p>
        </p:txBody>
      </p:sp>
    </p:spTree>
    <p:extLst>
      <p:ext uri="{BB962C8B-B14F-4D97-AF65-F5344CB8AC3E}">
        <p14:creationId xmlns:p14="http://schemas.microsoft.com/office/powerpoint/2010/main" val="55083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Reluctant faculty:</a:t>
            </a:r>
            <a:r>
              <a:rPr lang="en-US" baseline="0" dirty="0"/>
              <a:t> we decided on “QM Scholars” faculty representatives from each college, chosen by the Deans.  Proficient in Online teaching.  Given QM training, APPQMR and PRC . Stipend by semester to liaison with other faculty.</a:t>
            </a:r>
          </a:p>
          <a:p>
            <a:r>
              <a:rPr lang="en-US" baseline="0" dirty="0"/>
              <a:t>Developed two courses based on QM Standards. Designing a Quality Online course and Teaching a Quality Online Course. 6 weeks each.</a:t>
            </a:r>
          </a:p>
          <a:p>
            <a:r>
              <a:rPr lang="en-US" baseline="0" dirty="0"/>
              <a:t>Created a template that covered about 50% of the standards.</a:t>
            </a:r>
          </a:p>
          <a:p>
            <a:r>
              <a:rPr lang="en-US" baseline="0" dirty="0"/>
              <a:t>Incentives: training courses plus internal was $2000.  External $1000.</a:t>
            </a:r>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9</a:t>
            </a:fld>
            <a:endParaRPr lang="en-US"/>
          </a:p>
        </p:txBody>
      </p:sp>
    </p:spTree>
    <p:extLst>
      <p:ext uri="{BB962C8B-B14F-4D97-AF65-F5344CB8AC3E}">
        <p14:creationId xmlns:p14="http://schemas.microsoft.com/office/powerpoint/2010/main" val="2172881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2"/>
                </a:solidFill>
                <a:effectLst/>
                <a:latin typeface="+mn-lt"/>
                <a:ea typeface="+mn-ea"/>
                <a:cs typeface="+mn-cs"/>
              </a:rPr>
              <a:t>This course is well-designed with easy navigation, consistent look and feel, instructor narrated PowerPoint lectures (except Module 6) to guide participants on each module's readings and major concepts with examples and things to consider, and various resources in each module; however, it lacks diverse learning activities to enrich participants' broader experience in online teaching and online course development.</a:t>
            </a:r>
          </a:p>
          <a:p>
            <a:r>
              <a:rPr lang="en-US" sz="1200" b="0" i="0" kern="1200" dirty="0">
                <a:solidFill>
                  <a:schemeClr val="tx2"/>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13</a:t>
            </a:fld>
            <a:endParaRPr lang="en-US"/>
          </a:p>
        </p:txBody>
      </p:sp>
    </p:spTree>
    <p:extLst>
      <p:ext uri="{BB962C8B-B14F-4D97-AF65-F5344CB8AC3E}">
        <p14:creationId xmlns:p14="http://schemas.microsoft.com/office/powerpoint/2010/main" val="2679424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15</a:t>
            </a:fld>
            <a:endParaRPr lang="en-US"/>
          </a:p>
        </p:txBody>
      </p:sp>
    </p:spTree>
    <p:extLst>
      <p:ext uri="{BB962C8B-B14F-4D97-AF65-F5344CB8AC3E}">
        <p14:creationId xmlns:p14="http://schemas.microsoft.com/office/powerpoint/2010/main" val="1705470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2"/>
                </a:solidFill>
                <a:effectLst/>
                <a:latin typeface="+mn-lt"/>
                <a:ea typeface="+mn-ea"/>
                <a:cs typeface="+mn-cs"/>
              </a:rPr>
              <a:t>This course is well-designed with easy navigation, consistent look and feel, instructor narrated PowerPoint lectures (except Module 6) to guide participants on each module's readings and major concepts with examples and things to consider, and various resources in each module; however, it lacks diverse learning activities to enrich participants' broader experience in online teaching and online course development.</a:t>
            </a:r>
          </a:p>
          <a:p>
            <a:r>
              <a:rPr lang="en-US" sz="1200" b="0" i="0" kern="1200" dirty="0">
                <a:solidFill>
                  <a:schemeClr val="tx2"/>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18</a:t>
            </a:fld>
            <a:endParaRPr lang="en-US"/>
          </a:p>
        </p:txBody>
      </p:sp>
    </p:spTree>
    <p:extLst>
      <p:ext uri="{BB962C8B-B14F-4D97-AF65-F5344CB8AC3E}">
        <p14:creationId xmlns:p14="http://schemas.microsoft.com/office/powerpoint/2010/main" val="3878760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19</a:t>
            </a:fld>
            <a:endParaRPr lang="en-US"/>
          </a:p>
        </p:txBody>
      </p:sp>
    </p:spTree>
    <p:extLst>
      <p:ext uri="{BB962C8B-B14F-4D97-AF65-F5344CB8AC3E}">
        <p14:creationId xmlns:p14="http://schemas.microsoft.com/office/powerpoint/2010/main" val="639109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6090" y="630937"/>
            <a:ext cx="5234212"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242" y="1098388"/>
            <a:ext cx="10315731" cy="4394988"/>
          </a:xfrm>
        </p:spPr>
        <p:txBody>
          <a:bodyPr anchor="ctr">
            <a:noAutofit/>
          </a:bodyPr>
          <a:lstStyle>
            <a:lvl1pPr algn="ctr">
              <a:defRPr sz="9997" spc="800" baseline="0"/>
            </a:lvl1pPr>
          </a:lstStyle>
          <a:p>
            <a:r>
              <a:rPr lang="en-US"/>
              <a:t>Click to edit Master title style</a:t>
            </a:r>
            <a:endParaRPr lang="en-US" dirty="0"/>
          </a:p>
        </p:txBody>
      </p:sp>
      <p:sp>
        <p:nvSpPr>
          <p:cNvPr id="3" name="Subtitle 2"/>
          <p:cNvSpPr>
            <a:spLocks noGrp="1"/>
          </p:cNvSpPr>
          <p:nvPr>
            <p:ph type="subTitle" idx="1"/>
          </p:nvPr>
        </p:nvSpPr>
        <p:spPr>
          <a:xfrm>
            <a:off x="2214469" y="5979197"/>
            <a:ext cx="8043278" cy="742279"/>
          </a:xfrm>
        </p:spPr>
        <p:txBody>
          <a:bodyPr anchor="t">
            <a:normAutofit/>
          </a:bodyPr>
          <a:lstStyle>
            <a:lvl1pPr marL="0" indent="0" algn="ctr">
              <a:lnSpc>
                <a:spcPct val="100000"/>
              </a:lnSpc>
              <a:buNone/>
              <a:defRPr sz="1999" b="1" i="0" cap="all" spc="400" baseline="0">
                <a:solidFill>
                  <a:schemeClr val="tx2"/>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242" y="6375679"/>
            <a:ext cx="2329115" cy="348462"/>
          </a:xfrm>
        </p:spPr>
        <p:txBody>
          <a:bodyPr/>
          <a:lstStyle>
            <a:lvl1pPr>
              <a:defRPr baseline="0">
                <a:solidFill>
                  <a:schemeClr val="accent1">
                    <a:lumMod val="50000"/>
                  </a:schemeClr>
                </a:solidFill>
              </a:defRPr>
            </a:lvl1pPr>
          </a:lstStyle>
          <a:p>
            <a:fld id="{81C93FC7-9D1A-468B-98DB-D1E8D74418D9}" type="datetimeFigureOut">
              <a:rPr lang="en-US" smtClean="0"/>
              <a:pPr/>
              <a:t>11/1/2016</a:t>
            </a:fld>
            <a:endParaRPr lang="en-US"/>
          </a:p>
        </p:txBody>
      </p:sp>
      <p:sp>
        <p:nvSpPr>
          <p:cNvPr id="5" name="Footer Placeholder 4"/>
          <p:cNvSpPr>
            <a:spLocks noGrp="1"/>
          </p:cNvSpPr>
          <p:nvPr>
            <p:ph type="ftr" sz="quarter" idx="11"/>
          </p:nvPr>
        </p:nvSpPr>
        <p:spPr>
          <a:xfrm>
            <a:off x="4179244" y="6375679"/>
            <a:ext cx="4113728"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4857" y="6375679"/>
            <a:ext cx="2329116" cy="345796"/>
          </a:xfrm>
        </p:spPr>
        <p:txBody>
          <a:bodyPr/>
          <a:lstStyle>
            <a:lvl1pPr>
              <a:defRPr baseline="0">
                <a:solidFill>
                  <a:schemeClr val="accent1">
                    <a:lumMod val="50000"/>
                  </a:schemeClr>
                </a:solidFill>
              </a:defRPr>
            </a:lvl1pPr>
          </a:lstStyle>
          <a:p>
            <a:fld id="{A3F31473-23EB-4724-8B59-FE6D21D89FA4}" type="slidenum">
              <a:rPr lang="en-US" smtClean="0"/>
              <a:pPr/>
              <a:t>‹#›</a:t>
            </a:fld>
            <a:endParaRPr lang="en-US"/>
          </a:p>
        </p:txBody>
      </p:sp>
      <p:sp>
        <p:nvSpPr>
          <p:cNvPr id="13" name="Rectangle 12" title="left edge border"/>
          <p:cNvSpPr/>
          <p:nvPr/>
        </p:nvSpPr>
        <p:spPr>
          <a:xfrm>
            <a:off x="0" y="0"/>
            <a:ext cx="28339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334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C93FC7-9D1A-468B-98DB-D1E8D74418D9}"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2980721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3700" y="382386"/>
            <a:ext cx="1491743"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6973" y="382386"/>
            <a:ext cx="8390399"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C93FC7-9D1A-468B-98DB-D1E8D74418D9}"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1398763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C93FC7-9D1A-468B-98DB-D1E8D74418D9}"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192193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085" y="1073889"/>
            <a:ext cx="8184939" cy="4064627"/>
          </a:xfrm>
        </p:spPr>
        <p:txBody>
          <a:bodyPr anchor="b">
            <a:normAutofit/>
          </a:bodyPr>
          <a:lstStyle>
            <a:lvl1pPr>
              <a:defRPr sz="8397"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085" y="5159782"/>
            <a:ext cx="7015661" cy="951135"/>
          </a:xfrm>
        </p:spPr>
        <p:txBody>
          <a:bodyPr>
            <a:normAutofit/>
          </a:bodyPr>
          <a:lstStyle>
            <a:lvl1pPr marL="0" indent="0">
              <a:lnSpc>
                <a:spcPct val="100000"/>
              </a:lnSpc>
              <a:buNone/>
              <a:defRPr sz="1999" b="1" i="0" cap="all" spc="400" baseline="0">
                <a:solidFill>
                  <a:schemeClr val="accent1"/>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5704" y="6375679"/>
            <a:ext cx="1493558" cy="348462"/>
          </a:xfrm>
        </p:spPr>
        <p:txBody>
          <a:bodyPr/>
          <a:lstStyle>
            <a:lvl1pPr>
              <a:defRPr baseline="0">
                <a:solidFill>
                  <a:schemeClr val="tx2"/>
                </a:solidFill>
              </a:defRPr>
            </a:lvl1pPr>
          </a:lstStyle>
          <a:p>
            <a:fld id="{81C93FC7-9D1A-468B-98DB-D1E8D74418D9}" type="datetimeFigureOut">
              <a:rPr lang="en-US" smtClean="0"/>
              <a:pPr/>
              <a:t>11/1/2016</a:t>
            </a:fld>
            <a:endParaRPr lang="en-US"/>
          </a:p>
        </p:txBody>
      </p:sp>
      <p:sp>
        <p:nvSpPr>
          <p:cNvPr id="5" name="Footer Placeholder 4"/>
          <p:cNvSpPr>
            <a:spLocks noGrp="1"/>
          </p:cNvSpPr>
          <p:nvPr>
            <p:ph type="ftr" sz="quarter" idx="11"/>
          </p:nvPr>
        </p:nvSpPr>
        <p:spPr>
          <a:xfrm>
            <a:off x="5277689" y="6375679"/>
            <a:ext cx="4113728"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39845" y="6375679"/>
            <a:ext cx="1487179" cy="345796"/>
          </a:xfrm>
        </p:spPr>
        <p:txBody>
          <a:bodyPr/>
          <a:lstStyle>
            <a:lvl1pPr>
              <a:defRPr baseline="0">
                <a:solidFill>
                  <a:schemeClr val="tx2"/>
                </a:solidFill>
              </a:defRPr>
            </a:lvl1pPr>
          </a:lstStyle>
          <a:p>
            <a:fld id="{A3F31473-23EB-4724-8B59-FE6D21D89FA4}" type="slidenum">
              <a:rPr lang="en-US" smtClean="0"/>
              <a:pPr/>
              <a:t>‹#›</a:t>
            </a:fld>
            <a:endParaRPr lang="en-US"/>
          </a:p>
        </p:txBody>
      </p:sp>
      <p:grpSp>
        <p:nvGrpSpPr>
          <p:cNvPr id="7" name="Group 6" title="left scallop shape"/>
          <p:cNvGrpSpPr/>
          <p:nvPr/>
        </p:nvGrpSpPr>
        <p:grpSpPr>
          <a:xfrm>
            <a:off x="0" y="0"/>
            <a:ext cx="2813905"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4524970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6973" y="2286000"/>
            <a:ext cx="479935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6065" y="2286000"/>
            <a:ext cx="479935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C93FC7-9D1A-468B-98DB-D1E8D74418D9}"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1186479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402" y="381001"/>
            <a:ext cx="10170051"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352" y="2199634"/>
            <a:ext cx="4799350" cy="632529"/>
          </a:xfrm>
        </p:spPr>
        <p:txBody>
          <a:bodyPr anchor="b">
            <a:noAutofit/>
          </a:bodyPr>
          <a:lstStyle>
            <a:lvl1pPr marL="0" indent="0">
              <a:lnSpc>
                <a:spcPct val="100000"/>
              </a:lnSpc>
              <a:buNone/>
              <a:defRPr sz="1899" b="1" cap="all" spc="200" baseline="0">
                <a:solidFill>
                  <a:schemeClr val="tx2"/>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1256973" y="2909102"/>
            <a:ext cx="479935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2136" y="2199634"/>
            <a:ext cx="4799350" cy="632529"/>
          </a:xfrm>
        </p:spPr>
        <p:txBody>
          <a:bodyPr anchor="b">
            <a:noAutofit/>
          </a:bodyPr>
          <a:lstStyle>
            <a:lvl1pPr marL="0" indent="0">
              <a:lnSpc>
                <a:spcPct val="100000"/>
              </a:lnSpc>
              <a:buNone/>
              <a:defRPr sz="1899" b="1" cap="all" spc="200" baseline="0">
                <a:solidFill>
                  <a:schemeClr val="tx2"/>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6632136" y="2909102"/>
            <a:ext cx="479935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C93FC7-9D1A-468B-98DB-D1E8D74418D9}"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3518135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C93FC7-9D1A-468B-98DB-D1E8D74418D9}"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946650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93FC7-9D1A-468B-98DB-D1E8D74418D9}"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356351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7888" y="0"/>
            <a:ext cx="4800937"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5713" y="457200"/>
            <a:ext cx="3091310" cy="1196671"/>
          </a:xfrm>
        </p:spPr>
        <p:txBody>
          <a:bodyPr anchor="b">
            <a:normAutofit/>
          </a:bodyPr>
          <a:lstStyle>
            <a:lvl1pPr>
              <a:lnSpc>
                <a:spcPct val="100000"/>
              </a:lnSpc>
              <a:defRPr sz="1899"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4852" y="920377"/>
            <a:ext cx="6156814" cy="4985124"/>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5714" y="1741336"/>
            <a:ext cx="3091310" cy="4164164"/>
          </a:xfrm>
        </p:spPr>
        <p:txBody>
          <a:bodyPr/>
          <a:lstStyle>
            <a:lvl1pPr marL="0" indent="0">
              <a:lnSpc>
                <a:spcPct val="120000"/>
              </a:lnSpc>
              <a:spcBef>
                <a:spcPts val="1200"/>
              </a:spcBef>
              <a:buNone/>
              <a:defRPr sz="1600" baseline="0">
                <a:solidFill>
                  <a:schemeClr val="bg2"/>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764852" y="6375679"/>
            <a:ext cx="1233034" cy="348462"/>
          </a:xfrm>
        </p:spPr>
        <p:txBody>
          <a:bodyPr/>
          <a:lstStyle/>
          <a:p>
            <a:fld id="{81C93FC7-9D1A-468B-98DB-D1E8D74418D9}" type="datetimeFigureOut">
              <a:rPr lang="en-US" smtClean="0"/>
              <a:t>11/1/2016</a:t>
            </a:fld>
            <a:endParaRPr lang="en-US"/>
          </a:p>
        </p:txBody>
      </p:sp>
      <p:sp>
        <p:nvSpPr>
          <p:cNvPr id="6" name="Footer Placeholder 5"/>
          <p:cNvSpPr>
            <a:spLocks noGrp="1"/>
          </p:cNvSpPr>
          <p:nvPr>
            <p:ph type="ftr" sz="quarter" idx="11"/>
          </p:nvPr>
        </p:nvSpPr>
        <p:spPr>
          <a:xfrm>
            <a:off x="2103073" y="6375679"/>
            <a:ext cx="3481272" cy="345796"/>
          </a:xfrm>
        </p:spPr>
        <p:txBody>
          <a:bodyPr/>
          <a:lstStyle/>
          <a:p>
            <a:endParaRPr lang="en-US"/>
          </a:p>
        </p:txBody>
      </p:sp>
      <p:sp>
        <p:nvSpPr>
          <p:cNvPr id="7" name="Slide Number Placeholder 6"/>
          <p:cNvSpPr>
            <a:spLocks noGrp="1"/>
          </p:cNvSpPr>
          <p:nvPr>
            <p:ph type="sldNum" sz="quarter" idx="12"/>
          </p:nvPr>
        </p:nvSpPr>
        <p:spPr>
          <a:xfrm>
            <a:off x="5689532" y="6375679"/>
            <a:ext cx="1232135" cy="345796"/>
          </a:xfrm>
        </p:spPr>
        <p:txBody>
          <a:bodyPr/>
          <a:lstStyle/>
          <a:p>
            <a:fld id="{A3F31473-23EB-4724-8B59-FE6D21D89FA4}" type="slidenum">
              <a:rPr lang="en-US" smtClean="0"/>
              <a:t>‹#›</a:t>
            </a:fld>
            <a:endParaRPr lang="en-US"/>
          </a:p>
        </p:txBody>
      </p:sp>
      <p:sp>
        <p:nvSpPr>
          <p:cNvPr id="8" name="Rectangle 7" title="left edge border"/>
          <p:cNvSpPr/>
          <p:nvPr/>
        </p:nvSpPr>
        <p:spPr>
          <a:xfrm>
            <a:off x="0" y="0"/>
            <a:ext cx="28339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7647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391" y="1"/>
            <a:ext cx="7353669" cy="6857999"/>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11" name="Freeform 11" title="right scallop background shape"/>
          <p:cNvSpPr/>
          <p:nvPr/>
        </p:nvSpPr>
        <p:spPr bwMode="auto">
          <a:xfrm>
            <a:off x="7387888" y="0"/>
            <a:ext cx="4800937"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39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5712" y="457200"/>
            <a:ext cx="3091312" cy="1196670"/>
          </a:xfrm>
        </p:spPr>
        <p:txBody>
          <a:bodyPr anchor="b">
            <a:normAutofit/>
          </a:bodyPr>
          <a:lstStyle>
            <a:lvl1pPr>
              <a:lnSpc>
                <a:spcPct val="100000"/>
              </a:lnSpc>
              <a:defRPr sz="1899"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5712" y="1741336"/>
            <a:ext cx="3091312" cy="4164164"/>
          </a:xfrm>
        </p:spPr>
        <p:txBody>
          <a:bodyPr/>
          <a:lstStyle>
            <a:lvl1pPr marL="0" indent="0">
              <a:lnSpc>
                <a:spcPct val="120000"/>
              </a:lnSpc>
              <a:spcBef>
                <a:spcPts val="1200"/>
              </a:spcBef>
              <a:buNone/>
              <a:defRPr sz="1600" baseline="0">
                <a:solidFill>
                  <a:schemeClr val="bg2"/>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765751" y="6375679"/>
            <a:ext cx="1232135" cy="348462"/>
          </a:xfrm>
        </p:spPr>
        <p:txBody>
          <a:bodyPr/>
          <a:lstStyle/>
          <a:p>
            <a:fld id="{81C93FC7-9D1A-468B-98DB-D1E8D74418D9}" type="datetimeFigureOut">
              <a:rPr lang="en-US" smtClean="0"/>
              <a:t>11/1/2016</a:t>
            </a:fld>
            <a:endParaRPr lang="en-US"/>
          </a:p>
        </p:txBody>
      </p:sp>
      <p:sp>
        <p:nvSpPr>
          <p:cNvPr id="6" name="Footer Placeholder 5"/>
          <p:cNvSpPr>
            <a:spLocks noGrp="1"/>
          </p:cNvSpPr>
          <p:nvPr>
            <p:ph type="ftr" sz="quarter" idx="11"/>
          </p:nvPr>
        </p:nvSpPr>
        <p:spPr>
          <a:xfrm>
            <a:off x="2103073" y="6375679"/>
            <a:ext cx="3481271" cy="345796"/>
          </a:xfrm>
        </p:spPr>
        <p:txBody>
          <a:bodyPr/>
          <a:lstStyle/>
          <a:p>
            <a:endParaRPr lang="en-US"/>
          </a:p>
        </p:txBody>
      </p:sp>
      <p:sp>
        <p:nvSpPr>
          <p:cNvPr id="7" name="Slide Number Placeholder 6"/>
          <p:cNvSpPr>
            <a:spLocks noGrp="1"/>
          </p:cNvSpPr>
          <p:nvPr>
            <p:ph type="sldNum" sz="quarter" idx="12"/>
          </p:nvPr>
        </p:nvSpPr>
        <p:spPr>
          <a:xfrm>
            <a:off x="5686087" y="6375679"/>
            <a:ext cx="1234119" cy="345796"/>
          </a:xfrm>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429483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352" y="382385"/>
            <a:ext cx="10175671"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352" y="2286002"/>
            <a:ext cx="10175671"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352" y="6375679"/>
            <a:ext cx="2329115"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1C93FC7-9D1A-468B-98DB-D1E8D74418D9}" type="datetimeFigureOut">
              <a:rPr lang="en-US" smtClean="0"/>
              <a:pPr/>
              <a:t>11/1/2016</a:t>
            </a:fld>
            <a:endParaRPr lang="en-US"/>
          </a:p>
        </p:txBody>
      </p:sp>
      <p:sp>
        <p:nvSpPr>
          <p:cNvPr id="5" name="Footer Placeholder 4"/>
          <p:cNvSpPr>
            <a:spLocks noGrp="1"/>
          </p:cNvSpPr>
          <p:nvPr>
            <p:ph type="ftr" sz="quarter" idx="3"/>
          </p:nvPr>
        </p:nvSpPr>
        <p:spPr>
          <a:xfrm>
            <a:off x="4037549" y="6375679"/>
            <a:ext cx="4113728"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08359" y="6375679"/>
            <a:ext cx="2818665"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3F31473-23EB-4724-8B59-FE6D21D89FA4}" type="slidenum">
              <a:rPr lang="en-US" smtClean="0"/>
              <a:pPr/>
              <a:t>‹#›</a:t>
            </a:fld>
            <a:endParaRPr lang="en-US"/>
          </a:p>
        </p:txBody>
      </p:sp>
      <p:sp>
        <p:nvSpPr>
          <p:cNvPr id="11" name="Freeform 6" title="Left scallop edge"/>
          <p:cNvSpPr/>
          <p:nvPr/>
        </p:nvSpPr>
        <p:spPr bwMode="auto">
          <a:xfrm>
            <a:off x="1" y="0"/>
            <a:ext cx="885594"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5435" y="0"/>
            <a:ext cx="28339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529471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5098" kern="1200" cap="all" spc="200" baseline="0">
          <a:solidFill>
            <a:schemeClr val="tx2"/>
          </a:solidFill>
          <a:latin typeface="+mj-lt"/>
          <a:ea typeface="+mj-ea"/>
          <a:cs typeface="+mj-cs"/>
        </a:defRPr>
      </a:lvl1pPr>
    </p:titleStyle>
    <p:bodyStyle>
      <a:lvl1pPr marL="228531" indent="-228531" algn="l" defTabSz="914126" rtl="0" eaLnBrk="1" latinLnBrk="0" hangingPunct="1">
        <a:lnSpc>
          <a:spcPct val="110000"/>
        </a:lnSpc>
        <a:spcBef>
          <a:spcPts val="700"/>
        </a:spcBef>
        <a:buClr>
          <a:schemeClr val="tx2"/>
        </a:buClr>
        <a:buFont typeface="Arial" panose="020B0604020202020204" pitchFamily="34" charset="0"/>
        <a:buChar char="•"/>
        <a:defRPr sz="1999" kern="1200">
          <a:solidFill>
            <a:schemeClr val="tx1">
              <a:lumMod val="65000"/>
              <a:lumOff val="35000"/>
            </a:schemeClr>
          </a:solidFill>
          <a:latin typeface="+mn-lt"/>
          <a:ea typeface="+mn-ea"/>
          <a:cs typeface="+mn-cs"/>
        </a:defRPr>
      </a:lvl1pPr>
      <a:lvl2pPr marL="685594" indent="-228531" algn="l" defTabSz="914126" rtl="0" eaLnBrk="1" latinLnBrk="0" hangingPunct="1">
        <a:lnSpc>
          <a:spcPct val="110000"/>
        </a:lnSpc>
        <a:spcBef>
          <a:spcPts val="700"/>
        </a:spcBef>
        <a:buClr>
          <a:schemeClr val="tx2"/>
        </a:buClr>
        <a:buFont typeface="Gill Sans MT" panose="020B0502020104020203" pitchFamily="34" charset="0"/>
        <a:buChar char="–"/>
        <a:defRPr sz="1799" kern="1200">
          <a:solidFill>
            <a:schemeClr val="tx1">
              <a:lumMod val="65000"/>
              <a:lumOff val="35000"/>
            </a:schemeClr>
          </a:solidFill>
          <a:latin typeface="+mn-lt"/>
          <a:ea typeface="+mn-ea"/>
          <a:cs typeface="+mn-cs"/>
        </a:defRPr>
      </a:lvl2pPr>
      <a:lvl3pPr marL="1142657" indent="-228531" algn="l" defTabSz="914126"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599720" indent="-228531" algn="l" defTabSz="914126"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6783" indent="-228531" algn="l" defTabSz="914126"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3846" indent="-228531" algn="l" defTabSz="914126"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0908" indent="-228531" algn="l" defTabSz="914126"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7971" indent="-228531" algn="l" defTabSz="914126"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5034" indent="-228531" algn="l" defTabSz="914126"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guide id="7" orient="horz" pos="2160" userDrawn="1">
          <p15:clr>
            <a:srgbClr val="F26B43"/>
          </p15:clr>
        </p15:guide>
        <p15:guide id="8"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Happy Trails:</a:t>
            </a:r>
          </a:p>
        </p:txBody>
      </p:sp>
      <p:sp>
        <p:nvSpPr>
          <p:cNvPr id="3" name="Subtitle 2"/>
          <p:cNvSpPr>
            <a:spLocks noGrp="1"/>
          </p:cNvSpPr>
          <p:nvPr>
            <p:ph type="subTitle" idx="1"/>
          </p:nvPr>
        </p:nvSpPr>
        <p:spPr/>
        <p:txBody>
          <a:bodyPr>
            <a:normAutofit/>
          </a:bodyPr>
          <a:lstStyle/>
          <a:p>
            <a:r>
              <a:rPr lang="en-US" dirty="0"/>
              <a:t>Effects of QM Reviews </a:t>
            </a:r>
            <a:br>
              <a:rPr lang="en-US" dirty="0"/>
            </a:br>
            <a:r>
              <a:rPr lang="en-US" dirty="0"/>
              <a:t>of 3 Courses at UWF</a:t>
            </a:r>
          </a:p>
        </p:txBody>
      </p:sp>
    </p:spTree>
    <p:extLst>
      <p:ext uri="{BB962C8B-B14F-4D97-AF65-F5344CB8AC3E}">
        <p14:creationId xmlns:p14="http://schemas.microsoft.com/office/powerpoint/2010/main" val="34408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Analysis</a:t>
            </a:r>
          </a:p>
        </p:txBody>
      </p:sp>
      <p:sp>
        <p:nvSpPr>
          <p:cNvPr id="3" name="Text Placeholder 2"/>
          <p:cNvSpPr>
            <a:spLocks noGrp="1"/>
          </p:cNvSpPr>
          <p:nvPr>
            <p:ph type="body" idx="1"/>
          </p:nvPr>
        </p:nvSpPr>
        <p:spPr/>
        <p:txBody>
          <a:bodyPr>
            <a:normAutofit/>
          </a:bodyPr>
          <a:lstStyle/>
          <a:p>
            <a:r>
              <a:rPr lang="en-US" dirty="0"/>
              <a:t>Where we are now</a:t>
            </a:r>
          </a:p>
        </p:txBody>
      </p:sp>
    </p:spTree>
    <p:extLst>
      <p:ext uri="{BB962C8B-B14F-4D97-AF65-F5344CB8AC3E}">
        <p14:creationId xmlns:p14="http://schemas.microsoft.com/office/powerpoint/2010/main" val="4260534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Hypothesis</a:t>
            </a:r>
          </a:p>
        </p:txBody>
      </p:sp>
      <p:sp>
        <p:nvSpPr>
          <p:cNvPr id="3" name="Content Placeholder 2"/>
          <p:cNvSpPr>
            <a:spLocks noGrp="1"/>
          </p:cNvSpPr>
          <p:nvPr>
            <p:ph idx="1"/>
          </p:nvPr>
        </p:nvSpPr>
        <p:spPr>
          <a:xfrm>
            <a:off x="1251352" y="1524000"/>
            <a:ext cx="10175671" cy="4355593"/>
          </a:xfrm>
        </p:spPr>
        <p:txBody>
          <a:bodyPr>
            <a:normAutofit/>
          </a:bodyPr>
          <a:lstStyle/>
          <a:p>
            <a:endParaRPr lang="en-US" sz="3200" dirty="0"/>
          </a:p>
          <a:p>
            <a:r>
              <a:rPr lang="en-US" sz="5400" dirty="0"/>
              <a:t>A re-designed course will have a positive effect on grades, completion rates and student satisfaction.</a:t>
            </a:r>
          </a:p>
          <a:p>
            <a:pPr marL="457063" lvl="1" indent="0">
              <a:buNone/>
            </a:pPr>
            <a:endParaRPr lang="en-US" sz="3000" dirty="0"/>
          </a:p>
          <a:p>
            <a:endParaRPr lang="en-US" dirty="0"/>
          </a:p>
        </p:txBody>
      </p:sp>
    </p:spTree>
    <p:extLst>
      <p:ext uri="{BB962C8B-B14F-4D97-AF65-F5344CB8AC3E}">
        <p14:creationId xmlns:p14="http://schemas.microsoft.com/office/powerpoint/2010/main" val="424449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Methodology</a:t>
            </a:r>
          </a:p>
        </p:txBody>
      </p:sp>
      <p:sp>
        <p:nvSpPr>
          <p:cNvPr id="3" name="Content Placeholder 2"/>
          <p:cNvSpPr>
            <a:spLocks noGrp="1"/>
          </p:cNvSpPr>
          <p:nvPr>
            <p:ph idx="1"/>
          </p:nvPr>
        </p:nvSpPr>
        <p:spPr>
          <a:xfrm>
            <a:off x="1251352" y="1524000"/>
            <a:ext cx="10175671" cy="4355593"/>
          </a:xfrm>
        </p:spPr>
        <p:txBody>
          <a:bodyPr>
            <a:normAutofit fontScale="92500" lnSpcReduction="20000"/>
          </a:bodyPr>
          <a:lstStyle/>
          <a:p>
            <a:endParaRPr lang="en-US" sz="3200" dirty="0"/>
          </a:p>
          <a:p>
            <a:r>
              <a:rPr lang="en-US" sz="3500" dirty="0"/>
              <a:t>Chose 3 courses randomly</a:t>
            </a:r>
          </a:p>
          <a:p>
            <a:r>
              <a:rPr lang="en-US" sz="3500" dirty="0"/>
              <a:t>3 sections before the review</a:t>
            </a:r>
          </a:p>
          <a:p>
            <a:r>
              <a:rPr lang="en-US" sz="3500" dirty="0"/>
              <a:t>3 sections after the review</a:t>
            </a:r>
          </a:p>
          <a:p>
            <a:r>
              <a:rPr lang="en-US" sz="3500" dirty="0"/>
              <a:t>Measured:</a:t>
            </a:r>
          </a:p>
          <a:p>
            <a:pPr lvl="1"/>
            <a:r>
              <a:rPr lang="en-US" sz="3500" dirty="0"/>
              <a:t>Grades</a:t>
            </a:r>
          </a:p>
          <a:p>
            <a:pPr lvl="1"/>
            <a:r>
              <a:rPr lang="en-US" sz="3500" dirty="0"/>
              <a:t>Withdrawals</a:t>
            </a:r>
          </a:p>
          <a:p>
            <a:pPr lvl="1"/>
            <a:r>
              <a:rPr lang="en-US" sz="3500" dirty="0"/>
              <a:t>“Muddiest Point” Discussion Threads</a:t>
            </a:r>
          </a:p>
          <a:p>
            <a:pPr marL="457063" lvl="1" indent="0">
              <a:buNone/>
            </a:pPr>
            <a:endParaRPr lang="en-US" sz="3000" dirty="0"/>
          </a:p>
          <a:p>
            <a:endParaRPr lang="en-US" dirty="0"/>
          </a:p>
        </p:txBody>
      </p:sp>
    </p:spTree>
    <p:extLst>
      <p:ext uri="{BB962C8B-B14F-4D97-AF65-F5344CB8AC3E}">
        <p14:creationId xmlns:p14="http://schemas.microsoft.com/office/powerpoint/2010/main" val="1328512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Analysis</a:t>
            </a:r>
          </a:p>
        </p:txBody>
      </p:sp>
      <p:sp>
        <p:nvSpPr>
          <p:cNvPr id="3" name="Content Placeholder 2"/>
          <p:cNvSpPr>
            <a:spLocks noGrp="1"/>
          </p:cNvSpPr>
          <p:nvPr>
            <p:ph idx="1"/>
          </p:nvPr>
        </p:nvSpPr>
        <p:spPr>
          <a:xfrm>
            <a:off x="1251352" y="1874518"/>
            <a:ext cx="10175671" cy="4005076"/>
          </a:xfrm>
        </p:spPr>
        <p:txBody>
          <a:bodyPr>
            <a:normAutofit fontScale="92500" lnSpcReduction="20000"/>
          </a:bodyPr>
          <a:lstStyle/>
          <a:p>
            <a:r>
              <a:rPr lang="en-US" sz="3200" dirty="0"/>
              <a:t>NUR 4165</a:t>
            </a:r>
          </a:p>
          <a:p>
            <a:r>
              <a:rPr lang="en-US" sz="3200" dirty="0"/>
              <a:t>Reviewed 05-15-2015</a:t>
            </a:r>
          </a:p>
          <a:p>
            <a:r>
              <a:rPr lang="en-US" sz="3200" dirty="0"/>
              <a:t>95 points.</a:t>
            </a:r>
          </a:p>
          <a:p>
            <a:r>
              <a:rPr lang="en-US" sz="3200" dirty="0"/>
              <a:t>The major issues in this course were too many course and module level objectives (alignment was off)</a:t>
            </a:r>
          </a:p>
          <a:p>
            <a:r>
              <a:rPr lang="en-US" sz="3200" dirty="0"/>
              <a:t>The instructor simplified and aligned all objectives</a:t>
            </a:r>
          </a:p>
          <a:p>
            <a:r>
              <a:rPr lang="en-US" sz="3200" dirty="0"/>
              <a:t>Too few formative activities </a:t>
            </a:r>
          </a:p>
          <a:p>
            <a:r>
              <a:rPr lang="en-US" sz="3200" dirty="0"/>
              <a:t>instructor added rubrics and videos</a:t>
            </a:r>
          </a:p>
          <a:p>
            <a:endParaRPr lang="en-US" sz="3200" dirty="0"/>
          </a:p>
          <a:p>
            <a:endParaRPr lang="en-US" sz="3200" dirty="0"/>
          </a:p>
        </p:txBody>
      </p:sp>
    </p:spTree>
    <p:extLst>
      <p:ext uri="{BB962C8B-B14F-4D97-AF65-F5344CB8AC3E}">
        <p14:creationId xmlns:p14="http://schemas.microsoft.com/office/powerpoint/2010/main" val="4248387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Analysis NUR 4165</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0196956"/>
              </p:ext>
            </p:extLst>
          </p:nvPr>
        </p:nvGraphicFramePr>
        <p:xfrm>
          <a:off x="1250950" y="1752600"/>
          <a:ext cx="10175875" cy="4127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127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Analysis NUR 4165</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1099457"/>
              </p:ext>
            </p:extLst>
          </p:nvPr>
        </p:nvGraphicFramePr>
        <p:xfrm>
          <a:off x="1250950" y="1524000"/>
          <a:ext cx="10175875" cy="4356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8058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0909448"/>
              </p:ext>
            </p:extLst>
          </p:nvPr>
        </p:nvGraphicFramePr>
        <p:xfrm>
          <a:off x="1250950" y="1447800"/>
          <a:ext cx="10175875" cy="4432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013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NUR 4165</a:t>
            </a:r>
          </a:p>
        </p:txBody>
      </p:sp>
      <p:sp>
        <p:nvSpPr>
          <p:cNvPr id="3" name="Content Placeholder 2"/>
          <p:cNvSpPr>
            <a:spLocks noGrp="1"/>
          </p:cNvSpPr>
          <p:nvPr>
            <p:ph idx="1"/>
          </p:nvPr>
        </p:nvSpPr>
        <p:spPr/>
        <p:txBody>
          <a:bodyPr>
            <a:normAutofit/>
          </a:bodyPr>
          <a:lstStyle/>
          <a:p>
            <a:r>
              <a:rPr lang="en-US" sz="3200" dirty="0"/>
              <a:t>Grades Increased</a:t>
            </a:r>
          </a:p>
          <a:p>
            <a:r>
              <a:rPr lang="en-US" sz="3200" dirty="0"/>
              <a:t>Questions on the Muddiest Point Forum Decreased= Student Satisfaction Increased</a:t>
            </a:r>
          </a:p>
          <a:p>
            <a:r>
              <a:rPr lang="en-US" sz="3200" dirty="0"/>
              <a:t>Withdrawals Decreased</a:t>
            </a:r>
          </a:p>
          <a:p>
            <a:r>
              <a:rPr lang="en-US" sz="3200" dirty="0"/>
              <a:t>Instructor reports emails also decreased dramatically, saving her time and frustration.</a:t>
            </a:r>
          </a:p>
          <a:p>
            <a:endParaRPr lang="en-US" sz="3200" dirty="0"/>
          </a:p>
        </p:txBody>
      </p:sp>
    </p:spTree>
    <p:extLst>
      <p:ext uri="{BB962C8B-B14F-4D97-AF65-F5344CB8AC3E}">
        <p14:creationId xmlns:p14="http://schemas.microsoft.com/office/powerpoint/2010/main" val="175703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Analysis</a:t>
            </a:r>
          </a:p>
        </p:txBody>
      </p:sp>
      <p:sp>
        <p:nvSpPr>
          <p:cNvPr id="3" name="Content Placeholder 2"/>
          <p:cNvSpPr>
            <a:spLocks noGrp="1"/>
          </p:cNvSpPr>
          <p:nvPr>
            <p:ph idx="1"/>
          </p:nvPr>
        </p:nvSpPr>
        <p:spPr>
          <a:xfrm>
            <a:off x="1251352" y="1874518"/>
            <a:ext cx="10175671" cy="4005076"/>
          </a:xfrm>
        </p:spPr>
        <p:txBody>
          <a:bodyPr/>
          <a:lstStyle/>
          <a:p>
            <a:r>
              <a:rPr lang="en-US" sz="3200" dirty="0"/>
              <a:t>Teaching A Quality Online Course</a:t>
            </a:r>
          </a:p>
          <a:p>
            <a:r>
              <a:rPr lang="en-US" sz="3200" dirty="0"/>
              <a:t>Reviewed 01-31-2014</a:t>
            </a:r>
          </a:p>
          <a:p>
            <a:r>
              <a:rPr lang="en-US" sz="3200" dirty="0"/>
              <a:t>99 points</a:t>
            </a:r>
          </a:p>
          <a:p>
            <a:r>
              <a:rPr lang="en-US" sz="3200" dirty="0"/>
              <a:t>Biggest improvement in the course was in added formative activities and cleaner alignment.</a:t>
            </a:r>
          </a:p>
          <a:p>
            <a:endParaRPr lang="en-US" sz="3200" dirty="0"/>
          </a:p>
          <a:p>
            <a:endParaRPr lang="en-US" sz="3200" dirty="0"/>
          </a:p>
        </p:txBody>
      </p:sp>
    </p:spTree>
    <p:extLst>
      <p:ext uri="{BB962C8B-B14F-4D97-AF65-F5344CB8AC3E}">
        <p14:creationId xmlns:p14="http://schemas.microsoft.com/office/powerpoint/2010/main" val="39218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Withdrawal Rates</a:t>
            </a:r>
          </a:p>
        </p:txBody>
      </p:sp>
      <mc:AlternateContent xmlns:mc="http://schemas.openxmlformats.org/markup-compatibility/2006" xmlns:cx1="http://schemas.microsoft.com/office/drawing/2015/9/8/chartex">
        <mc:Choice Requires="cx1">
          <p:graphicFrame>
            <p:nvGraphicFramePr>
              <p:cNvPr id="4" name="Content Placeholder 3"/>
              <p:cNvGraphicFramePr>
                <a:graphicFrameLocks noGrp="1"/>
              </p:cNvGraphicFramePr>
              <p:nvPr>
                <p:ph idx="1"/>
                <p:extLst>
                  <p:ext uri="{D42A27DB-BD31-4B8C-83A1-F6EECF244321}">
                    <p14:modId xmlns:p14="http://schemas.microsoft.com/office/powerpoint/2010/main" val="2977602137"/>
                  </p:ext>
                </p:extLst>
              </p:nvPr>
            </p:nvGraphicFramePr>
            <p:xfrm>
              <a:off x="1250950" y="2286000"/>
              <a:ext cx="10175875" cy="359410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ontent Placeholder 3"/>
              <p:cNvPicPr>
                <a:picLocks noGrp="1" noRot="1" noChangeAspect="1" noMove="1" noResize="1" noEditPoints="1" noAdjustHandles="1" noChangeArrowheads="1" noChangeShapeType="1"/>
              </p:cNvPicPr>
              <p:nvPr/>
            </p:nvPicPr>
            <p:blipFill>
              <a:blip r:embed="rId4"/>
              <a:stretch>
                <a:fillRect/>
              </a:stretch>
            </p:blipFill>
            <p:spPr>
              <a:xfrm>
                <a:off x="1250950" y="2286000"/>
                <a:ext cx="10175875" cy="3594100"/>
              </a:xfrm>
              <a:prstGeom prst="rect">
                <a:avLst/>
              </a:prstGeom>
            </p:spPr>
          </p:pic>
        </mc:Fallback>
      </mc:AlternateContent>
    </p:spTree>
    <p:extLst>
      <p:ext uri="{BB962C8B-B14F-4D97-AF65-F5344CB8AC3E}">
        <p14:creationId xmlns:p14="http://schemas.microsoft.com/office/powerpoint/2010/main" val="26670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6413" y="152400"/>
            <a:ext cx="3884811" cy="1349071"/>
          </a:xfrm>
        </p:spPr>
        <p:txBody>
          <a:bodyPr>
            <a:normAutofit/>
          </a:bodyPr>
          <a:lstStyle/>
          <a:p>
            <a:r>
              <a:rPr lang="en-US" sz="3200" dirty="0"/>
              <a:t>Sara McCool</a:t>
            </a:r>
          </a:p>
        </p:txBody>
      </p:sp>
      <p:sp>
        <p:nvSpPr>
          <p:cNvPr id="3" name="Content Placeholder 2"/>
          <p:cNvSpPr>
            <a:spLocks noGrp="1"/>
          </p:cNvSpPr>
          <p:nvPr>
            <p:ph idx="1"/>
          </p:nvPr>
        </p:nvSpPr>
        <p:spPr>
          <a:xfrm>
            <a:off x="760412" y="935793"/>
            <a:ext cx="5481960" cy="4985124"/>
          </a:xfrm>
        </p:spPr>
        <p:txBody>
          <a:bodyPr/>
          <a:lstStyle/>
          <a:p>
            <a:pPr marL="0" indent="0">
              <a:buNone/>
            </a:pPr>
            <a:r>
              <a:rPr lang="en-US" sz="3200" b="1" cap="all" spc="300" dirty="0">
                <a:solidFill>
                  <a:srgbClr val="F8B323"/>
                </a:solidFill>
                <a:ea typeface="+mj-ea"/>
                <a:cs typeface="+mj-cs"/>
              </a:rPr>
              <a:t>June Watkins</a:t>
            </a:r>
          </a:p>
          <a:p>
            <a:r>
              <a:rPr lang="en-US" dirty="0"/>
              <a:t>University of West Florida</a:t>
            </a:r>
          </a:p>
          <a:p>
            <a:r>
              <a:rPr lang="en-US" dirty="0"/>
              <a:t>Faculty for 16 years</a:t>
            </a:r>
          </a:p>
          <a:p>
            <a:r>
              <a:rPr lang="en-US" dirty="0"/>
              <a:t>Instructional Designer</a:t>
            </a:r>
          </a:p>
          <a:p>
            <a:r>
              <a:rPr lang="en-US" dirty="0"/>
              <a:t>Certified QM Online Facilitator</a:t>
            </a:r>
          </a:p>
          <a:p>
            <a:r>
              <a:rPr lang="en-US" dirty="0"/>
              <a:t>2 courses reviewed</a:t>
            </a:r>
          </a:p>
          <a:p>
            <a:endParaRPr lang="en-US" dirty="0"/>
          </a:p>
        </p:txBody>
      </p:sp>
      <p:sp>
        <p:nvSpPr>
          <p:cNvPr id="4" name="Text Placeholder 3"/>
          <p:cNvSpPr>
            <a:spLocks noGrp="1"/>
          </p:cNvSpPr>
          <p:nvPr>
            <p:ph type="body" sz="half" idx="2"/>
          </p:nvPr>
        </p:nvSpPr>
        <p:spPr>
          <a:xfrm>
            <a:off x="7008813" y="2362200"/>
            <a:ext cx="5180012" cy="4164164"/>
          </a:xfrm>
        </p:spPr>
        <p:txBody>
          <a:bodyPr>
            <a:normAutofit/>
          </a:bodyPr>
          <a:lstStyle/>
          <a:p>
            <a:pPr marL="457200" indent="-457200">
              <a:buFont typeface="Arial" panose="020B0604020202020204" pitchFamily="34" charset="0"/>
              <a:buChar char="•"/>
            </a:pPr>
            <a:r>
              <a:rPr lang="en-US" sz="3200" dirty="0"/>
              <a:t>University of West Florida</a:t>
            </a:r>
          </a:p>
          <a:p>
            <a:pPr marL="457200" indent="-457200">
              <a:buFont typeface="Arial" panose="020B0604020202020204" pitchFamily="34" charset="0"/>
              <a:buChar char="•"/>
            </a:pPr>
            <a:r>
              <a:rPr lang="en-US" sz="3200" dirty="0"/>
              <a:t>Instructional Designer</a:t>
            </a:r>
          </a:p>
          <a:p>
            <a:pPr marL="457200" indent="-457200">
              <a:buFont typeface="Arial" panose="020B0604020202020204" pitchFamily="34" charset="0"/>
              <a:buChar char="•"/>
            </a:pPr>
            <a:r>
              <a:rPr lang="en-US" sz="3200" dirty="0"/>
              <a:t>Online Faculty for 9 years</a:t>
            </a:r>
          </a:p>
        </p:txBody>
      </p:sp>
    </p:spTree>
    <p:extLst>
      <p:ext uri="{BB962C8B-B14F-4D97-AF65-F5344CB8AC3E}">
        <p14:creationId xmlns:p14="http://schemas.microsoft.com/office/powerpoint/2010/main" val="93334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Muddiest Point Threads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154889"/>
              </p:ext>
            </p:extLst>
          </p:nvPr>
        </p:nvGraphicFramePr>
        <p:xfrm>
          <a:off x="1250950" y="2286000"/>
          <a:ext cx="10175875" cy="3594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120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ATC 102</a:t>
            </a:r>
          </a:p>
        </p:txBody>
      </p:sp>
      <p:sp>
        <p:nvSpPr>
          <p:cNvPr id="3" name="Content Placeholder 2"/>
          <p:cNvSpPr>
            <a:spLocks noGrp="1"/>
          </p:cNvSpPr>
          <p:nvPr>
            <p:ph idx="1"/>
          </p:nvPr>
        </p:nvSpPr>
        <p:spPr/>
        <p:txBody>
          <a:bodyPr>
            <a:normAutofit/>
          </a:bodyPr>
          <a:lstStyle/>
          <a:p>
            <a:r>
              <a:rPr lang="en-US" sz="3200" dirty="0"/>
              <a:t>Grades remained the same due to the nature of the course</a:t>
            </a:r>
          </a:p>
          <a:p>
            <a:r>
              <a:rPr lang="en-US" sz="3200" dirty="0"/>
              <a:t>Withdrawals decreased</a:t>
            </a:r>
          </a:p>
          <a:p>
            <a:r>
              <a:rPr lang="en-US" sz="3200" dirty="0"/>
              <a:t>Number of Muddiest Point Thread decreased = Student Satisfaction Increased</a:t>
            </a:r>
          </a:p>
        </p:txBody>
      </p:sp>
    </p:spTree>
    <p:extLst>
      <p:ext uri="{BB962C8B-B14F-4D97-AF65-F5344CB8AC3E}">
        <p14:creationId xmlns:p14="http://schemas.microsoft.com/office/powerpoint/2010/main" val="2899577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HSA 4340</a:t>
            </a:r>
          </a:p>
        </p:txBody>
      </p:sp>
      <p:sp>
        <p:nvSpPr>
          <p:cNvPr id="3" name="Content Placeholder 2"/>
          <p:cNvSpPr>
            <a:spLocks noGrp="1"/>
          </p:cNvSpPr>
          <p:nvPr>
            <p:ph idx="1"/>
          </p:nvPr>
        </p:nvSpPr>
        <p:spPr/>
        <p:txBody>
          <a:bodyPr/>
          <a:lstStyle/>
          <a:p>
            <a:r>
              <a:rPr lang="en-US" sz="3200" dirty="0"/>
              <a:t>Reviewed in January 2015</a:t>
            </a:r>
          </a:p>
          <a:p>
            <a:r>
              <a:rPr lang="en-US" sz="3200" dirty="0"/>
              <a:t>Major issues involved alignment, clear course objectives, and a new Begin Here section.</a:t>
            </a:r>
          </a:p>
          <a:p>
            <a:endParaRPr lang="en-US" dirty="0"/>
          </a:p>
        </p:txBody>
      </p:sp>
    </p:spTree>
    <p:extLst>
      <p:ext uri="{BB962C8B-B14F-4D97-AF65-F5344CB8AC3E}">
        <p14:creationId xmlns:p14="http://schemas.microsoft.com/office/powerpoint/2010/main" val="3451952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withdrawals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5495677"/>
              </p:ext>
            </p:extLst>
          </p:nvPr>
        </p:nvGraphicFramePr>
        <p:xfrm>
          <a:off x="1250950" y="1447800"/>
          <a:ext cx="10175875" cy="4432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2110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Muddiest Point Threads</a:t>
            </a:r>
          </a:p>
        </p:txBody>
      </p:sp>
      <mc:AlternateContent xmlns:mc="http://schemas.openxmlformats.org/markup-compatibility/2006" xmlns:cx1="http://schemas.microsoft.com/office/drawing/2015/9/8/chartex">
        <mc:Choice Requires="cx1">
          <p:graphicFrame>
            <p:nvGraphicFramePr>
              <p:cNvPr id="4" name="Content Placeholder 3"/>
              <p:cNvGraphicFramePr>
                <a:graphicFrameLocks noGrp="1"/>
              </p:cNvGraphicFramePr>
              <p:nvPr>
                <p:ph idx="1"/>
                <p:extLst>
                  <p:ext uri="{D42A27DB-BD31-4B8C-83A1-F6EECF244321}">
                    <p14:modId xmlns:p14="http://schemas.microsoft.com/office/powerpoint/2010/main" val="3813771478"/>
                  </p:ext>
                </p:extLst>
              </p:nvPr>
            </p:nvGraphicFramePr>
            <p:xfrm>
              <a:off x="1250950" y="1676400"/>
              <a:ext cx="10175875" cy="42037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ontent Placeholder 3"/>
              <p:cNvPicPr>
                <a:picLocks noGrp="1" noRot="1" noChangeAspect="1" noMove="1" noResize="1" noEditPoints="1" noAdjustHandles="1" noChangeArrowheads="1" noChangeShapeType="1"/>
              </p:cNvPicPr>
              <p:nvPr/>
            </p:nvPicPr>
            <p:blipFill>
              <a:blip r:embed="rId3"/>
              <a:stretch>
                <a:fillRect/>
              </a:stretch>
            </p:blipFill>
            <p:spPr>
              <a:xfrm>
                <a:off x="1250950" y="1676400"/>
                <a:ext cx="10175875" cy="4203700"/>
              </a:xfrm>
              <a:prstGeom prst="rect">
                <a:avLst/>
              </a:prstGeom>
            </p:spPr>
          </p:pic>
        </mc:Fallback>
      </mc:AlternateContent>
    </p:spTree>
    <p:extLst>
      <p:ext uri="{BB962C8B-B14F-4D97-AF65-F5344CB8AC3E}">
        <p14:creationId xmlns:p14="http://schemas.microsoft.com/office/powerpoint/2010/main" val="287638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Grades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1756037"/>
              </p:ext>
            </p:extLst>
          </p:nvPr>
        </p:nvGraphicFramePr>
        <p:xfrm>
          <a:off x="1250950" y="1874517"/>
          <a:ext cx="10175875" cy="40055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487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Refine and revise</a:t>
            </a:r>
          </a:p>
        </p:txBody>
      </p:sp>
      <p:sp>
        <p:nvSpPr>
          <p:cNvPr id="3" name="Text Placeholder 2"/>
          <p:cNvSpPr>
            <a:spLocks noGrp="1"/>
          </p:cNvSpPr>
          <p:nvPr>
            <p:ph type="body" idx="1"/>
          </p:nvPr>
        </p:nvSpPr>
        <p:spPr/>
        <p:txBody>
          <a:bodyPr>
            <a:normAutofit/>
          </a:bodyPr>
          <a:lstStyle/>
          <a:p>
            <a:r>
              <a:rPr lang="en-US" dirty="0"/>
              <a:t>Where we are going</a:t>
            </a:r>
          </a:p>
        </p:txBody>
      </p:sp>
    </p:spTree>
    <p:extLst>
      <p:ext uri="{BB962C8B-B14F-4D97-AF65-F5344CB8AC3E}">
        <p14:creationId xmlns:p14="http://schemas.microsoft.com/office/powerpoint/2010/main" val="301724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at the State Level</a:t>
            </a:r>
          </a:p>
        </p:txBody>
      </p:sp>
      <p:sp>
        <p:nvSpPr>
          <p:cNvPr id="3" name="Content Placeholder 2"/>
          <p:cNvSpPr>
            <a:spLocks noGrp="1"/>
          </p:cNvSpPr>
          <p:nvPr>
            <p:ph idx="1"/>
          </p:nvPr>
        </p:nvSpPr>
        <p:spPr/>
        <p:txBody>
          <a:bodyPr>
            <a:normAutofit/>
          </a:bodyPr>
          <a:lstStyle/>
          <a:p>
            <a:r>
              <a:rPr lang="en-US" sz="3200" dirty="0"/>
              <a:t>Need to step up pace</a:t>
            </a:r>
          </a:p>
          <a:p>
            <a:r>
              <a:rPr lang="en-US" sz="3200" dirty="0"/>
              <a:t>Administration support</a:t>
            </a:r>
          </a:p>
          <a:p>
            <a:r>
              <a:rPr lang="en-US" sz="3200" dirty="0"/>
              <a:t>Pressure from the state</a:t>
            </a:r>
          </a:p>
          <a:p>
            <a:r>
              <a:rPr lang="en-US" sz="3200" dirty="0"/>
              <a:t>QM Fundamentals “Quick” Review</a:t>
            </a:r>
          </a:p>
          <a:p>
            <a:r>
              <a:rPr lang="en-US" sz="3200" dirty="0"/>
              <a:t>Deadline looming</a:t>
            </a:r>
          </a:p>
        </p:txBody>
      </p:sp>
    </p:spTree>
    <p:extLst>
      <p:ext uri="{BB962C8B-B14F-4D97-AF65-F5344CB8AC3E}">
        <p14:creationId xmlns:p14="http://schemas.microsoft.com/office/powerpoint/2010/main" val="62705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048033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0825" cy="6350000"/>
          </a:xfrm>
          <a:prstGeom prst="rect">
            <a:avLst/>
          </a:prstGeom>
        </p:spPr>
      </p:pic>
    </p:spTree>
    <p:extLst>
      <p:ext uri="{BB962C8B-B14F-4D97-AF65-F5344CB8AC3E}">
        <p14:creationId xmlns:p14="http://schemas.microsoft.com/office/powerpoint/2010/main" val="2693007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0825" cy="6350000"/>
          </a:xfrm>
          <a:prstGeom prst="rect">
            <a:avLst/>
          </a:prstGeom>
        </p:spPr>
      </p:pic>
    </p:spTree>
    <p:extLst>
      <p:ext uri="{BB962C8B-B14F-4D97-AF65-F5344CB8AC3E}">
        <p14:creationId xmlns:p14="http://schemas.microsoft.com/office/powerpoint/2010/main" val="49568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884566397"/>
              </p:ext>
            </p:extLst>
          </p:nvPr>
        </p:nvGraphicFramePr>
        <p:xfrm>
          <a:off x="3534984" y="914400"/>
          <a:ext cx="8125883" cy="541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extLst>
              <p:ext uri="{D42A27DB-BD31-4B8C-83A1-F6EECF244321}">
                <p14:modId xmlns:p14="http://schemas.microsoft.com/office/powerpoint/2010/main" val="906392303"/>
              </p:ext>
            </p:extLst>
          </p:nvPr>
        </p:nvGraphicFramePr>
        <p:xfrm>
          <a:off x="2817812" y="228600"/>
          <a:ext cx="8839200" cy="640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914592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0825" cy="6350000"/>
          </a:xfrm>
          <a:prstGeom prst="rect">
            <a:avLst/>
          </a:prstGeom>
        </p:spPr>
      </p:pic>
    </p:spTree>
    <p:extLst>
      <p:ext uri="{BB962C8B-B14F-4D97-AF65-F5344CB8AC3E}">
        <p14:creationId xmlns:p14="http://schemas.microsoft.com/office/powerpoint/2010/main" val="208942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Objectives</a:t>
            </a:r>
          </a:p>
        </p:txBody>
      </p:sp>
      <p:sp>
        <p:nvSpPr>
          <p:cNvPr id="3" name="Content Placeholder 2"/>
          <p:cNvSpPr>
            <a:spLocks noGrp="1"/>
          </p:cNvSpPr>
          <p:nvPr>
            <p:ph idx="1"/>
          </p:nvPr>
        </p:nvSpPr>
        <p:spPr>
          <a:xfrm>
            <a:off x="1230714" y="1874517"/>
            <a:ext cx="10175671" cy="4724400"/>
          </a:xfrm>
        </p:spPr>
        <p:txBody>
          <a:bodyPr>
            <a:noAutofit/>
          </a:bodyPr>
          <a:lstStyle/>
          <a:p>
            <a:r>
              <a:rPr lang="en-US" sz="3200" dirty="0"/>
              <a:t>Discuss the results of a research study conducted at the University of West Florida involving 3 reviewed courses.</a:t>
            </a:r>
          </a:p>
          <a:p>
            <a:r>
              <a:rPr lang="en-US" sz="3200" dirty="0"/>
              <a:t>Discuss the effects of 3 QM reviews on grades, course completion rates, and learner satisfaction</a:t>
            </a:r>
          </a:p>
          <a:p>
            <a:r>
              <a:rPr lang="en-US" sz="3200" dirty="0"/>
              <a:t>Review the changes that were made resulting in clear alignment, easy navigation and excellent course/module objectives.</a:t>
            </a:r>
          </a:p>
        </p:txBody>
      </p:sp>
    </p:spTree>
    <p:extLst>
      <p:ext uri="{BB962C8B-B14F-4D97-AF65-F5344CB8AC3E}">
        <p14:creationId xmlns:p14="http://schemas.microsoft.com/office/powerpoint/2010/main" val="2655166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5" name="Content Placeholder 4"/>
          <p:cNvSpPr>
            <a:spLocks noGrp="1"/>
          </p:cNvSpPr>
          <p:nvPr>
            <p:ph idx="1"/>
          </p:nvPr>
        </p:nvSpPr>
        <p:spPr>
          <a:xfrm>
            <a:off x="764852" y="609600"/>
            <a:ext cx="6091560" cy="5295901"/>
          </a:xfrm>
        </p:spPr>
        <p:txBody>
          <a:bodyPr>
            <a:normAutofit/>
          </a:bodyPr>
          <a:lstStyle/>
          <a:p>
            <a:endParaRPr lang="en-US" sz="3200" dirty="0">
              <a:solidFill>
                <a:srgbClr val="000000"/>
              </a:solidFill>
              <a:latin typeface="Arial" panose="020B0604020202020204" pitchFamily="34" charset="0"/>
            </a:endParaRPr>
          </a:p>
        </p:txBody>
      </p:sp>
      <p:sp>
        <p:nvSpPr>
          <p:cNvPr id="4" name="Text Placeholder 3"/>
          <p:cNvSpPr>
            <a:spLocks noGrp="1"/>
          </p:cNvSpPr>
          <p:nvPr>
            <p:ph type="body" sz="half" idx="2"/>
          </p:nvPr>
        </p:nvSpPr>
        <p:spPr>
          <a:xfrm>
            <a:off x="7923212" y="1741336"/>
            <a:ext cx="3886200" cy="4164164"/>
          </a:xfrm>
        </p:spPr>
        <p:txBody>
          <a:bodyPr>
            <a:normAutofit/>
          </a:bodyPr>
          <a:lstStyle/>
          <a:p>
            <a:r>
              <a:rPr lang="en-US" sz="2800" dirty="0">
                <a:solidFill>
                  <a:schemeClr val="bg1"/>
                </a:solidFill>
                <a:latin typeface="Arial" panose="020B0604020202020204" pitchFamily="34" charset="0"/>
              </a:rPr>
              <a:t>Quality Matters since 2010. </a:t>
            </a:r>
          </a:p>
          <a:p>
            <a:r>
              <a:rPr lang="en-US" sz="2800" dirty="0">
                <a:solidFill>
                  <a:schemeClr val="bg1"/>
                </a:solidFill>
                <a:latin typeface="Arial" panose="020B0604020202020204" pitchFamily="34" charset="0"/>
              </a:rPr>
              <a:t>Grew out of concern </a:t>
            </a:r>
            <a:br>
              <a:rPr lang="en-US" sz="2800" dirty="0">
                <a:solidFill>
                  <a:schemeClr val="bg1"/>
                </a:solidFill>
                <a:latin typeface="Arial" panose="020B0604020202020204" pitchFamily="34" charset="0"/>
              </a:rPr>
            </a:br>
            <a:r>
              <a:rPr lang="en-US" sz="2800" dirty="0">
                <a:solidFill>
                  <a:schemeClr val="bg1"/>
                </a:solidFill>
                <a:latin typeface="Arial" panose="020B0604020202020204" pitchFamily="34" charset="0"/>
              </a:rPr>
              <a:t>about online quality. </a:t>
            </a:r>
          </a:p>
          <a:p>
            <a:r>
              <a:rPr lang="en-US" sz="2800" dirty="0">
                <a:solidFill>
                  <a:schemeClr val="bg1"/>
                </a:solidFill>
                <a:latin typeface="Arial" panose="020B0604020202020204" pitchFamily="34" charset="0"/>
              </a:rPr>
              <a:t>Incentives for faculty.</a:t>
            </a:r>
          </a:p>
          <a:p>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304" y="636814"/>
            <a:ext cx="6796258" cy="5295900"/>
          </a:xfrm>
          <a:prstGeom prst="rect">
            <a:avLst/>
          </a:prstGeom>
        </p:spPr>
      </p:pic>
    </p:spTree>
    <p:extLst>
      <p:ext uri="{BB962C8B-B14F-4D97-AF65-F5344CB8AC3E}">
        <p14:creationId xmlns:p14="http://schemas.microsoft.com/office/powerpoint/2010/main" val="981825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Plan</a:t>
            </a:r>
          </a:p>
        </p:txBody>
      </p:sp>
      <p:graphicFrame>
        <p:nvGraphicFramePr>
          <p:cNvPr id="4" name="Content Placeholder 3" descr="Vertical Bullet List" title="SmartArt"/>
          <p:cNvGraphicFramePr>
            <a:graphicFrameLocks noGrp="1"/>
          </p:cNvGraphicFramePr>
          <p:nvPr>
            <p:ph sz="half" idx="1"/>
            <p:extLst>
              <p:ext uri="{D42A27DB-BD31-4B8C-83A1-F6EECF244321}">
                <p14:modId xmlns:p14="http://schemas.microsoft.com/office/powerpoint/2010/main" val="1517616417"/>
              </p:ext>
            </p:extLst>
          </p:nvPr>
        </p:nvGraphicFramePr>
        <p:xfrm>
          <a:off x="1251352" y="1371600"/>
          <a:ext cx="522406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Content Placeholder 4"/>
          <p:cNvPicPr>
            <a:picLocks noGrp="1" noChangeAspect="1"/>
          </p:cNvPicPr>
          <p:nvPr>
            <p:ph sz="half" idx="2"/>
          </p:nvPr>
        </p:nvPicPr>
        <p:blipFill>
          <a:blip r:embed="rId8">
            <a:extLst>
              <a:ext uri="{28A0092B-C50C-407E-A947-70E740481C1C}">
                <a14:useLocalDpi xmlns:a14="http://schemas.microsoft.com/office/drawing/2010/main" val="0"/>
              </a:ext>
            </a:extLst>
          </a:blip>
          <a:stretch>
            <a:fillRect/>
          </a:stretch>
        </p:blipFill>
        <p:spPr>
          <a:xfrm>
            <a:off x="6704012" y="1371600"/>
            <a:ext cx="5123782" cy="4191000"/>
          </a:xfrm>
        </p:spPr>
      </p:pic>
    </p:spTree>
    <p:extLst>
      <p:ext uri="{BB962C8B-B14F-4D97-AF65-F5344CB8AC3E}">
        <p14:creationId xmlns:p14="http://schemas.microsoft.com/office/powerpoint/2010/main" val="3488869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Implementation</a:t>
            </a:r>
          </a:p>
        </p:txBody>
      </p:sp>
      <p:sp>
        <p:nvSpPr>
          <p:cNvPr id="3" name="Text Placeholder 2"/>
          <p:cNvSpPr>
            <a:spLocks noGrp="1"/>
          </p:cNvSpPr>
          <p:nvPr>
            <p:ph type="body" idx="1"/>
          </p:nvPr>
        </p:nvSpPr>
        <p:spPr/>
        <p:txBody>
          <a:bodyPr>
            <a:normAutofit/>
          </a:bodyPr>
          <a:lstStyle/>
          <a:p>
            <a:r>
              <a:rPr lang="en-US" dirty="0"/>
              <a:t>Where we’ve been</a:t>
            </a:r>
          </a:p>
        </p:txBody>
      </p:sp>
    </p:spTree>
    <p:extLst>
      <p:ext uri="{BB962C8B-B14F-4D97-AF65-F5344CB8AC3E}">
        <p14:creationId xmlns:p14="http://schemas.microsoft.com/office/powerpoint/2010/main" val="423498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normAutofit lnSpcReduction="10000"/>
          </a:bodyPr>
          <a:lstStyle/>
          <a:p>
            <a:r>
              <a:rPr lang="en-US" sz="3200" dirty="0"/>
              <a:t>Reluctant faculty</a:t>
            </a:r>
          </a:p>
          <a:p>
            <a:r>
              <a:rPr lang="en-US" sz="3200" dirty="0"/>
              <a:t>Developed Training Program</a:t>
            </a:r>
          </a:p>
          <a:p>
            <a:r>
              <a:rPr lang="en-US" sz="3200" dirty="0"/>
              <a:t>Offered Template</a:t>
            </a:r>
          </a:p>
          <a:p>
            <a:r>
              <a:rPr lang="en-US" sz="3200" dirty="0"/>
              <a:t>Decided on Incentives</a:t>
            </a:r>
          </a:p>
          <a:p>
            <a:r>
              <a:rPr lang="en-US" sz="3200" dirty="0"/>
              <a:t>Trained Reviewers</a:t>
            </a:r>
          </a:p>
          <a:p>
            <a:r>
              <a:rPr lang="en-US" sz="3200" dirty="0"/>
              <a:t>Review process</a:t>
            </a:r>
          </a:p>
        </p:txBody>
      </p:sp>
    </p:spTree>
    <p:extLst>
      <p:ext uri="{BB962C8B-B14F-4D97-AF65-F5344CB8AC3E}">
        <p14:creationId xmlns:p14="http://schemas.microsoft.com/office/powerpoint/2010/main" val="297963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79d50a291f8e26e081d95a707b35f7452ae2cb"/>
</p:tagLst>
</file>

<file path=ppt/tags/tag2.xml><?xml version="1.0" encoding="utf-8"?>
<p:tagLst xmlns:a="http://schemas.openxmlformats.org/drawingml/2006/main" xmlns:r="http://schemas.openxmlformats.org/officeDocument/2006/relationships" xmlns:p="http://schemas.openxmlformats.org/presentationml/2006/main">
  <p:tag name="__PE_POLL_EMBED_ID" val="31c196d6-334c-4755-ae6f-b359b4309665"/>
</p:tagLst>
</file>

<file path=ppt/tags/tag3.xml><?xml version="1.0" encoding="utf-8"?>
<p:tagLst xmlns:a="http://schemas.openxmlformats.org/drawingml/2006/main" xmlns:r="http://schemas.openxmlformats.org/officeDocument/2006/relationships" xmlns:p="http://schemas.openxmlformats.org/presentationml/2006/main">
  <p:tag name="__PE_POLL_EMBED_ID" val="3255bf98-1745-47bf-90b3-389c3b1d38e2"/>
</p:tagLst>
</file>

<file path=ppt/tags/tag4.xml><?xml version="1.0" encoding="utf-8"?>
<p:tagLst xmlns:a="http://schemas.openxmlformats.org/drawingml/2006/main" xmlns:r="http://schemas.openxmlformats.org/officeDocument/2006/relationships" xmlns:p="http://schemas.openxmlformats.org/presentationml/2006/main">
  <p:tag name="__PE_POLL_EMBED_ID" val="eb6a80af-ca93-4b90-bc91-82d43c970232"/>
</p:tagLst>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ppt/theme/theme3.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D7DC9D6-C974-4760-AF25-FD6F69EC1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TM10001106[[fn=Badge]]</Template>
  <TotalTime>0</TotalTime>
  <Words>735</Words>
  <Application>Microsoft Office PowerPoint</Application>
  <PresentationFormat>Custom</PresentationFormat>
  <Paragraphs>135</Paragraphs>
  <Slides>30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Corbel</vt:lpstr>
      <vt:lpstr>Gill Sans MT</vt:lpstr>
      <vt:lpstr>Impact</vt:lpstr>
      <vt:lpstr>Badge</vt:lpstr>
      <vt:lpstr>Happy Trails:</vt:lpstr>
      <vt:lpstr>Sara McCool</vt:lpstr>
      <vt:lpstr>PowerPoint Presentation</vt:lpstr>
      <vt:lpstr>PowerPoint Presentation</vt:lpstr>
      <vt:lpstr>Presentation Objectives</vt:lpstr>
      <vt:lpstr>Background</vt:lpstr>
      <vt:lpstr>Strategic Plan</vt:lpstr>
      <vt:lpstr>Implementation</vt:lpstr>
      <vt:lpstr>implementation</vt:lpstr>
      <vt:lpstr>Analysis</vt:lpstr>
      <vt:lpstr>Hypothesis</vt:lpstr>
      <vt:lpstr>Methodology</vt:lpstr>
      <vt:lpstr>Analysis</vt:lpstr>
      <vt:lpstr>Analysis NUR 4165</vt:lpstr>
      <vt:lpstr>Analysis NUR 4165</vt:lpstr>
      <vt:lpstr>Analysis</vt:lpstr>
      <vt:lpstr>Summary NUR 4165</vt:lpstr>
      <vt:lpstr>Analysis</vt:lpstr>
      <vt:lpstr>Withdrawal Rates</vt:lpstr>
      <vt:lpstr>Number of Muddiest Point Threads</vt:lpstr>
      <vt:lpstr>Summary ATC 102</vt:lpstr>
      <vt:lpstr>Analysis HSA 4340</vt:lpstr>
      <vt:lpstr>withdrawals</vt:lpstr>
      <vt:lpstr>Muddiest Point Threads</vt:lpstr>
      <vt:lpstr>Average Grades</vt:lpstr>
      <vt:lpstr>Refine and revise</vt:lpstr>
      <vt:lpstr>Changes at the State Level</vt:lpstr>
      <vt:lpstr>Summary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2016-10-20T21:20:20Z</dcterms:created>
  <dcterms:modified xsi:type="dcterms:W3CDTF">2016-11-02T01:16:17Z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TC028010849991</vt:lpwstr>
  </property>
</Properties>
</file>