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02" r:id="rId2"/>
    <p:sldId id="453" r:id="rId3"/>
    <p:sldId id="436" r:id="rId4"/>
    <p:sldId id="439" r:id="rId5"/>
    <p:sldId id="440" r:id="rId6"/>
    <p:sldId id="441" r:id="rId7"/>
    <p:sldId id="442" r:id="rId8"/>
    <p:sldId id="443" r:id="rId9"/>
    <p:sldId id="444" r:id="rId10"/>
    <p:sldId id="445" r:id="rId11"/>
    <p:sldId id="446" r:id="rId12"/>
    <p:sldId id="447" r:id="rId13"/>
    <p:sldId id="448" r:id="rId14"/>
    <p:sldId id="449" r:id="rId15"/>
    <p:sldId id="450" r:id="rId16"/>
    <p:sldId id="451" r:id="rId17"/>
    <p:sldId id="452" r:id="rId1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1A4A"/>
    <a:srgbClr val="CC0000"/>
    <a:srgbClr val="0000FF"/>
    <a:srgbClr val="FFFDE9"/>
    <a:srgbClr val="B8C6D6"/>
    <a:srgbClr val="6060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46" autoAdjust="0"/>
    <p:restoredTop sz="93529" autoAdjust="0"/>
  </p:normalViewPr>
  <p:slideViewPr>
    <p:cSldViewPr>
      <p:cViewPr varScale="1">
        <p:scale>
          <a:sx n="92" d="100"/>
          <a:sy n="92" d="100"/>
        </p:scale>
        <p:origin x="-1459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3594" y="-102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69196" cy="47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defTabSz="966698">
              <a:defRPr sz="1300" smtClean="0"/>
            </a:lvl1pPr>
          </a:lstStyle>
          <a:p>
            <a:pPr>
              <a:defRPr/>
            </a:pPr>
            <a:endParaRPr lang="en-US" dirty="0">
              <a:latin typeface="NewsGoth BT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334" y="1"/>
            <a:ext cx="3169196" cy="47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algn="r" defTabSz="966698">
              <a:defRPr sz="1300" smtClean="0"/>
            </a:lvl1pPr>
          </a:lstStyle>
          <a:p>
            <a:pPr>
              <a:defRPr/>
            </a:pPr>
            <a:endParaRPr lang="en-US" dirty="0">
              <a:latin typeface="NewsGoth BT"/>
            </a:endParaRP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19573"/>
            <a:ext cx="3169196" cy="47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defTabSz="966698">
              <a:defRPr sz="1300" smtClean="0"/>
            </a:lvl1pPr>
          </a:lstStyle>
          <a:p>
            <a:pPr>
              <a:defRPr/>
            </a:pPr>
            <a:endParaRPr lang="en-US" dirty="0">
              <a:latin typeface="NewsGoth BT"/>
            </a:endParaRP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334" y="9119573"/>
            <a:ext cx="3169196" cy="47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r" defTabSz="966698">
              <a:defRPr sz="1300" smtClean="0"/>
            </a:lvl1pPr>
          </a:lstStyle>
          <a:p>
            <a:pPr>
              <a:defRPr/>
            </a:pPr>
            <a:fld id="{6D4903AB-82BD-4CA4-90F3-60A5641902E5}" type="slidenum">
              <a:rPr lang="en-US">
                <a:latin typeface="NewsGoth BT"/>
              </a:rPr>
              <a:pPr>
                <a:defRPr/>
              </a:pPr>
              <a:t>‹#›</a:t>
            </a:fld>
            <a:endParaRPr lang="en-US" dirty="0">
              <a:latin typeface="NewsGoth BT"/>
            </a:endParaRPr>
          </a:p>
        </p:txBody>
      </p:sp>
    </p:spTree>
    <p:extLst>
      <p:ext uri="{BB962C8B-B14F-4D97-AF65-F5344CB8AC3E}">
        <p14:creationId xmlns:p14="http://schemas.microsoft.com/office/powerpoint/2010/main" val="3382146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69196" cy="47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NewsGoth B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334" y="1"/>
            <a:ext cx="3169196" cy="47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NewsGoth B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353" y="4560612"/>
            <a:ext cx="5852494" cy="431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19573"/>
            <a:ext cx="3169196" cy="47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NewsGoth B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334" y="9119573"/>
            <a:ext cx="3169196" cy="47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NewsGoth BT"/>
              </a:defRPr>
            </a:lvl1pPr>
          </a:lstStyle>
          <a:p>
            <a:pPr>
              <a:defRPr/>
            </a:pPr>
            <a:fld id="{FDB4CE5C-9EF9-4837-85F4-7CFEB18A75E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12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wsGoth B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wsGoth B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wsGoth B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wsGoth B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wsGoth B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AF7A57-868F-4E2C-8120-7141DD9416CE}" type="slidenum">
              <a:rPr lang="en-US" smtClean="0">
                <a:latin typeface="NewsGoth BT"/>
              </a:rPr>
              <a:pPr/>
              <a:t>1</a:t>
            </a:fld>
            <a:endParaRPr lang="en-US" dirty="0" smtClean="0">
              <a:latin typeface="NewsGoth BT"/>
            </a:endParaRPr>
          </a:p>
        </p:txBody>
      </p:sp>
    </p:spTree>
    <p:extLst>
      <p:ext uri="{BB962C8B-B14F-4D97-AF65-F5344CB8AC3E}">
        <p14:creationId xmlns:p14="http://schemas.microsoft.com/office/powerpoint/2010/main" val="3286459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2192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2192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84438"/>
            <a:ext cx="3810000" cy="4068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84438"/>
            <a:ext cx="3810000" cy="4068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752600"/>
            <a:ext cx="8839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990600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9600"/>
            <a:ext cx="9144000" cy="3048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0" i="0" dirty="0" smtClean="0">
              <a:latin typeface="NewsGoth Bd BT"/>
              <a:cs typeface="NewsGoth Bd BT"/>
            </a:endParaRPr>
          </a:p>
          <a:p>
            <a:pPr algn="ctr"/>
            <a:endParaRPr lang="en-US" dirty="0">
              <a:latin typeface="NewsGoth BT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092571"/>
            <a:ext cx="1443789" cy="685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NewsGoth B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NewsGoth B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NewsGoth B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NewsGoth B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NewsGoth B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NewsGoth B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Placeholder 4" descr="McKinley0124.tiff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5632" t="11243" r="4593" b="38586"/>
          <a:stretch>
            <a:fillRect/>
          </a:stretch>
        </p:blipFill>
        <p:spPr>
          <a:xfrm>
            <a:off x="0" y="914400"/>
            <a:ext cx="9144000" cy="340042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5181600"/>
            <a:ext cx="7010400" cy="990600"/>
          </a:xfrm>
        </p:spPr>
        <p:txBody>
          <a:bodyPr/>
          <a:lstStyle/>
          <a:p>
            <a:pPr algn="ctr"/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800" dirty="0"/>
              <a:t>Innovative </a:t>
            </a:r>
            <a:r>
              <a:rPr lang="en-US" sz="4800" dirty="0" smtClean="0"/>
              <a:t>Approaches </a:t>
            </a:r>
            <a:r>
              <a:rPr lang="en-US" sz="4800" dirty="0"/>
              <a:t>to </a:t>
            </a:r>
            <a:r>
              <a:rPr lang="en-US" sz="4800" dirty="0" smtClean="0"/>
              <a:t>Learner Success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>
                <a:solidFill>
                  <a:schemeClr val="tx1"/>
                </a:solidFill>
              </a:rPr>
              <a:t>www.bsu.edu/ilearn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the </a:t>
            </a:r>
            <a:r>
              <a:rPr lang="en-US" dirty="0" err="1" smtClean="0"/>
              <a:t>CPE</a:t>
            </a:r>
            <a:r>
              <a:rPr lang="en-US" dirty="0" smtClean="0"/>
              <a:t> Rubric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CPE = Continuing and Professional Education</a:t>
            </a:r>
          </a:p>
          <a:p>
            <a:r>
              <a:rPr lang="en-US" dirty="0" smtClean="0"/>
              <a:t>Jumpstart was the first program developed at BSU that used the CPE Rubric</a:t>
            </a:r>
          </a:p>
          <a:p>
            <a:r>
              <a:rPr lang="en-US" dirty="0" smtClean="0"/>
              <a:t>Meet the following CPE criteria:</a:t>
            </a:r>
          </a:p>
          <a:p>
            <a:pPr lvl="1"/>
            <a:r>
              <a:rPr lang="en-US" dirty="0" smtClean="0"/>
              <a:t>pass/fail</a:t>
            </a:r>
          </a:p>
          <a:p>
            <a:pPr lvl="1"/>
            <a:r>
              <a:rPr lang="en-US" dirty="0" smtClean="0"/>
              <a:t>skills-based</a:t>
            </a:r>
          </a:p>
          <a:p>
            <a:pPr lvl="1"/>
            <a:r>
              <a:rPr lang="en-US" dirty="0" smtClean="0"/>
              <a:t>do </a:t>
            </a:r>
            <a:r>
              <a:rPr lang="en-US" dirty="0"/>
              <a:t>not carry academic </a:t>
            </a:r>
            <a:r>
              <a:rPr lang="en-US" dirty="0" smtClean="0"/>
              <a:t>credit</a:t>
            </a:r>
          </a:p>
          <a:p>
            <a:pPr lvl="1"/>
            <a:r>
              <a:rPr lang="en-US" dirty="0" smtClean="0"/>
              <a:t>self-paced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901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990600"/>
            <a:ext cx="8839200" cy="762000"/>
          </a:xfrm>
        </p:spPr>
        <p:txBody>
          <a:bodyPr/>
          <a:lstStyle/>
          <a:p>
            <a:r>
              <a:rPr lang="en-US" dirty="0" smtClean="0"/>
              <a:t>Demonstration of Program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582"/>
          <a:stretch/>
        </p:blipFill>
        <p:spPr>
          <a:xfrm>
            <a:off x="417174" y="1752600"/>
            <a:ext cx="830965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8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Careers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Career Center requested an </a:t>
            </a:r>
            <a:r>
              <a:rPr lang="en-US" dirty="0"/>
              <a:t>interactive, self-paced career exploration </a:t>
            </a:r>
            <a:r>
              <a:rPr lang="en-US" dirty="0" smtClean="0"/>
              <a:t>workshop</a:t>
            </a:r>
          </a:p>
          <a:p>
            <a:r>
              <a:rPr lang="en-US" dirty="0" smtClean="0"/>
              <a:t>Designed </a:t>
            </a:r>
            <a:r>
              <a:rPr lang="en-US" dirty="0"/>
              <a:t>to help incoming freshmen find and determine a major/career path so that these students graduated within four </a:t>
            </a:r>
            <a:r>
              <a:rPr lang="en-US" dirty="0" smtClean="0"/>
              <a:t>years</a:t>
            </a:r>
          </a:p>
          <a:p>
            <a:r>
              <a:rPr lang="en-US" dirty="0" smtClean="0"/>
              <a:t>This </a:t>
            </a:r>
            <a:r>
              <a:rPr lang="en-US" dirty="0"/>
              <a:t>online resource is one way to help ensure students are on the correct track for their </a:t>
            </a:r>
            <a:r>
              <a:rPr lang="en-US" dirty="0" smtClean="0"/>
              <a:t>future</a:t>
            </a:r>
          </a:p>
          <a:p>
            <a:r>
              <a:rPr lang="en-US" dirty="0" smtClean="0"/>
              <a:t>The </a:t>
            </a:r>
            <a:r>
              <a:rPr lang="en-US" dirty="0"/>
              <a:t>online workshop is facilitated by career advisors assigned to monitor the students’ progress through the six, self-knowledge assessment units with a final evaluation paper submitted to an </a:t>
            </a:r>
            <a:r>
              <a:rPr lang="en-US" dirty="0" smtClean="0"/>
              <a:t>advisor</a:t>
            </a:r>
          </a:p>
          <a:p>
            <a:r>
              <a:rPr lang="en-US" dirty="0" smtClean="0"/>
              <a:t>Students </a:t>
            </a:r>
            <a:r>
              <a:rPr lang="en-US" dirty="0"/>
              <a:t>completing the course </a:t>
            </a:r>
            <a:r>
              <a:rPr lang="en-US" dirty="0" smtClean="0"/>
              <a:t>requested more interactivity</a:t>
            </a:r>
          </a:p>
        </p:txBody>
      </p:sp>
    </p:spTree>
    <p:extLst>
      <p:ext uri="{BB962C8B-B14F-4D97-AF65-F5344CB8AC3E}">
        <p14:creationId xmlns:p14="http://schemas.microsoft.com/office/powerpoint/2010/main" val="941981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762000"/>
          </a:xfrm>
        </p:spPr>
        <p:txBody>
          <a:bodyPr/>
          <a:lstStyle/>
          <a:p>
            <a:r>
              <a:rPr lang="en-US" dirty="0"/>
              <a:t>Demonstration of Program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591" y="1752600"/>
            <a:ext cx="6058818" cy="4267200"/>
          </a:xfrm>
        </p:spPr>
      </p:pic>
    </p:spTree>
    <p:extLst>
      <p:ext uri="{BB962C8B-B14F-4D97-AF65-F5344CB8AC3E}">
        <p14:creationId xmlns:p14="http://schemas.microsoft.com/office/powerpoint/2010/main" val="384332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Course was developed by a request from faculty that were concerned that students didn’t understand forms of academic dishonesty (particularly plagiarism)</a:t>
            </a:r>
          </a:p>
          <a:p>
            <a:r>
              <a:rPr lang="en-US" dirty="0" smtClean="0"/>
              <a:t>Course is divided into 3 Units: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Overview of BSU policy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Types of academic dishonesty with a focus on plagiarism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Tips on avoiding academic dishonesty</a:t>
            </a:r>
          </a:p>
          <a:p>
            <a:r>
              <a:rPr lang="en-US" dirty="0" smtClean="0"/>
              <a:t>Course will be required for incoming online students and will be made available to all faculty to include in their courses</a:t>
            </a:r>
          </a:p>
          <a:p>
            <a:r>
              <a:rPr lang="en-US" dirty="0" smtClean="0"/>
              <a:t>Content was developed using Articulate Storyline and completion progress will be tracked in Blackboard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4193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 of Program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52600"/>
            <a:ext cx="76200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9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programs have helped enhance initiatives that reach beyond original expectations for iLearn.</a:t>
            </a:r>
          </a:p>
          <a:p>
            <a:pPr marL="0" indent="0">
              <a:buNone/>
            </a:pPr>
            <a:r>
              <a:rPr lang="en-US" dirty="0" smtClean="0"/>
              <a:t>Expansion of Design Focus:</a:t>
            </a:r>
          </a:p>
          <a:p>
            <a:r>
              <a:rPr lang="en-US" dirty="0" smtClean="0"/>
              <a:t>Non-credit courses</a:t>
            </a:r>
          </a:p>
          <a:p>
            <a:r>
              <a:rPr lang="en-US" dirty="0" smtClean="0"/>
              <a:t>Serving students outside the university</a:t>
            </a:r>
          </a:p>
          <a:p>
            <a:r>
              <a:rPr lang="en-US" dirty="0" smtClean="0"/>
              <a:t>Using the </a:t>
            </a:r>
            <a:r>
              <a:rPr lang="en-US" dirty="0" err="1" smtClean="0"/>
              <a:t>CPE</a:t>
            </a:r>
            <a:r>
              <a:rPr lang="en-US" dirty="0" smtClean="0"/>
              <a:t> Rubric</a:t>
            </a:r>
          </a:p>
          <a:p>
            <a:r>
              <a:rPr lang="en-US" dirty="0" smtClean="0"/>
              <a:t>Institutional wide projects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842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3200"/>
            <a:ext cx="8839200" cy="762000"/>
          </a:xfrm>
        </p:spPr>
        <p:txBody>
          <a:bodyPr/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0196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Speaker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Ryan </a:t>
            </a:r>
            <a:r>
              <a:rPr lang="en-US" dirty="0" err="1" smtClean="0"/>
              <a:t>Hornbaker</a:t>
            </a:r>
            <a:r>
              <a:rPr lang="en-US" dirty="0" smtClean="0"/>
              <a:t>, Instructional Designer</a:t>
            </a:r>
          </a:p>
          <a:p>
            <a:r>
              <a:rPr lang="en-US" dirty="0" smtClean="0"/>
              <a:t>Dan Jones, Instructional Designer</a:t>
            </a:r>
          </a:p>
          <a:p>
            <a:r>
              <a:rPr lang="en-US" dirty="0" smtClean="0"/>
              <a:t>Cindy Cash, Instructional Designer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715000" y="3846576"/>
            <a:ext cx="1306286" cy="2218944"/>
            <a:chOff x="5715000" y="3846576"/>
            <a:chExt cx="1306286" cy="221894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3846576"/>
              <a:ext cx="1306286" cy="18288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721350" y="5696188"/>
              <a:ext cx="12935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Dan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748569" y="3867388"/>
            <a:ext cx="1306287" cy="2177320"/>
            <a:chOff x="2064801" y="3867388"/>
            <a:chExt cx="1306287" cy="2177320"/>
          </a:xfrm>
        </p:grpSpPr>
        <p:sp>
          <p:nvSpPr>
            <p:cNvPr id="8" name="TextBox 7"/>
            <p:cNvSpPr txBox="1"/>
            <p:nvPr/>
          </p:nvSpPr>
          <p:spPr>
            <a:xfrm>
              <a:off x="2064801" y="5675376"/>
              <a:ext cx="13062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Cindy</a:t>
              </a:r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4801" y="3867388"/>
              <a:ext cx="1306286" cy="182880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782138" y="3867388"/>
            <a:ext cx="1306287" cy="2228612"/>
            <a:chOff x="3902529" y="3867388"/>
            <a:chExt cx="1306287" cy="2228612"/>
          </a:xfrm>
        </p:grpSpPr>
        <p:sp>
          <p:nvSpPr>
            <p:cNvPr id="9" name="TextBox 8"/>
            <p:cNvSpPr txBox="1"/>
            <p:nvPr/>
          </p:nvSpPr>
          <p:spPr>
            <a:xfrm>
              <a:off x="3902529" y="5726668"/>
              <a:ext cx="13062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Ryan</a:t>
              </a:r>
              <a:endParaRPr lang="en-US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2529" y="3867388"/>
              <a:ext cx="1306286" cy="182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255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57400"/>
            <a:ext cx="8839200" cy="762000"/>
          </a:xfrm>
        </p:spPr>
        <p:txBody>
          <a:bodyPr/>
          <a:lstStyle/>
          <a:p>
            <a:r>
              <a:rPr lang="en-US" dirty="0"/>
              <a:t>Innovative approaches to learner </a:t>
            </a:r>
            <a:r>
              <a:rPr lang="en-US" dirty="0" smtClean="0"/>
              <a:t>success: </a:t>
            </a:r>
            <a:r>
              <a:rPr lang="en-US" dirty="0"/>
              <a:t>Setting the standard for development of three distinctive online outreach programs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505200"/>
            <a:ext cx="8839200" cy="2514600"/>
          </a:xfrm>
        </p:spPr>
        <p:txBody>
          <a:bodyPr/>
          <a:lstStyle/>
          <a:p>
            <a:r>
              <a:rPr lang="en-US" dirty="0" smtClean="0"/>
              <a:t>Professional Educators Initiative</a:t>
            </a:r>
          </a:p>
          <a:p>
            <a:r>
              <a:rPr lang="en-US" dirty="0" smtClean="0"/>
              <a:t>Jumpstart (Software Skills)</a:t>
            </a:r>
          </a:p>
          <a:p>
            <a:r>
              <a:rPr lang="en-US" dirty="0" smtClean="0"/>
              <a:t>Key Careers</a:t>
            </a:r>
          </a:p>
          <a:p>
            <a:r>
              <a:rPr lang="en-US" dirty="0" smtClean="0"/>
              <a:t>Academic Integrity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iLearn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Our Mission: To create high quality learning experiences for faculty and students</a:t>
            </a:r>
          </a:p>
          <a:p>
            <a:r>
              <a:rPr lang="en-US" sz="2800" dirty="0" smtClean="0"/>
              <a:t>Part of the Division of Online and Distance Education at Ball State University</a:t>
            </a:r>
          </a:p>
          <a:p>
            <a:r>
              <a:rPr lang="en-US" sz="2800" dirty="0" err="1" smtClean="0"/>
              <a:t>iLearn</a:t>
            </a:r>
            <a:r>
              <a:rPr lang="en-US" sz="2800" dirty="0" smtClean="0"/>
              <a:t> is collaborative team of</a:t>
            </a:r>
          </a:p>
          <a:p>
            <a:pPr lvl="1"/>
            <a:r>
              <a:rPr lang="en-US" sz="2400" dirty="0" smtClean="0"/>
              <a:t>Instructional Designers</a:t>
            </a:r>
          </a:p>
          <a:p>
            <a:pPr lvl="1"/>
            <a:r>
              <a:rPr lang="en-US" sz="2400" dirty="0" smtClean="0"/>
              <a:t>Learning Technologists</a:t>
            </a:r>
          </a:p>
          <a:p>
            <a:pPr lvl="1"/>
            <a:r>
              <a:rPr lang="en-US" sz="2400" dirty="0" smtClean="0"/>
              <a:t>Developers/Researchers</a:t>
            </a:r>
          </a:p>
          <a:p>
            <a:r>
              <a:rPr lang="en-US" sz="2800" dirty="0" smtClean="0"/>
              <a:t>Institutional Member of QM since July 2012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491193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Role of Instructional Designers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Work one-on-one with faculty consults to develop or redevelop online courses</a:t>
            </a:r>
          </a:p>
          <a:p>
            <a:r>
              <a:rPr lang="en-US" smtClean="0"/>
              <a:t>Ensure quality by following QM and Institutional guidelines (Title 34 and FERPA)</a:t>
            </a:r>
          </a:p>
          <a:p>
            <a:r>
              <a:rPr lang="en-US" smtClean="0"/>
              <a:t>Research and implement innovative technologies (Storyline, My Mediasite)</a:t>
            </a:r>
          </a:p>
          <a:p>
            <a:r>
              <a:rPr lang="en-US" smtClean="0"/>
              <a:t>Help faculty determine best practices and technologies to fulfill course objectives</a:t>
            </a:r>
          </a:p>
          <a:p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8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Expansion of Design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Increased focus on institutional wide projects</a:t>
            </a:r>
          </a:p>
          <a:p>
            <a:pPr lvl="1"/>
            <a:r>
              <a:rPr lang="en-US" smtClean="0"/>
              <a:t>Professional Educators Initiative</a:t>
            </a:r>
          </a:p>
          <a:p>
            <a:pPr lvl="1"/>
            <a:r>
              <a:rPr lang="en-US" smtClean="0"/>
              <a:t>Jumpstart</a:t>
            </a:r>
          </a:p>
          <a:p>
            <a:pPr lvl="1"/>
            <a:r>
              <a:rPr lang="en-US" smtClean="0"/>
              <a:t>Key Careers</a:t>
            </a:r>
          </a:p>
          <a:p>
            <a:pPr lvl="1"/>
            <a:r>
              <a:rPr lang="en-US" smtClean="0"/>
              <a:t>Academic Integrity</a:t>
            </a:r>
          </a:p>
          <a:p>
            <a:r>
              <a:rPr lang="en-US" smtClean="0"/>
              <a:t>Applying the Quality Matters Continuing and Professional Education (CPE) Rubric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425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Professional Educators 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smtClean="0"/>
              <a:t>A collaborative, interdepartmental effort to fill a growing need for public teachers in primary and secondary schools to enhance their teaching skills</a:t>
            </a:r>
          </a:p>
          <a:p>
            <a:r>
              <a:rPr lang="en-US" sz="2200" smtClean="0"/>
              <a:t>28 mini-courses (each mini-course is four-weeks and non-credit)</a:t>
            </a:r>
          </a:p>
          <a:p>
            <a:r>
              <a:rPr lang="en-US" sz="2200" smtClean="0"/>
              <a:t>The courses were created in direct response to new legislation</a:t>
            </a:r>
          </a:p>
          <a:p>
            <a:r>
              <a:rPr lang="en-US" sz="2200" smtClean="0"/>
              <a:t>The first attempt by a state institution to address these changes</a:t>
            </a:r>
          </a:p>
          <a:p>
            <a:r>
              <a:rPr lang="en-US" sz="2200" smtClean="0"/>
              <a:t>The modules provide an opportunity for teachers to interact with their peers while learning best practices within their respective fields</a:t>
            </a:r>
          </a:p>
          <a:p>
            <a:r>
              <a:rPr lang="en-US" sz="2200" smtClean="0"/>
              <a:t>As instructional designers, our unit worked directly with experts in education to ensure that content was current and appropriate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2813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Demonstration of Program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91"/>
          <a:stretch/>
        </p:blipFill>
        <p:spPr>
          <a:xfrm>
            <a:off x="152400" y="2286000"/>
            <a:ext cx="8644844" cy="2919153"/>
          </a:xfrm>
        </p:spPr>
      </p:pic>
    </p:spTree>
    <p:extLst>
      <p:ext uri="{BB962C8B-B14F-4D97-AF65-F5344CB8AC3E}">
        <p14:creationId xmlns:p14="http://schemas.microsoft.com/office/powerpoint/2010/main" val="384368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Jumpstart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</a:t>
            </a:r>
            <a:r>
              <a:rPr lang="en-US" dirty="0" smtClean="0"/>
              <a:t>he university president </a:t>
            </a:r>
            <a:r>
              <a:rPr lang="en-US" dirty="0"/>
              <a:t>requested an online program be made available to all students to help them learn </a:t>
            </a:r>
            <a:r>
              <a:rPr lang="en-US" dirty="0" smtClean="0"/>
              <a:t>software skills </a:t>
            </a:r>
            <a:r>
              <a:rPr lang="en-US" dirty="0"/>
              <a:t>that would make them more </a:t>
            </a:r>
            <a:r>
              <a:rPr lang="en-US" dirty="0" smtClean="0"/>
              <a:t>marketable</a:t>
            </a:r>
          </a:p>
          <a:p>
            <a:r>
              <a:rPr lang="en-US" dirty="0" smtClean="0"/>
              <a:t>The </a:t>
            </a:r>
            <a:r>
              <a:rPr lang="en-US" dirty="0"/>
              <a:t>courses </a:t>
            </a:r>
            <a:r>
              <a:rPr lang="en-US" dirty="0" smtClean="0"/>
              <a:t>are online, self-paced</a:t>
            </a:r>
            <a:r>
              <a:rPr lang="en-US" dirty="0"/>
              <a:t>, and </a:t>
            </a:r>
            <a:r>
              <a:rPr lang="en-US" dirty="0" smtClean="0"/>
              <a:t>instructor-less</a:t>
            </a:r>
          </a:p>
          <a:p>
            <a:r>
              <a:rPr lang="en-US" dirty="0" smtClean="0"/>
              <a:t>Courses were </a:t>
            </a:r>
            <a:r>
              <a:rPr lang="en-US" dirty="0"/>
              <a:t>also designed to be accessible to faculty members so that they could be included as assignments in their </a:t>
            </a:r>
            <a:r>
              <a:rPr lang="en-US" dirty="0" smtClean="0"/>
              <a:t>courses</a:t>
            </a:r>
          </a:p>
          <a:p>
            <a:r>
              <a:rPr lang="en-US" dirty="0" smtClean="0"/>
              <a:t>Completion </a:t>
            </a:r>
            <a:r>
              <a:rPr lang="en-US" dirty="0"/>
              <a:t>of </a:t>
            </a:r>
            <a:r>
              <a:rPr lang="en-US" dirty="0" smtClean="0"/>
              <a:t>a course rewards students with a digital badge as well as documentation on their transcript</a:t>
            </a:r>
          </a:p>
          <a:p>
            <a:r>
              <a:rPr lang="en-US" dirty="0" smtClean="0"/>
              <a:t>57 </a:t>
            </a:r>
            <a:r>
              <a:rPr lang="en-US" dirty="0"/>
              <a:t>courses were </a:t>
            </a:r>
            <a:r>
              <a:rPr lang="en-US" dirty="0" smtClean="0"/>
              <a:t>created in Desktop Productivity, </a:t>
            </a:r>
            <a:r>
              <a:rPr lang="en-US" dirty="0"/>
              <a:t>Data Mining, and Web/Graphic </a:t>
            </a:r>
            <a:r>
              <a:rPr lang="en-US" dirty="0" smtClean="0"/>
              <a:t>Development</a:t>
            </a:r>
          </a:p>
          <a:p>
            <a:r>
              <a:rPr lang="en-US" dirty="0" smtClean="0"/>
              <a:t>Courses could be offered to </a:t>
            </a:r>
            <a:r>
              <a:rPr lang="en-US" dirty="0"/>
              <a:t>faculty, staff, alumni, and state residents in the </a:t>
            </a:r>
            <a:r>
              <a:rPr lang="en-US" dirty="0" smtClean="0"/>
              <a:t>future</a:t>
            </a:r>
          </a:p>
          <a:p>
            <a:r>
              <a:rPr lang="en-US" dirty="0" smtClean="0"/>
              <a:t>Courses </a:t>
            </a:r>
            <a:r>
              <a:rPr lang="en-US" dirty="0"/>
              <a:t>were designed utilizing the </a:t>
            </a:r>
            <a:r>
              <a:rPr lang="en-US" dirty="0" smtClean="0"/>
              <a:t>QM Continuing </a:t>
            </a:r>
            <a:r>
              <a:rPr lang="en-US" dirty="0"/>
              <a:t>and Professional Education </a:t>
            </a:r>
            <a:r>
              <a:rPr lang="en-US" dirty="0" smtClean="0"/>
              <a:t>Rubric</a:t>
            </a:r>
          </a:p>
        </p:txBody>
      </p:sp>
    </p:spTree>
    <p:extLst>
      <p:ext uri="{BB962C8B-B14F-4D97-AF65-F5344CB8AC3E}">
        <p14:creationId xmlns:p14="http://schemas.microsoft.com/office/powerpoint/2010/main" val="177047075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3495</TotalTime>
  <Words>646</Words>
  <Application>Microsoft Office PowerPoint</Application>
  <PresentationFormat>On-screen Show (4:3)</PresentationFormat>
  <Paragraphs>83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 Innovative Approaches to Learner Success www.bsu.edu/ilearn</vt:lpstr>
      <vt:lpstr>Today’s Speaker</vt:lpstr>
      <vt:lpstr>Innovative approaches to learner success: Setting the standard for development of three distinctive online outreach programs </vt:lpstr>
      <vt:lpstr>iLearn Overview</vt:lpstr>
      <vt:lpstr>Role of Instructional Designers</vt:lpstr>
      <vt:lpstr>Expansion of Design Focus</vt:lpstr>
      <vt:lpstr>Professional Educators Initiative</vt:lpstr>
      <vt:lpstr>Demonstration of Program</vt:lpstr>
      <vt:lpstr>Jumpstart</vt:lpstr>
      <vt:lpstr>Applying the CPE Rubric</vt:lpstr>
      <vt:lpstr>Demonstration of Program</vt:lpstr>
      <vt:lpstr>Key Careers</vt:lpstr>
      <vt:lpstr>Demonstration of Program</vt:lpstr>
      <vt:lpstr>Academic Integrity</vt:lpstr>
      <vt:lpstr>Demonstration of Program</vt:lpstr>
      <vt:lpstr>Conclusion</vt:lpstr>
      <vt:lpstr>Questions?</vt:lpstr>
    </vt:vector>
  </TitlesOfParts>
  <Company>Ball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mbarr</dc:creator>
  <cp:lastModifiedBy>Jones, Daniel</cp:lastModifiedBy>
  <cp:revision>360</cp:revision>
  <dcterms:created xsi:type="dcterms:W3CDTF">2009-10-19T14:49:50Z</dcterms:created>
  <dcterms:modified xsi:type="dcterms:W3CDTF">2014-04-08T19:29:41Z</dcterms:modified>
</cp:coreProperties>
</file>