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74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F706C9-A09B-42CB-BA2F-FD0431C2B33E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C5556-CA0B-4D53-B9FA-755CD13A2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1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F706C9-A09B-42CB-BA2F-FD0431C2B33E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C5556-CA0B-4D53-B9FA-755CD13A2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9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F706C9-A09B-42CB-BA2F-FD0431C2B33E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C5556-CA0B-4D53-B9FA-755CD13A2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9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F706C9-A09B-42CB-BA2F-FD0431C2B33E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C5556-CA0B-4D53-B9FA-755CD13A2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F706C9-A09B-42CB-BA2F-FD0431C2B33E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C5556-CA0B-4D53-B9FA-755CD13A2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0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F706C9-A09B-42CB-BA2F-FD0431C2B33E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C5556-CA0B-4D53-B9FA-755CD13A2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8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F706C9-A09B-42CB-BA2F-FD0431C2B33E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C5556-CA0B-4D53-B9FA-755CD13A2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4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F706C9-A09B-42CB-BA2F-FD0431C2B33E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C5556-CA0B-4D53-B9FA-755CD13A2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1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F706C9-A09B-42CB-BA2F-FD0431C2B33E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C5556-CA0B-4D53-B9FA-755CD13A2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3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F706C9-A09B-42CB-BA2F-FD0431C2B33E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C5556-CA0B-4D53-B9FA-755CD13A2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9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13"/>
            </p:custDataLst>
          </p:nvPr>
        </p:nvSpPr>
        <p:spPr>
          <a:xfrm>
            <a:off x="4442945" y="6148824"/>
            <a:ext cx="452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latin typeface="Myriad Pro" panose="020B0503030403020204" pitchFamily="34" charset="0"/>
              </a:rPr>
              <a:t>Quality Matters™ 2014 Southwest Regional Conference</a:t>
            </a:r>
          </a:p>
          <a:p>
            <a:pPr algn="r"/>
            <a:r>
              <a:rPr lang="en-US" sz="1400" b="0" i="0" u="none" dirty="0" smtClean="0">
                <a:latin typeface="Myriad Pro" panose="020B0503030403020204" pitchFamily="34" charset="0"/>
              </a:rPr>
              <a:t> Sharon</a:t>
            </a:r>
            <a:r>
              <a:rPr lang="en-US" sz="1400" b="0" i="0" u="none" baseline="0" dirty="0" smtClean="0">
                <a:latin typeface="Myriad Pro" panose="020B0503030403020204" pitchFamily="34" charset="0"/>
              </a:rPr>
              <a:t> Stevens </a:t>
            </a:r>
            <a:r>
              <a:rPr lang="en-US" sz="1400" b="0" i="0" u="none" dirty="0" smtClean="0">
                <a:latin typeface="Myriad Pro" panose="020B0503030403020204" pitchFamily="34" charset="0"/>
              </a:rPr>
              <a:t>/ Scott Switzer / Linda Button</a:t>
            </a:r>
            <a:endParaRPr lang="en-US" sz="1400" b="0" i="0" u="none" dirty="0">
              <a:latin typeface="Myriad Pro" panose="020B0503030403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0" y="6172200"/>
            <a:ext cx="487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04654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The Integration of Quality Matters™</a:t>
            </a:r>
          </a:p>
          <a:p>
            <a:r>
              <a:rPr lang="en-US" sz="2800" dirty="0" smtClean="0">
                <a:latin typeface="Myriad Pro" pitchFamily="34" charset="0"/>
              </a:rPr>
              <a:t>It Began With a Mentoring Program &amp; a Course Design Matrix</a:t>
            </a:r>
            <a:endParaRPr lang="en-US" sz="2800" dirty="0"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724400"/>
            <a:ext cx="3276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Myriad Pro" pitchFamily="34" charset="0"/>
              </a:rPr>
              <a:t>Sharon Stevens / Scott Switzer</a:t>
            </a:r>
          </a:p>
          <a:p>
            <a:pPr algn="r"/>
            <a:r>
              <a:rPr lang="en-US" dirty="0" smtClean="0">
                <a:latin typeface="Myriad Pro" pitchFamily="34" charset="0"/>
              </a:rPr>
              <a:t>Faculty Resource Center</a:t>
            </a:r>
          </a:p>
          <a:p>
            <a:pPr algn="r"/>
            <a:r>
              <a:rPr lang="en-US" b="1" dirty="0" smtClean="0">
                <a:latin typeface="Myriad Pro" pitchFamily="34" charset="0"/>
              </a:rPr>
              <a:t>Linda Button</a:t>
            </a:r>
          </a:p>
          <a:p>
            <a:pPr algn="r"/>
            <a:r>
              <a:rPr lang="en-US" dirty="0" smtClean="0">
                <a:latin typeface="Myriad Pro" pitchFamily="34" charset="0"/>
              </a:rPr>
              <a:t>College of Education</a:t>
            </a:r>
            <a:endParaRPr lang="en-US" dirty="0"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14063"/>
            <a:ext cx="2438400" cy="1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">
            <a:off x="1045026" y="2624554"/>
            <a:ext cx="3810000" cy="29440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14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230" y="314980"/>
            <a:ext cx="511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Myriad Pro" pitchFamily="34" charset="0"/>
              </a:rPr>
              <a:t>Process – Course Design Matrix</a:t>
            </a:r>
            <a:endParaRPr lang="en-US" sz="2800" b="1" dirty="0"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33450"/>
            <a:ext cx="6477000" cy="5004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18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230" y="314980"/>
            <a:ext cx="511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Myriad Pro" pitchFamily="34" charset="0"/>
              </a:rPr>
              <a:t>Process – Course Design Matrix</a:t>
            </a:r>
            <a:endParaRPr lang="en-US" sz="2800" b="1" dirty="0">
              <a:latin typeface="Myriad Pro" pitchFamily="34" charset="0"/>
            </a:endParaRPr>
          </a:p>
        </p:txBody>
      </p:sp>
      <p:pic>
        <p:nvPicPr>
          <p:cNvPr id="4" name="Picture 2" descr="C:\Users\sstevens\Desktop\course design matrix nu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3" y="1524000"/>
            <a:ext cx="8809709" cy="43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243" y="1034534"/>
            <a:ext cx="364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Myriad Pro" pitchFamily="34" charset="0"/>
              </a:rPr>
              <a:t>Competency-based Course Matrix</a:t>
            </a:r>
            <a:endParaRPr lang="en-US" b="1" dirty="0"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523" y="1424868"/>
            <a:ext cx="8876077" cy="120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9526" y="314980"/>
            <a:ext cx="342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Myriad Pro" pitchFamily="34" charset="0"/>
              </a:rPr>
              <a:t>Faculty Perspectives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59977" y="4114800"/>
            <a:ext cx="2983423" cy="79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</a:pP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  <a:cs typeface="Arial" charset="0"/>
              </a:rPr>
              <a:t>Linda Button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  <a:cs typeface="Arial" charset="0"/>
              </a:rPr>
              <a:t>, College 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  <a:cs typeface="Arial" charset="0"/>
              </a:rPr>
              <a:t>of Education</a:t>
            </a:r>
            <a:endParaRPr lang="en-US" sz="2400" dirty="0">
              <a:solidFill>
                <a:schemeClr val="accent5">
                  <a:lumMod val="10000"/>
                </a:schemeClr>
              </a:solidFill>
              <a:latin typeface="Myriad Pro" pitchFamily="34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2514600" cy="293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8575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2466975" cy="2819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22" y="3124200"/>
            <a:ext cx="2965622" cy="274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25598" y="12615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???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3048000"/>
            <a:ext cx="82296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Myriad Pro" pitchFamily="34" charset="0"/>
              </a:rPr>
              <a:t>Questions / Comments?</a:t>
            </a:r>
            <a:endParaRPr lang="en-US" sz="28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25598" y="12615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???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3048000"/>
            <a:ext cx="82296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Myriad Pro" pitchFamily="34" charset="0"/>
              </a:rPr>
              <a:t>Thank you for joining us today!</a:t>
            </a:r>
            <a:endParaRPr lang="en-US" sz="28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188" y="314980"/>
            <a:ext cx="316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Myriad Pro" pitchFamily="34" charset="0"/>
              </a:rPr>
              <a:t>Session Objectives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0352" y="1143000"/>
            <a:ext cx="792784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latin typeface="Myriad Pro" pitchFamily="34" charset="0"/>
              </a:rPr>
              <a:t>Develop a mentoring relationship with participating faculty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latin typeface="Myriad Pro" pitchFamily="34" charset="0"/>
              </a:rPr>
              <a:t>Build an instructional design process using the Course Design Matrix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latin typeface="Myriad Pro" pitchFamily="34" charset="0"/>
              </a:rPr>
              <a:t>Integrate Quality Matters™ into the process and into the overall culture of faculty development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684792"/>
            <a:ext cx="3733800" cy="32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918" y="314980"/>
            <a:ext cx="545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Myriad Pro" pitchFamily="34" charset="0"/>
              </a:rPr>
              <a:t>Faculty Development Framework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953000" y="1140781"/>
            <a:ext cx="388924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Myriad Pro" pitchFamily="34" charset="0"/>
              </a:rPr>
              <a:t>Mentoring</a:t>
            </a:r>
          </a:p>
          <a:p>
            <a:r>
              <a:rPr lang="en-US" sz="1800" dirty="0" smtClean="0">
                <a:latin typeface="Myriad Pro" pitchFamily="34" charset="0"/>
              </a:rPr>
              <a:t>Mentoring relationship began as informal relationships and evolved to more structured interactions</a:t>
            </a:r>
          </a:p>
          <a:p>
            <a:r>
              <a:rPr lang="en-US" sz="1800" dirty="0" smtClean="0">
                <a:latin typeface="Myriad Pro" pitchFamily="34" charset="0"/>
              </a:rPr>
              <a:t>We mentor faculty through the Online Course Enhancement </a:t>
            </a:r>
            <a:r>
              <a:rPr lang="en-US" sz="1800" b="1" dirty="0" smtClean="0">
                <a:latin typeface="Myriad Pro" pitchFamily="34" charset="0"/>
              </a:rPr>
              <a:t>Grants, </a:t>
            </a:r>
            <a:r>
              <a:rPr lang="en-US" sz="1800" dirty="0" smtClean="0">
                <a:latin typeface="Myriad Pro" pitchFamily="34" charset="0"/>
              </a:rPr>
              <a:t>Teaching Online </a:t>
            </a:r>
            <a:r>
              <a:rPr lang="en-US" sz="1800" b="1" dirty="0" smtClean="0">
                <a:latin typeface="Myriad Pro" pitchFamily="34" charset="0"/>
              </a:rPr>
              <a:t>Certificate Program</a:t>
            </a:r>
            <a:r>
              <a:rPr lang="en-US" sz="1800" dirty="0" smtClean="0">
                <a:latin typeface="Myriad Pro" pitchFamily="34" charset="0"/>
              </a:rPr>
              <a:t>, and all </a:t>
            </a:r>
            <a:r>
              <a:rPr lang="en-US" sz="1800" b="1" dirty="0" smtClean="0">
                <a:latin typeface="Myriad Pro" pitchFamily="34" charset="0"/>
              </a:rPr>
              <a:t>Quality Matters </a:t>
            </a:r>
            <a:r>
              <a:rPr lang="en-US" sz="1800" dirty="0" smtClean="0">
                <a:latin typeface="Myriad Pro" pitchFamily="34" charset="0"/>
              </a:rPr>
              <a:t>reviews</a:t>
            </a:r>
          </a:p>
          <a:p>
            <a:r>
              <a:rPr lang="en-US" sz="1800" dirty="0" smtClean="0">
                <a:latin typeface="Myriad Pro" pitchFamily="34" charset="0"/>
              </a:rPr>
              <a:t>We developed a </a:t>
            </a:r>
            <a:r>
              <a:rPr lang="en-US" sz="1800" b="1" dirty="0" smtClean="0">
                <a:latin typeface="Myriad Pro" pitchFamily="34" charset="0"/>
              </a:rPr>
              <a:t>Course Design Matrix</a:t>
            </a:r>
            <a:r>
              <a:rPr lang="en-US" sz="1800" dirty="0" smtClean="0">
                <a:latin typeface="Myriad Pro" pitchFamily="34" charset="0"/>
              </a:rPr>
              <a:t> and structured “</a:t>
            </a:r>
            <a:r>
              <a:rPr lang="en-US" sz="1800" b="1" dirty="0" smtClean="0">
                <a:latin typeface="Myriad Pro" pitchFamily="34" charset="0"/>
              </a:rPr>
              <a:t>learning plan</a:t>
            </a:r>
            <a:r>
              <a:rPr lang="en-US" sz="1800" dirty="0" smtClean="0">
                <a:latin typeface="Myriad Pro" pitchFamily="34" charset="0"/>
              </a:rPr>
              <a:t>” to assist in the mentoring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3991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953000" y="1140781"/>
            <a:ext cx="388924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Myriad Pro" pitchFamily="34" charset="0"/>
              </a:rPr>
              <a:t>Online Course Enhancement Grant</a:t>
            </a:r>
          </a:p>
          <a:p>
            <a:r>
              <a:rPr lang="en-US" sz="1800" dirty="0" smtClean="0">
                <a:latin typeface="Myriad Pro" pitchFamily="34" charset="0"/>
              </a:rPr>
              <a:t>To enhance online courses</a:t>
            </a:r>
          </a:p>
          <a:p>
            <a:pPr lvl="1"/>
            <a:r>
              <a:rPr lang="en-US" sz="1400" dirty="0" smtClean="0">
                <a:latin typeface="Myriad Pro" pitchFamily="34" charset="0"/>
              </a:rPr>
              <a:t>Reflective </a:t>
            </a:r>
            <a:r>
              <a:rPr lang="en-US" sz="1400" dirty="0">
                <a:latin typeface="Myriad Pro" pitchFamily="34" charset="0"/>
              </a:rPr>
              <a:t>or collaborative learning </a:t>
            </a:r>
            <a:r>
              <a:rPr lang="en-US" sz="1400" dirty="0" smtClean="0">
                <a:latin typeface="Myriad Pro" pitchFamily="34" charset="0"/>
              </a:rPr>
              <a:t>experiences</a:t>
            </a:r>
          </a:p>
          <a:p>
            <a:pPr lvl="1"/>
            <a:r>
              <a:rPr lang="en-US" sz="1400" dirty="0" smtClean="0">
                <a:latin typeface="Myriad Pro" pitchFamily="34" charset="0"/>
              </a:rPr>
              <a:t>Problem-based </a:t>
            </a:r>
            <a:r>
              <a:rPr lang="en-US" sz="1400" dirty="0">
                <a:latin typeface="Myriad Pro" pitchFamily="34" charset="0"/>
              </a:rPr>
              <a:t>and inquiry-based </a:t>
            </a:r>
            <a:r>
              <a:rPr lang="en-US" sz="1400" dirty="0" smtClean="0">
                <a:latin typeface="Myriad Pro" pitchFamily="34" charset="0"/>
              </a:rPr>
              <a:t>strategies</a:t>
            </a:r>
          </a:p>
          <a:p>
            <a:pPr lvl="1"/>
            <a:r>
              <a:rPr lang="en-US" sz="1400" dirty="0" smtClean="0">
                <a:latin typeface="Myriad Pro" pitchFamily="34" charset="0"/>
              </a:rPr>
              <a:t>Assessments </a:t>
            </a:r>
            <a:r>
              <a:rPr lang="en-US" sz="1400" dirty="0">
                <a:latin typeface="Myriad Pro" pitchFamily="34" charset="0"/>
              </a:rPr>
              <a:t>and </a:t>
            </a:r>
            <a:r>
              <a:rPr lang="en-US" sz="1400" dirty="0" smtClean="0">
                <a:latin typeface="Myriad Pro" pitchFamily="34" charset="0"/>
              </a:rPr>
              <a:t>rubrics</a:t>
            </a:r>
          </a:p>
          <a:p>
            <a:pPr lvl="1"/>
            <a:r>
              <a:rPr lang="en-US" sz="1400" dirty="0">
                <a:latin typeface="Myriad Pro" pitchFamily="34" charset="0"/>
              </a:rPr>
              <a:t>M</a:t>
            </a:r>
            <a:r>
              <a:rPr lang="en-US" sz="1400" dirty="0" smtClean="0">
                <a:latin typeface="Myriad Pro" pitchFamily="34" charset="0"/>
              </a:rPr>
              <a:t>edia/technology </a:t>
            </a:r>
            <a:r>
              <a:rPr lang="en-US" sz="1400" dirty="0">
                <a:latin typeface="Myriad Pro" pitchFamily="34" charset="0"/>
              </a:rPr>
              <a:t>in engaging </a:t>
            </a:r>
            <a:r>
              <a:rPr lang="en-US" sz="1400" dirty="0" smtClean="0">
                <a:latin typeface="Myriad Pro" pitchFamily="34" charset="0"/>
              </a:rPr>
              <a:t>ways</a:t>
            </a:r>
            <a:endParaRPr lang="en-US" sz="1800" dirty="0" smtClean="0">
              <a:latin typeface="Myriad Pro" pitchFamily="34" charset="0"/>
            </a:endParaRPr>
          </a:p>
          <a:p>
            <a:r>
              <a:rPr lang="en-US" sz="1800" dirty="0" smtClean="0">
                <a:latin typeface="Myriad Pro" pitchFamily="34" charset="0"/>
              </a:rPr>
              <a:t>Assigned mentor from the beginning of the program</a:t>
            </a:r>
          </a:p>
          <a:p>
            <a:r>
              <a:rPr lang="en-US" sz="1800" dirty="0" smtClean="0">
                <a:latin typeface="Myriad Pro" pitchFamily="34" charset="0"/>
              </a:rPr>
              <a:t>Work through QM rubric</a:t>
            </a:r>
            <a:endParaRPr lang="en-US" sz="1400" dirty="0" smtClean="0">
              <a:latin typeface="Myriad Pro" pitchFamily="34" charset="0"/>
            </a:endParaRPr>
          </a:p>
          <a:p>
            <a:r>
              <a:rPr lang="en-US" sz="1800" dirty="0" smtClean="0">
                <a:latin typeface="Myriad Pro" pitchFamily="34" charset="0"/>
              </a:rPr>
              <a:t>Stipend</a:t>
            </a:r>
          </a:p>
          <a:p>
            <a:pPr lvl="1"/>
            <a:r>
              <a:rPr lang="en-US" sz="1400" dirty="0" smtClean="0">
                <a:latin typeface="Myriad Pro" pitchFamily="34" charset="0"/>
              </a:rPr>
              <a:t>$1,500 at the start of program</a:t>
            </a:r>
          </a:p>
          <a:p>
            <a:pPr lvl="1"/>
            <a:r>
              <a:rPr lang="en-US" sz="1400" dirty="0" smtClean="0">
                <a:latin typeface="Myriad Pro" pitchFamily="34" charset="0"/>
              </a:rPr>
              <a:t>$1,000 upon completion of certificate program</a:t>
            </a:r>
          </a:p>
          <a:p>
            <a:pPr lvl="1"/>
            <a:r>
              <a:rPr lang="en-US" sz="1400" dirty="0" smtClean="0">
                <a:latin typeface="Myriad Pro" pitchFamily="34" charset="0"/>
              </a:rPr>
              <a:t>$500 upon completion of Quality Matters Review</a:t>
            </a:r>
          </a:p>
          <a:p>
            <a:endParaRPr lang="en-US" sz="1800" dirty="0" smtClean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918" y="314980"/>
            <a:ext cx="545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Myriad Pro" pitchFamily="34" charset="0"/>
              </a:rPr>
              <a:t>Faculty Development Framework</a:t>
            </a:r>
            <a:endParaRPr lang="en-US" sz="2800" b="1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" y="1377859"/>
            <a:ext cx="4495800" cy="31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953000" y="1140781"/>
            <a:ext cx="388924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Myriad Pro" pitchFamily="34" charset="0"/>
              </a:rPr>
              <a:t>Teaching Online Certificate Program</a:t>
            </a:r>
          </a:p>
          <a:p>
            <a:r>
              <a:rPr lang="en-US" sz="1600" dirty="0" smtClean="0">
                <a:latin typeface="Myriad Pro" pitchFamily="34" charset="0"/>
              </a:rPr>
              <a:t>Works </a:t>
            </a:r>
            <a:r>
              <a:rPr lang="en-US" sz="1600" b="1" dirty="0">
                <a:latin typeface="Myriad Pro" pitchFamily="34" charset="0"/>
              </a:rPr>
              <a:t>closely with a mentor </a:t>
            </a:r>
            <a:r>
              <a:rPr lang="en-US" sz="1600" dirty="0">
                <a:latin typeface="Myriad Pro" pitchFamily="34" charset="0"/>
              </a:rPr>
              <a:t>to </a:t>
            </a:r>
            <a:r>
              <a:rPr lang="en-US" sz="1600" dirty="0" smtClean="0">
                <a:latin typeface="Myriad Pro" pitchFamily="34" charset="0"/>
              </a:rPr>
              <a:t>create an </a:t>
            </a:r>
            <a:r>
              <a:rPr lang="en-US" sz="1600" dirty="0">
                <a:latin typeface="Myriad Pro" pitchFamily="34" charset="0"/>
              </a:rPr>
              <a:t>individualized learning plan, </a:t>
            </a:r>
            <a:r>
              <a:rPr lang="en-US" sz="1600" dirty="0" smtClean="0">
                <a:latin typeface="Myriad Pro" pitchFamily="34" charset="0"/>
              </a:rPr>
              <a:t>based on </a:t>
            </a:r>
            <a:r>
              <a:rPr lang="en-US" sz="1600" dirty="0">
                <a:latin typeface="Myriad Pro" pitchFamily="34" charset="0"/>
              </a:rPr>
              <a:t>your own unique </a:t>
            </a:r>
            <a:r>
              <a:rPr lang="en-US" sz="1600" dirty="0" smtClean="0">
                <a:latin typeface="Myriad Pro" pitchFamily="34" charset="0"/>
              </a:rPr>
              <a:t>goals</a:t>
            </a:r>
          </a:p>
          <a:p>
            <a:r>
              <a:rPr lang="en-US" sz="1600" dirty="0" smtClean="0">
                <a:latin typeface="Myriad Pro" pitchFamily="34" charset="0"/>
              </a:rPr>
              <a:t>Gains valuable </a:t>
            </a:r>
            <a:r>
              <a:rPr lang="en-US" sz="1600" dirty="0">
                <a:latin typeface="Myriad Pro" pitchFamily="34" charset="0"/>
              </a:rPr>
              <a:t>insight on a variety of topics </a:t>
            </a:r>
            <a:r>
              <a:rPr lang="en-US" sz="1600" dirty="0" smtClean="0">
                <a:latin typeface="Myriad Pro" pitchFamily="34" charset="0"/>
              </a:rPr>
              <a:t>from </a:t>
            </a:r>
            <a:r>
              <a:rPr lang="en-US" sz="1600" b="1" dirty="0" smtClean="0">
                <a:latin typeface="Myriad Pro" pitchFamily="34" charset="0"/>
              </a:rPr>
              <a:t>basic </a:t>
            </a:r>
            <a:r>
              <a:rPr lang="en-US" sz="1600" b="1" dirty="0">
                <a:latin typeface="Myriad Pro" pitchFamily="34" charset="0"/>
              </a:rPr>
              <a:t>course design </a:t>
            </a:r>
            <a:r>
              <a:rPr lang="en-US" sz="1600" dirty="0">
                <a:latin typeface="Myriad Pro" pitchFamily="34" charset="0"/>
              </a:rPr>
              <a:t>through </a:t>
            </a:r>
            <a:r>
              <a:rPr lang="en-US" sz="1600" dirty="0" smtClean="0">
                <a:latin typeface="Myriad Pro" pitchFamily="34" charset="0"/>
              </a:rPr>
              <a:t>collaborative techniques to integrating video, audio, and other media into their course</a:t>
            </a:r>
            <a:endParaRPr lang="en-US" sz="1600" dirty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Based on solid instructional design process with </a:t>
            </a:r>
            <a:r>
              <a:rPr lang="en-US" sz="1600" b="1" dirty="0" smtClean="0">
                <a:latin typeface="Myriad Pro" pitchFamily="34" charset="0"/>
              </a:rPr>
              <a:t>Quality Matters </a:t>
            </a:r>
            <a:r>
              <a:rPr lang="en-US" sz="1600" dirty="0" smtClean="0">
                <a:latin typeface="Myriad Pro" pitchFamily="34" charset="0"/>
              </a:rPr>
              <a:t>standards</a:t>
            </a:r>
            <a:r>
              <a:rPr lang="en-US" sz="1600" b="1" dirty="0" smtClean="0">
                <a:latin typeface="Myriad Pro" pitchFamily="34" charset="0"/>
              </a:rPr>
              <a:t> </a:t>
            </a:r>
            <a:r>
              <a:rPr lang="en-US" sz="1600" dirty="0" smtClean="0">
                <a:latin typeface="Myriad Pro" pitchFamily="34" charset="0"/>
              </a:rPr>
              <a:t>integrated into all phases</a:t>
            </a:r>
          </a:p>
          <a:p>
            <a:r>
              <a:rPr lang="en-US" sz="1600" dirty="0" smtClean="0">
                <a:latin typeface="Myriad Pro" pitchFamily="34" charset="0"/>
              </a:rPr>
              <a:t>We used the “learning plan” to determine </a:t>
            </a:r>
            <a:r>
              <a:rPr lang="en-US" sz="1600" dirty="0">
                <a:latin typeface="Myriad Pro" pitchFamily="34" charset="0"/>
              </a:rPr>
              <a:t>goals, </a:t>
            </a:r>
            <a:r>
              <a:rPr lang="en-US" sz="1600" dirty="0" smtClean="0">
                <a:latin typeface="Myriad Pro" pitchFamily="34" charset="0"/>
              </a:rPr>
              <a:t>recommend </a:t>
            </a:r>
            <a:r>
              <a:rPr lang="en-US" sz="1600" dirty="0">
                <a:latin typeface="Myriad Pro" pitchFamily="34" charset="0"/>
              </a:rPr>
              <a:t>course modules, and </a:t>
            </a:r>
            <a:r>
              <a:rPr lang="en-US" sz="1600" dirty="0" smtClean="0">
                <a:latin typeface="Myriad Pro" pitchFamily="34" charset="0"/>
              </a:rPr>
              <a:t>keep </a:t>
            </a:r>
            <a:r>
              <a:rPr lang="en-US" sz="1600" dirty="0">
                <a:latin typeface="Myriad Pro" pitchFamily="34" charset="0"/>
              </a:rPr>
              <a:t>track of assignments</a:t>
            </a:r>
          </a:p>
          <a:p>
            <a:endParaRPr lang="en-US" sz="1600" dirty="0" smtClean="0"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6918" y="314980"/>
            <a:ext cx="545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Myriad Pro" pitchFamily="34" charset="0"/>
              </a:rPr>
              <a:t>Faculty Development Framework</a:t>
            </a:r>
            <a:endParaRPr lang="en-US" sz="2800" b="1" dirty="0">
              <a:latin typeface="Myriad Pro" pitchFamily="34" charset="0"/>
            </a:endParaRPr>
          </a:p>
        </p:txBody>
      </p:sp>
      <p:pic>
        <p:nvPicPr>
          <p:cNvPr id="2" name="Picture 1" descr="learning_pl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5212"/>
            <a:ext cx="4114800" cy="48921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52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918" y="314980"/>
            <a:ext cx="545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Myriad Pro" pitchFamily="34" charset="0"/>
              </a:rPr>
              <a:t>Faculty Development Framework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953000" y="1140781"/>
            <a:ext cx="39624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Myriad Pro" pitchFamily="34" charset="0"/>
              </a:rPr>
              <a:t>Course Design Matrix</a:t>
            </a:r>
          </a:p>
          <a:p>
            <a:r>
              <a:rPr lang="en-US" sz="1800" dirty="0" smtClean="0">
                <a:latin typeface="Myriad Pro" pitchFamily="34" charset="0"/>
              </a:rPr>
              <a:t>The Course Design Matrix was developed for the Certificate Program</a:t>
            </a:r>
          </a:p>
          <a:p>
            <a:r>
              <a:rPr lang="en-US" sz="1800" dirty="0" smtClean="0">
                <a:latin typeface="Myriad Pro" pitchFamily="34" charset="0"/>
              </a:rPr>
              <a:t>Based on sound instructional design principles</a:t>
            </a:r>
          </a:p>
          <a:p>
            <a:r>
              <a:rPr lang="en-US" sz="1800" dirty="0" smtClean="0">
                <a:latin typeface="Myriad Pro" pitchFamily="34" charset="0"/>
              </a:rPr>
              <a:t>Integrated into Certificate program, grants, and </a:t>
            </a:r>
            <a:r>
              <a:rPr lang="en-US" sz="1800" dirty="0">
                <a:latin typeface="Myriad Pro" pitchFamily="34" charset="0"/>
              </a:rPr>
              <a:t>Quality Matters™ </a:t>
            </a:r>
            <a:r>
              <a:rPr lang="en-US" sz="1800" dirty="0" smtClean="0">
                <a:latin typeface="Myriad Pro" pitchFamily="34" charset="0"/>
              </a:rPr>
              <a:t>program</a:t>
            </a:r>
          </a:p>
          <a:p>
            <a:endParaRPr lang="en-US" sz="1800" dirty="0" smtClean="0"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399116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918" y="314980"/>
            <a:ext cx="545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Myriad Pro" pitchFamily="34" charset="0"/>
              </a:rPr>
              <a:t>Faculty Development Framework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953000" y="1140781"/>
            <a:ext cx="388924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Myriad Pro" pitchFamily="34" charset="0"/>
              </a:rPr>
              <a:t>Quality Matters™ Program</a:t>
            </a:r>
          </a:p>
          <a:p>
            <a:r>
              <a:rPr lang="en-US" sz="1800" dirty="0" smtClean="0">
                <a:latin typeface="Myriad Pro" pitchFamily="34" charset="0"/>
              </a:rPr>
              <a:t>The Quality Matters™ program was introduced to the Campus-wide Online Task Force in 2011</a:t>
            </a:r>
          </a:p>
          <a:p>
            <a:r>
              <a:rPr lang="en-US" sz="1800" dirty="0" smtClean="0">
                <a:latin typeface="Myriad Pro" pitchFamily="34" charset="0"/>
              </a:rPr>
              <a:t>Our first full subscription began in July of 2012</a:t>
            </a:r>
          </a:p>
          <a:p>
            <a:r>
              <a:rPr lang="en-US" sz="1800" dirty="0" smtClean="0">
                <a:latin typeface="Myriad Pro" pitchFamily="34" charset="0"/>
              </a:rPr>
              <a:t>We introduce the QM rubric in all of our programs and use the rubric to guide faculty in their course development</a:t>
            </a:r>
          </a:p>
          <a:p>
            <a:r>
              <a:rPr lang="en-US" sz="1800" dirty="0" smtClean="0">
                <a:latin typeface="Myriad Pro" pitchFamily="34" charset="0"/>
              </a:rPr>
              <a:t>Integrated a mentorship component into the QM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399115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918" y="314980"/>
            <a:ext cx="545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Myriad Pro" pitchFamily="34" charset="0"/>
              </a:rPr>
              <a:t>Faculty Development Framework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953000" y="1140781"/>
            <a:ext cx="388924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Myriad Pro" pitchFamily="34" charset="0"/>
              </a:rPr>
              <a:t>Overall  Course Quality</a:t>
            </a:r>
          </a:p>
          <a:p>
            <a:r>
              <a:rPr lang="en-US" sz="1800" dirty="0" smtClean="0">
                <a:latin typeface="Myriad Pro" pitchFamily="34" charset="0"/>
              </a:rPr>
              <a:t>The net effect of mentoring, the use of the Course Design Matrix, and the integration of Quality Matters™ is an overall increase in course quality</a:t>
            </a:r>
          </a:p>
          <a:p>
            <a:r>
              <a:rPr lang="en-US" sz="1800" dirty="0" smtClean="0">
                <a:latin typeface="Myriad Pro" pitchFamily="34" charset="0"/>
              </a:rPr>
              <a:t>We have three faculty who have been recognized by the QM program</a:t>
            </a:r>
          </a:p>
          <a:p>
            <a:r>
              <a:rPr lang="en-US" sz="1800" dirty="0" smtClean="0">
                <a:latin typeface="Myriad Pro" pitchFamily="34" charset="0"/>
              </a:rPr>
              <a:t>We have a full slate of upcoming reviews for the summer and fall semesters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399115" cy="44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230" y="314980"/>
            <a:ext cx="511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Myriad Pro" pitchFamily="34" charset="0"/>
              </a:rPr>
              <a:t>Process – Course Design Matrix</a:t>
            </a:r>
            <a:endParaRPr lang="en-US" sz="2800" b="1" dirty="0"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33450"/>
            <a:ext cx="6476999" cy="5004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50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1243&quot;&gt;&lt;/object&gt;&lt;object type=&quot;2&quot; unique_id=&quot;11244&quot;&gt;&lt;object type=&quot;3&quot; unique_id=&quot;11245&quot;&gt;&lt;property id=&quot;20148&quot; value=&quot;5&quot;/&gt;&lt;property id=&quot;20300&quot; value=&quot;Slide 1&quot;/&gt;&lt;property id=&quot;20307&quot; value=&quot;256&quot;/&gt;&lt;/object&gt;&lt;object type=&quot;3&quot; unique_id=&quot;11246&quot;&gt;&lt;property id=&quot;20148&quot; value=&quot;5&quot;/&gt;&lt;property id=&quot;20300&quot; value=&quot;Slide 2&quot;/&gt;&lt;property id=&quot;20307&quot; value=&quot;257&quot;/&gt;&lt;/object&gt;&lt;object type=&quot;3&quot; unique_id=&quot;11275&quot;&gt;&lt;property id=&quot;20148&quot; value=&quot;5&quot;/&gt;&lt;property id=&quot;20300&quot; value=&quot;Slide 3&quot;/&gt;&lt;property id=&quot;20307&quot; value=&quot;258&quot;/&gt;&lt;/object&gt;&lt;object type=&quot;3&quot; unique_id=&quot;11291&quot;&gt;&lt;property id=&quot;20148&quot; value=&quot;5&quot;/&gt;&lt;property id=&quot;20300&quot; value=&quot;Slide 4&quot;/&gt;&lt;property id=&quot;20307&quot; value=&quot;259&quot;/&gt;&lt;/object&gt;&lt;object type=&quot;3&quot; unique_id=&quot;11310&quot;&gt;&lt;property id=&quot;20148&quot; value=&quot;5&quot;/&gt;&lt;property id=&quot;20300&quot; value=&quot;Slide 5&quot;/&gt;&lt;property id=&quot;20307&quot; value=&quot;260&quot;/&gt;&lt;/object&gt;&lt;object type=&quot;3&quot; unique_id=&quot;11332&quot;&gt;&lt;property id=&quot;20148&quot; value=&quot;5&quot;/&gt;&lt;property id=&quot;20300&quot; value=&quot;Slide 6&quot;/&gt;&lt;property id=&quot;20307&quot; value=&quot;261&quot;/&gt;&lt;/object&gt;&lt;object type=&quot;3&quot; unique_id=&quot;11357&quot;&gt;&lt;property id=&quot;20148&quot; value=&quot;5&quot;/&gt;&lt;property id=&quot;20300&quot; value=&quot;Slide 7&quot;/&gt;&lt;property id=&quot;20307&quot; value=&quot;262&quot;/&gt;&lt;/object&gt;&lt;object type=&quot;3&quot; unique_id=&quot;11523&quot;&gt;&lt;property id=&quot;20148&quot; value=&quot;5&quot;/&gt;&lt;property id=&quot;20300&quot; value=&quot;Slide 8&quot;/&gt;&lt;property id=&quot;20307&quot; value=&quot;263&quot;/&gt;&lt;/object&gt;&lt;object type=&quot;3&quot; unique_id=&quot;11524&quot;&gt;&lt;property id=&quot;20148&quot; value=&quot;5&quot;/&gt;&lt;property id=&quot;20300&quot; value=&quot;Slide 9&quot;/&gt;&lt;property id=&quot;20307&quot; value=&quot;264&quot;/&gt;&lt;/object&gt;&lt;object type=&quot;3&quot; unique_id=&quot;11525&quot;&gt;&lt;property id=&quot;20148&quot; value=&quot;5&quot;/&gt;&lt;property id=&quot;20300&quot; value=&quot;Slide 10&quot;/&gt;&lt;property id=&quot;20307&quot; value=&quot;265&quot;/&gt;&lt;/object&gt;&lt;object type=&quot;3&quot; unique_id=&quot;11526&quot;&gt;&lt;property id=&quot;20148&quot; value=&quot;5&quot;/&gt;&lt;property id=&quot;20300&quot; value=&quot;Slide 11&quot;/&gt;&lt;property id=&quot;20307&quot; value=&quot;266&quot;/&gt;&lt;/object&gt;&lt;object type=&quot;3&quot; unique_id=&quot;11527&quot;&gt;&lt;property id=&quot;20148&quot; value=&quot;5&quot;/&gt;&lt;property id=&quot;20300&quot; value=&quot;Slide 12&quot;/&gt;&lt;property id=&quot;20307&quot; value=&quot;267&quot;/&gt;&lt;/object&gt;&lt;object type=&quot;3&quot; unique_id=&quot;11528&quot;&gt;&lt;property id=&quot;20148&quot; value=&quot;5&quot;/&gt;&lt;property id=&quot;20300&quot; value=&quot;Slide 13&quot;/&gt;&lt;property id=&quot;20307&quot; value=&quot;26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1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2&quot;/&gt;&lt;lineCharCount val=&quot;40&quot;/&gt;&lt;lineCharCount val=&quot;46&quot;/&gt;&lt;lineCharCount val=&quot;50&quot;/&gt;&lt;lineCharCount val=&quot;50&quot;/&gt;&lt;lineCharCount val=&quot;12&quot;/&gt;&lt;lineCharCount val=&quot;43&quot;/&gt;&lt;lineCharCount val=&quot;24&quot;/&gt;&lt;lineCharCount val=&quot;45&quot;/&gt;&lt;lineCharCount val=&quot;2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2&quot;/&gt;&lt;lineCharCount val=&quot;40&quot;/&gt;&lt;lineCharCount val=&quot;46&quot;/&gt;&lt;lineCharCount val=&quot;50&quot;/&gt;&lt;lineCharCount val=&quot;50&quot;/&gt;&lt;lineCharCount val=&quot;12&quot;/&gt;&lt;lineCharCount val=&quot;43&quot;/&gt;&lt;lineCharCount val=&quot;24&quot;/&gt;&lt;lineCharCount val=&quot;45&quot;/&gt;&lt;lineCharCount val=&quot;2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2&quot;/&gt;&lt;lineCharCount val=&quot;40&quot;/&gt;&lt;lineCharCount val=&quot;46&quot;/&gt;&lt;lineCharCount val=&quot;50&quot;/&gt;&lt;lineCharCount val=&quot;50&quot;/&gt;&lt;lineCharCount val=&quot;12&quot;/&gt;&lt;lineCharCount val=&quot;43&quot;/&gt;&lt;lineCharCount val=&quot;24&quot;/&gt;&lt;lineCharCount val=&quot;45&quot;/&gt;&lt;lineCharCount val=&quot;2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2&quot;/&gt;&lt;lineCharCount val=&quot;40&quot;/&gt;&lt;lineCharCount val=&quot;46&quot;/&gt;&lt;lineCharCount val=&quot;50&quot;/&gt;&lt;lineCharCount val=&quot;50&quot;/&gt;&lt;lineCharCount val=&quot;12&quot;/&gt;&lt;lineCharCount val=&quot;43&quot;/&gt;&lt;lineCharCount val=&quot;24&quot;/&gt;&lt;lineCharCount val=&quot;45&quot;/&gt;&lt;lineCharCount val=&quot;26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2&quot;/&gt;&lt;lineCharCount val=&quot;40&quot;/&gt;&lt;lineCharCount val=&quot;46&quot;/&gt;&lt;lineCharCount val=&quot;50&quot;/&gt;&lt;lineCharCount val=&quot;50&quot;/&gt;&lt;lineCharCount val=&quot;12&quot;/&gt;&lt;lineCharCount val=&quot;43&quot;/&gt;&lt;lineCharCount val=&quot;24&quot;/&gt;&lt;lineCharCount val=&quot;45&quot;/&gt;&lt;lineCharCount val=&quot;2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2&quot;/&gt;&lt;lineCharCount val=&quot;40&quot;/&gt;&lt;lineCharCount val=&quot;46&quot;/&gt;&lt;lineCharCount val=&quot;50&quot;/&gt;&lt;lineCharCount val=&quot;50&quot;/&gt;&lt;lineCharCount val=&quot;12&quot;/&gt;&lt;lineCharCount val=&quot;43&quot;/&gt;&lt;lineCharCount val=&quot;24&quot;/&gt;&lt;lineCharCount val=&quot;45&quot;/&gt;&lt;lineCharCount val=&quot;26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2&quot;/&gt;&lt;lineCharCount val=&quot;40&quot;/&gt;&lt;lineCharCount val=&quot;46&quot;/&gt;&lt;lineCharCount val=&quot;50&quot;/&gt;&lt;lineCharCount val=&quot;50&quot;/&gt;&lt;lineCharCount val=&quot;12&quot;/&gt;&lt;lineCharCount val=&quot;43&quot;/&gt;&lt;lineCharCount val=&quot;24&quot;/&gt;&lt;lineCharCount val=&quot;45&quot;/&gt;&lt;lineCharCount val=&quot;2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459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Switzer</dc:creator>
  <cp:lastModifiedBy>user</cp:lastModifiedBy>
  <cp:revision>25</cp:revision>
  <dcterms:created xsi:type="dcterms:W3CDTF">2014-04-15T23:43:11Z</dcterms:created>
  <dcterms:modified xsi:type="dcterms:W3CDTF">2014-04-16T17:33:31Z</dcterms:modified>
</cp:coreProperties>
</file>