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4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0" r:id="rId4"/>
    <p:sldId id="286" r:id="rId5"/>
    <p:sldId id="258" r:id="rId6"/>
    <p:sldId id="266" r:id="rId7"/>
    <p:sldId id="268" r:id="rId8"/>
    <p:sldId id="267" r:id="rId9"/>
    <p:sldId id="270" r:id="rId10"/>
    <p:sldId id="269" r:id="rId11"/>
    <p:sldId id="261" r:id="rId12"/>
    <p:sldId id="272" r:id="rId13"/>
    <p:sldId id="321" r:id="rId14"/>
    <p:sldId id="290" r:id="rId15"/>
    <p:sldId id="299" r:id="rId16"/>
    <p:sldId id="320" r:id="rId17"/>
    <p:sldId id="301" r:id="rId18"/>
    <p:sldId id="300" r:id="rId19"/>
    <p:sldId id="305" r:id="rId20"/>
    <p:sldId id="303" r:id="rId21"/>
    <p:sldId id="302" r:id="rId22"/>
    <p:sldId id="322" r:id="rId23"/>
    <p:sldId id="318" r:id="rId24"/>
    <p:sldId id="285" r:id="rId25"/>
    <p:sldId id="259" r:id="rId26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BC5"/>
    <a:srgbClr val="596BC5"/>
    <a:srgbClr val="FFD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3" autoAdjust="0"/>
    <p:restoredTop sz="82630" autoAdjust="0"/>
  </p:normalViewPr>
  <p:slideViewPr>
    <p:cSldViewPr snapToGrid="0" snapToObjects="1">
      <p:cViewPr varScale="1">
        <p:scale>
          <a:sx n="71" d="100"/>
          <a:sy n="71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B2ED-BFA7-B540-8A69-638D81F5C008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F4338-32D1-A044-8140-FB958C999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5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69CB-4820-4F43-BA6F-2DDB855B1BB3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23A4-6815-D04C-903A-4CB4CEE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5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1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4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2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23A4-6815-D04C-903A-4CB4CEEC13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4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363999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4500" y="1323975"/>
            <a:ext cx="8335963" cy="4246563"/>
          </a:xfrm>
        </p:spPr>
        <p:txBody>
          <a:bodyPr>
            <a:normAutofit/>
          </a:bodyPr>
          <a:lstStyle>
            <a:lvl1pPr>
              <a:defRPr sz="2900"/>
            </a:lvl1pPr>
            <a:lvl2pPr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/>
            </a:lvl3pPr>
          </a:lstStyle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Bulleted copy to explain and reinforce the headline</a:t>
            </a:r>
          </a:p>
          <a:p>
            <a:pPr marL="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40827" y="304528"/>
            <a:ext cx="7158037" cy="725261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Interior Slide Blue Headline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34951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M_PP_Templat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</a:t>
            </a:r>
            <a:r>
              <a:rPr lang="en-US" sz="1500" smtClean="0">
                <a:solidFill>
                  <a:schemeClr val="bg1"/>
                </a:solidFill>
              </a:rPr>
              <a:t>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875642" y="6132282"/>
            <a:ext cx="3429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500" dirty="0" smtClean="0">
                <a:solidFill>
                  <a:schemeClr val="bg1"/>
                </a:solidFill>
              </a:rPr>
              <a:t>©2014 </a:t>
            </a:r>
            <a:r>
              <a:rPr lang="en-US" sz="1500" dirty="0" err="1" smtClean="0">
                <a:solidFill>
                  <a:schemeClr val="bg1"/>
                </a:solidFill>
              </a:rPr>
              <a:t>MarylandOnline</a:t>
            </a:r>
            <a:r>
              <a:rPr lang="en-US" sz="1500" dirty="0" smtClean="0">
                <a:solidFill>
                  <a:schemeClr val="bg1"/>
                </a:solidFill>
              </a:rPr>
              <a:t>., Inc.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049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M_PP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19806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M_PP_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5079774"/>
            <a:ext cx="8315325" cy="78944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rgbClr val="FFD44F"/>
                </a:solidFill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0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4811CF1-E211-4651-A894-E3982E532881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3158BB6-34D7-4A24-ACED-AE6BC360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4600" baseline="30000" dirty="0" smtClean="0">
                <a:solidFill>
                  <a:schemeClr val="tx1"/>
                </a:solidFill>
              </a:rPr>
              <a:t>A short description or subtitle to</a:t>
            </a:r>
            <a:br>
              <a:rPr lang="en-US" sz="4600" baseline="30000" dirty="0" smtClean="0">
                <a:solidFill>
                  <a:schemeClr val="tx1"/>
                </a:solidFill>
              </a:rPr>
            </a:br>
            <a:r>
              <a:rPr lang="en-US" sz="4600" baseline="30000" dirty="0" smtClean="0">
                <a:solidFill>
                  <a:schemeClr val="tx1"/>
                </a:solidFill>
              </a:rPr>
              <a:t>introduce an entire segment of slides. This can be three to four lines long. </a:t>
            </a:r>
            <a:endParaRPr lang="en-US" sz="4600" baseline="30000" dirty="0">
              <a:solidFill>
                <a:schemeClr val="tx1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15376"/>
            <a:ext cx="7772400" cy="187270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400" baseline="0">
                <a:solidFill>
                  <a:srgbClr val="596BC5"/>
                </a:solidFill>
              </a:defRPr>
            </a:lvl1pPr>
          </a:lstStyle>
          <a:p>
            <a:pPr lvl="0"/>
            <a:r>
              <a:rPr lang="en-US" dirty="0" smtClean="0"/>
              <a:t>This is the Title Slide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41039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M_PP_Template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QM_PP_Template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61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4071" y="304800"/>
            <a:ext cx="6772728" cy="7213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1963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6" r:id="rId4"/>
    <p:sldLayoutId id="2147483688" r:id="rId5"/>
    <p:sldLayoutId id="2147483697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rgbClr val="596BC5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M_PP_Templa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6812632" y="6054175"/>
            <a:ext cx="213722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aseline="30000" dirty="0" smtClean="0">
                <a:solidFill>
                  <a:srgbClr val="949499"/>
                </a:solidFill>
              </a:rPr>
              <a:t>©2014 </a:t>
            </a:r>
            <a:r>
              <a:rPr lang="en-US" baseline="30000" dirty="0" err="1" smtClean="0">
                <a:solidFill>
                  <a:srgbClr val="949499"/>
                </a:solidFill>
              </a:rPr>
              <a:t>MarylandOnline</a:t>
            </a:r>
            <a:r>
              <a:rPr lang="en-US" baseline="30000" dirty="0" smtClean="0">
                <a:solidFill>
                  <a:srgbClr val="949499"/>
                </a:solidFill>
              </a:rPr>
              <a:t>., Inc.</a:t>
            </a:r>
          </a:p>
        </p:txBody>
      </p:sp>
    </p:spTree>
    <p:extLst>
      <p:ext uri="{BB962C8B-B14F-4D97-AF65-F5344CB8AC3E}">
        <p14:creationId xmlns:p14="http://schemas.microsoft.com/office/powerpoint/2010/main" val="297040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8940" y="5110314"/>
            <a:ext cx="8578614" cy="1449974"/>
          </a:xfrm>
        </p:spPr>
        <p:txBody>
          <a:bodyPr>
            <a:normAutofit/>
          </a:bodyPr>
          <a:lstStyle/>
          <a:p>
            <a:r>
              <a:rPr lang="en-US" sz="7200" dirty="0" smtClean="0"/>
              <a:t>Internationalizing </a:t>
            </a:r>
            <a:r>
              <a:rPr lang="en-US" sz="7200" b="1" dirty="0" smtClean="0">
                <a:solidFill>
                  <a:srgbClr val="C00000"/>
                </a:solidFill>
              </a:rPr>
              <a:t>QM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90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2975" y="1172605"/>
            <a:ext cx="8666630" cy="488795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Collaborating with a Major</a:t>
            </a:r>
          </a:p>
          <a:p>
            <a:r>
              <a:rPr lang="en-US" sz="4800" b="1" dirty="0" smtClean="0"/>
              <a:t>Chinese University to Fine Tune and Adapt the QM Rubric to the Chinese </a:t>
            </a:r>
            <a:r>
              <a:rPr lang="en-US" sz="4800" b="1" smtClean="0"/>
              <a:t>HE System</a:t>
            </a:r>
            <a:r>
              <a:rPr lang="en-US" sz="4800" b="1" i="1" smtClean="0"/>
              <a:t> </a:t>
            </a:r>
            <a:endParaRPr lang="en-US" sz="48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73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2426" y="304528"/>
            <a:ext cx="7158037" cy="725261"/>
          </a:xfrm>
        </p:spPr>
        <p:txBody>
          <a:bodyPr/>
          <a:lstStyle/>
          <a:p>
            <a:pPr algn="ctr"/>
            <a:r>
              <a:rPr lang="en-US" b="1" dirty="0" smtClean="0"/>
              <a:t>Features of the Test Course 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8344" y="1323974"/>
            <a:ext cx="8739963" cy="492796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Subject</a:t>
            </a:r>
            <a:r>
              <a:rPr lang="en-US" sz="2800" dirty="0" smtClean="0"/>
              <a:t>: Law and Ethics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Students</a:t>
            </a:r>
            <a:r>
              <a:rPr lang="en-US" sz="2800" dirty="0" smtClean="0"/>
              <a:t>: </a:t>
            </a:r>
            <a:r>
              <a:rPr lang="en-US" sz="2800" dirty="0"/>
              <a:t>Freshman </a:t>
            </a:r>
            <a:r>
              <a:rPr lang="en-US" sz="2800" dirty="0" smtClean="0"/>
              <a:t>course </a:t>
            </a:r>
            <a:r>
              <a:rPr lang="en-US" sz="2800" dirty="0"/>
              <a:t>for all Chinese undergraduates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Format</a:t>
            </a:r>
            <a:r>
              <a:rPr lang="en-US" sz="2800" dirty="0" smtClean="0"/>
              <a:t>: Blended MOOC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Thousands of students from multiple institutions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Facilitators provided to run 6 face-to-face sessions at home institutions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Content</a:t>
            </a:r>
            <a:r>
              <a:rPr lang="en-US" sz="2800" dirty="0" smtClean="0"/>
              <a:t>: Extensive reading material; full-length videos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Instructors</a:t>
            </a:r>
            <a:r>
              <a:rPr lang="en-US" sz="2800" dirty="0" smtClean="0"/>
              <a:t>: One lead faculty with multiple instructors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77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44500" y="1323976"/>
            <a:ext cx="8335963" cy="31034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How We Reviewed the Course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72" y="1417937"/>
            <a:ext cx="8809524" cy="300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2" y="4348972"/>
            <a:ext cx="8600000" cy="1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0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Indications from Course Review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554363" cy="5106028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GS 1 </a:t>
            </a:r>
            <a:r>
              <a:rPr lang="en-US" sz="3000" b="1" dirty="0"/>
              <a:t>– </a:t>
            </a:r>
            <a:r>
              <a:rPr lang="en-US" sz="3000" b="1" dirty="0" smtClean="0"/>
              <a:t>Unmet Overview </a:t>
            </a:r>
            <a:r>
              <a:rPr lang="en-US" sz="3000" b="1" dirty="0"/>
              <a:t>and </a:t>
            </a:r>
            <a:r>
              <a:rPr lang="en-US" sz="3000" b="1" dirty="0" smtClean="0"/>
              <a:t>Introduction Standards</a:t>
            </a:r>
            <a:endParaRPr lang="en-US" sz="3000" b="1" dirty="0"/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1.3 Netiquette expectations </a:t>
            </a:r>
          </a:p>
          <a:p>
            <a:pPr marL="1828800" lvl="3" indent="-457200">
              <a:buFont typeface="Arial"/>
              <a:buChar char="•"/>
            </a:pPr>
            <a:r>
              <a:rPr lang="en-US" sz="2400" dirty="0" smtClean="0"/>
              <a:t>Comment: Respect </a:t>
            </a:r>
            <a:r>
              <a:rPr lang="en-US" sz="2400" dirty="0"/>
              <a:t>for others, particularly for teachers, may be too ingrained in the culture to need repeating</a:t>
            </a:r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1.8 Instructor self-introductions</a:t>
            </a:r>
          </a:p>
          <a:p>
            <a:pPr marL="1828800" lvl="3" indent="-457200">
              <a:buFont typeface="Arial"/>
              <a:buChar char="•"/>
            </a:pPr>
            <a:r>
              <a:rPr lang="en-US" sz="2400" dirty="0" smtClean="0"/>
              <a:t>Bio information is </a:t>
            </a:r>
            <a:r>
              <a:rPr lang="en-US" sz="2400" dirty="0" smtClean="0"/>
              <a:t>provided in third person.  </a:t>
            </a:r>
            <a:endParaRPr lang="en-US" sz="2400" dirty="0" smtClean="0"/>
          </a:p>
          <a:p>
            <a:pPr marL="1828800" lvl="3" indent="-457200">
              <a:buFont typeface="Arial"/>
              <a:buChar char="•"/>
            </a:pPr>
            <a:r>
              <a:rPr lang="en-US" sz="2400" dirty="0" smtClean="0"/>
              <a:t>Comment: </a:t>
            </a:r>
            <a:r>
              <a:rPr lang="en-US" sz="2400" dirty="0" smtClean="0"/>
              <a:t>May </a:t>
            </a:r>
            <a:r>
              <a:rPr lang="en-US" sz="2400" dirty="0"/>
              <a:t>be necessary for MOOC, but is this a general practice?</a:t>
            </a:r>
          </a:p>
          <a:p>
            <a:pPr lvl="1" indent="0">
              <a:buNone/>
            </a:pPr>
            <a:r>
              <a:rPr lang="en-US" sz="2300" dirty="0"/>
              <a:t> </a:t>
            </a:r>
            <a:r>
              <a:rPr lang="en-US" b="1" dirty="0">
                <a:solidFill>
                  <a:srgbClr val="4F6BC5"/>
                </a:solidFill>
              </a:rPr>
              <a:t>1.9 Learner self-introductions</a:t>
            </a:r>
          </a:p>
          <a:p>
            <a:pPr marL="1828800" lvl="3" indent="-457200">
              <a:buFont typeface="Arial"/>
              <a:buChar char="•"/>
            </a:pPr>
            <a:r>
              <a:rPr lang="en-US" sz="2400" dirty="0" smtClean="0"/>
              <a:t>Comment: May </a:t>
            </a:r>
            <a:r>
              <a:rPr lang="en-US" sz="2400" dirty="0"/>
              <a:t>not be applicable for MOOC, but </a:t>
            </a:r>
            <a:r>
              <a:rPr lang="en-US" sz="2400" dirty="0" smtClean="0"/>
              <a:t>probably not considered appropriate in other courses</a:t>
            </a:r>
            <a:endParaRPr lang="en-US" sz="1500" dirty="0"/>
          </a:p>
          <a:p>
            <a:pPr lvl="3"/>
            <a:endParaRPr lang="en-US" sz="15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31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Indications from Course Review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1" y="1323975"/>
            <a:ext cx="8199770" cy="5153025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GS 2 </a:t>
            </a:r>
            <a:r>
              <a:rPr lang="en-US" sz="3000" b="1" dirty="0"/>
              <a:t>– </a:t>
            </a:r>
            <a:r>
              <a:rPr lang="en-US" sz="3000" b="1" dirty="0" smtClean="0"/>
              <a:t>Unmet Learning </a:t>
            </a:r>
            <a:r>
              <a:rPr lang="en-US" sz="3000" b="1" dirty="0"/>
              <a:t>Objectives </a:t>
            </a:r>
            <a:r>
              <a:rPr lang="en-US" sz="3000" b="1" dirty="0" smtClean="0"/>
              <a:t>Standards</a:t>
            </a:r>
            <a:endParaRPr lang="en-US" sz="3000" b="1" dirty="0"/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2.1 &amp; 2.2 Measurable learning objectives</a:t>
            </a:r>
          </a:p>
          <a:p>
            <a:pPr marL="1828800" lvl="3" indent="-457200">
              <a:buFont typeface="Arial"/>
              <a:buChar char="•"/>
            </a:pPr>
            <a:r>
              <a:rPr lang="en-US" sz="2400" dirty="0" smtClean="0"/>
              <a:t>Comment: </a:t>
            </a:r>
            <a:r>
              <a:rPr lang="en-US" sz="2400" dirty="0" smtClean="0"/>
              <a:t>Are </a:t>
            </a:r>
            <a:r>
              <a:rPr lang="en-US" sz="2400" dirty="0"/>
              <a:t>students expected to learn everything with no differentiation of relative importance?</a:t>
            </a:r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2.3 Clearly stated from learner’s perspective</a:t>
            </a:r>
          </a:p>
          <a:p>
            <a:pPr marL="1828800" lvl="3" indent="-457200">
              <a:buFont typeface="Arial"/>
              <a:buChar char="•"/>
            </a:pPr>
            <a:r>
              <a:rPr lang="en-US" sz="2400" dirty="0" smtClean="0"/>
              <a:t>Comment: </a:t>
            </a:r>
            <a:r>
              <a:rPr lang="en-US" sz="2400" dirty="0" smtClean="0"/>
              <a:t>Learning </a:t>
            </a:r>
            <a:r>
              <a:rPr lang="en-US" sz="2400" dirty="0" smtClean="0"/>
              <a:t>objectives are stated from the instructor’s point of view</a:t>
            </a:r>
            <a:endParaRPr lang="en-US" sz="2400" dirty="0"/>
          </a:p>
          <a:p>
            <a:pPr lvl="3"/>
            <a:endParaRPr lang="en-US" sz="2400" dirty="0" smtClean="0"/>
          </a:p>
          <a:p>
            <a:r>
              <a:rPr lang="en-US" dirty="0" smtClean="0"/>
              <a:t>The following slide indicates how we tried to convey the value of having measurable objectives …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3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7" y="132689"/>
            <a:ext cx="8596510" cy="2854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7" y="2969348"/>
            <a:ext cx="8307118" cy="34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6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Indications from Course Review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78856" y="1047905"/>
            <a:ext cx="8820007" cy="537406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GS 3 </a:t>
            </a:r>
            <a:r>
              <a:rPr lang="en-US" sz="3000" b="1" dirty="0"/>
              <a:t>– </a:t>
            </a:r>
            <a:r>
              <a:rPr lang="en-US" sz="3000" b="1" dirty="0" smtClean="0"/>
              <a:t>Unmet Assessments </a:t>
            </a:r>
            <a:r>
              <a:rPr lang="en-US" sz="3000" b="1" dirty="0"/>
              <a:t>&amp; </a:t>
            </a:r>
            <a:r>
              <a:rPr lang="en-US" sz="3000" b="1" dirty="0" smtClean="0"/>
              <a:t>Measurement Standard</a:t>
            </a:r>
            <a:endParaRPr lang="en-US" sz="3000" b="1" dirty="0"/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3.3 Specific/descriptive criteria for evaluation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Comment: Assignment </a:t>
            </a:r>
            <a:r>
              <a:rPr lang="en-US" sz="2400" dirty="0">
                <a:solidFill>
                  <a:srgbClr val="000000"/>
                </a:solidFill>
              </a:rPr>
              <a:t>instructions </a:t>
            </a:r>
            <a:r>
              <a:rPr lang="en-US" sz="2400" dirty="0" smtClean="0">
                <a:solidFill>
                  <a:srgbClr val="000000"/>
                </a:solidFill>
              </a:rPr>
              <a:t>may be considered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sufficient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smtClean="0">
                <a:solidFill>
                  <a:srgbClr val="000000"/>
                </a:solidFill>
              </a:rPr>
              <a:t>Explicit criteria </a:t>
            </a:r>
            <a:r>
              <a:rPr lang="en-US" sz="2400" dirty="0" smtClean="0">
                <a:solidFill>
                  <a:srgbClr val="000000"/>
                </a:solidFill>
              </a:rPr>
              <a:t>might be considered too helpful to students.  </a:t>
            </a:r>
            <a:endParaRPr lang="en-US" sz="2400" dirty="0" smtClean="0">
              <a:solidFill>
                <a:srgbClr val="A6A6A6"/>
              </a:solidFill>
            </a:endParaRPr>
          </a:p>
          <a:p>
            <a:pPr lvl="1" indent="0">
              <a:buNone/>
            </a:pPr>
            <a:r>
              <a:rPr lang="en-US" b="1" dirty="0" smtClean="0">
                <a:solidFill>
                  <a:srgbClr val="4F6BC5"/>
                </a:solidFill>
              </a:rPr>
              <a:t>3.5 </a:t>
            </a:r>
            <a:r>
              <a:rPr lang="en-US" b="1" dirty="0">
                <a:solidFill>
                  <a:srgbClr val="4F6BC5"/>
                </a:solidFill>
              </a:rPr>
              <a:t>Multiple opportunities for Students to track their learning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Mangal" panose="02040503050203030202" pitchFamily="18" charset="0"/>
              </a:rPr>
              <a:t>No </a:t>
            </a:r>
            <a:r>
              <a:rPr lang="en-US" sz="2400" dirty="0">
                <a:cs typeface="Mangal" panose="02040503050203030202" pitchFamily="18" charset="0"/>
              </a:rPr>
              <a:t>evidence of practice tests and </a:t>
            </a:r>
            <a:r>
              <a:rPr lang="en-US" sz="2400" dirty="0" smtClean="0">
                <a:cs typeface="Mangal" panose="02040503050203030202" pitchFamily="18" charset="0"/>
              </a:rPr>
              <a:t>assignments. </a:t>
            </a:r>
            <a:endParaRPr lang="en-US" sz="2400" dirty="0" smtClean="0">
              <a:cs typeface="Mangal" panose="02040503050203030202" pitchFamily="18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Mangal" panose="02040503050203030202" pitchFamily="18" charset="0"/>
              </a:rPr>
              <a:t>Comment: May not consider it necessary to </a:t>
            </a:r>
            <a:r>
              <a:rPr lang="en-US" sz="2400" dirty="0" smtClean="0">
                <a:cs typeface="Mangal" panose="02040503050203030202" pitchFamily="18" charset="0"/>
              </a:rPr>
              <a:t>provide extra </a:t>
            </a:r>
            <a:r>
              <a:rPr lang="en-US" sz="2400" dirty="0" smtClean="0">
                <a:cs typeface="Mangal" panose="02040503050203030202" pitchFamily="18" charset="0"/>
              </a:rPr>
              <a:t>incentives or help</a:t>
            </a:r>
            <a:r>
              <a:rPr lang="en-US" sz="2400" dirty="0">
                <a:cs typeface="Mangal" panose="02040503050203030202" pitchFamily="18" charset="0"/>
              </a:rPr>
              <a:t> </a:t>
            </a:r>
            <a:r>
              <a:rPr lang="en-US" sz="2400" dirty="0" smtClean="0">
                <a:cs typeface="Mangal" panose="02040503050203030202" pitchFamily="18" charset="0"/>
              </a:rPr>
              <a:t>to students</a:t>
            </a:r>
            <a:endParaRPr lang="en-US" sz="2400" dirty="0">
              <a:cs typeface="Mangal" panose="02040503050203030202" pitchFamily="18" charset="0"/>
            </a:endParaRPr>
          </a:p>
          <a:p>
            <a:pPr lvl="3"/>
            <a:endParaRPr lang="en-US" sz="2400" dirty="0" smtClean="0"/>
          </a:p>
          <a:p>
            <a:pPr lvl="1" indent="0">
              <a:buNone/>
            </a:pPr>
            <a:endParaRPr lang="en-US" sz="15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83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Indications from Course Review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1" y="1323975"/>
            <a:ext cx="8199770" cy="487710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GS 4 </a:t>
            </a:r>
            <a:r>
              <a:rPr lang="en-US" sz="3000" b="1" dirty="0"/>
              <a:t>– </a:t>
            </a:r>
            <a:r>
              <a:rPr lang="en-US" sz="3000" b="1" dirty="0" smtClean="0"/>
              <a:t>Unmet Instructional Materials Standard</a:t>
            </a:r>
            <a:endParaRPr lang="en-US" sz="3000" b="1" dirty="0"/>
          </a:p>
          <a:p>
            <a:pPr lvl="1" indent="0">
              <a:buNone/>
            </a:pPr>
            <a:r>
              <a:rPr lang="en-US" b="1" dirty="0" smtClean="0">
                <a:solidFill>
                  <a:srgbClr val="4F6BC5"/>
                </a:solidFill>
              </a:rPr>
              <a:t>4.2 Purpose of materials and how to use them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0000"/>
                </a:solidFill>
              </a:rPr>
              <a:t>See slide </a:t>
            </a:r>
            <a:r>
              <a:rPr lang="en-US" dirty="0" smtClean="0">
                <a:solidFill>
                  <a:srgbClr val="000000"/>
                </a:solidFill>
              </a:rPr>
              <a:t>12 above) 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Comment: Is </a:t>
            </a:r>
            <a:r>
              <a:rPr lang="en-US" dirty="0" smtClean="0">
                <a:solidFill>
                  <a:srgbClr val="000000"/>
                </a:solidFill>
              </a:rPr>
              <a:t>the effort to instruct learners on the use of materials considered </a:t>
            </a:r>
            <a:r>
              <a:rPr lang="en-US" dirty="0" smtClean="0">
                <a:solidFill>
                  <a:srgbClr val="000000"/>
                </a:solidFill>
              </a:rPr>
              <a:t>unnecessary or too helpful?</a:t>
            </a:r>
            <a:endParaRPr lang="en-US" dirty="0">
              <a:solidFill>
                <a:srgbClr val="000000"/>
              </a:solidFill>
            </a:endParaRPr>
          </a:p>
          <a:p>
            <a:pPr lvl="1" indent="0">
              <a:buNone/>
            </a:pPr>
            <a:endParaRPr lang="en-US" b="1" dirty="0" smtClean="0">
              <a:solidFill>
                <a:srgbClr val="4F6BC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28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Indications from Course Review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14628" y="1047478"/>
            <a:ext cx="8784236" cy="5316311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GS 5 </a:t>
            </a:r>
            <a:r>
              <a:rPr lang="en-US" sz="3000" b="1" dirty="0"/>
              <a:t>– Course Activities &amp; Learner Interaction</a:t>
            </a:r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5.2 Opportunities for interaction and active learning</a:t>
            </a:r>
          </a:p>
          <a:p>
            <a:pPr marL="1828800" lvl="3" indent="-457200">
              <a:buFont typeface="Arial"/>
              <a:buChar char="•"/>
            </a:pPr>
            <a:r>
              <a:rPr lang="en-US" sz="2400" dirty="0"/>
              <a:t>Met through online discussions and six f-2-f meetings. </a:t>
            </a:r>
            <a:endParaRPr lang="en-US" sz="2400" dirty="0" smtClean="0"/>
          </a:p>
          <a:p>
            <a:pPr marL="1828800" lvl="3" indent="-457200">
              <a:buFont typeface="Arial"/>
              <a:buChar char="•"/>
            </a:pPr>
            <a:r>
              <a:rPr lang="en-US" sz="2400" dirty="0" smtClean="0"/>
              <a:t>Comment: </a:t>
            </a:r>
            <a:r>
              <a:rPr lang="en-US" sz="2400" dirty="0" smtClean="0"/>
              <a:t>Is </a:t>
            </a:r>
            <a:r>
              <a:rPr lang="en-US" sz="2400" dirty="0" smtClean="0"/>
              <a:t>this </a:t>
            </a:r>
            <a:r>
              <a:rPr lang="en-US" sz="2400" dirty="0" smtClean="0"/>
              <a:t>common in Chinese online courses? </a:t>
            </a:r>
            <a:endParaRPr lang="en-US" sz="2400" dirty="0"/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5.3 Instructor response time</a:t>
            </a:r>
          </a:p>
          <a:p>
            <a:pPr marL="1828800" lvl="3" indent="-457200">
              <a:buFont typeface="Arial"/>
              <a:buChar char="•"/>
            </a:pPr>
            <a:r>
              <a:rPr lang="en-US" sz="2400" dirty="0" smtClean="0"/>
              <a:t>Partially met. Instructor </a:t>
            </a:r>
            <a:r>
              <a:rPr lang="en-US" sz="2400" dirty="0"/>
              <a:t>feedback provided in this MOOC, but response time not </a:t>
            </a:r>
            <a:r>
              <a:rPr lang="en-US" sz="2400" dirty="0" smtClean="0"/>
              <a:t>found.  </a:t>
            </a:r>
            <a:endParaRPr lang="en-US" sz="2400" dirty="0" smtClean="0"/>
          </a:p>
          <a:p>
            <a:pPr marL="1828800" lvl="3" indent="-457200">
              <a:buFont typeface="Arial"/>
              <a:buChar char="•"/>
            </a:pPr>
            <a:r>
              <a:rPr lang="en-US" sz="2400" dirty="0" smtClean="0"/>
              <a:t>Comment: </a:t>
            </a:r>
            <a:r>
              <a:rPr lang="en-US" sz="2400" dirty="0" smtClean="0"/>
              <a:t>Is </a:t>
            </a:r>
            <a:r>
              <a:rPr lang="en-US" sz="2400" dirty="0"/>
              <a:t>this </a:t>
            </a:r>
            <a:r>
              <a:rPr lang="en-US" sz="2400" dirty="0" smtClean="0"/>
              <a:t>common in </a:t>
            </a:r>
            <a:r>
              <a:rPr lang="en-US" sz="2400" dirty="0" smtClean="0"/>
              <a:t>Chinese </a:t>
            </a:r>
            <a:r>
              <a:rPr lang="en-US" sz="2400" dirty="0" smtClean="0"/>
              <a:t>online </a:t>
            </a:r>
            <a:r>
              <a:rPr lang="en-US" sz="2400" dirty="0"/>
              <a:t>courses?</a:t>
            </a:r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5.4 </a:t>
            </a:r>
            <a:r>
              <a:rPr lang="en-US" b="1" dirty="0" smtClean="0">
                <a:solidFill>
                  <a:srgbClr val="4F6BC5"/>
                </a:solidFill>
              </a:rPr>
              <a:t>Unmet requirement </a:t>
            </a:r>
            <a:r>
              <a:rPr lang="en-US" b="1" dirty="0">
                <a:solidFill>
                  <a:srgbClr val="4F6BC5"/>
                </a:solidFill>
              </a:rPr>
              <a:t>for learner interaction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Comment: D</a:t>
            </a:r>
            <a:r>
              <a:rPr lang="en-US" sz="2400" dirty="0" smtClean="0"/>
              <a:t>iscussion </a:t>
            </a:r>
            <a:r>
              <a:rPr lang="en-US" sz="2400" dirty="0" smtClean="0"/>
              <a:t>participation </a:t>
            </a:r>
            <a:r>
              <a:rPr lang="en-US" sz="2400" dirty="0" smtClean="0"/>
              <a:t>in </a:t>
            </a:r>
            <a:r>
              <a:rPr lang="en-US" sz="2400" dirty="0" smtClean="0"/>
              <a:t>online </a:t>
            </a:r>
            <a:r>
              <a:rPr lang="en-US" sz="2400" dirty="0"/>
              <a:t>or in f-2-f </a:t>
            </a:r>
            <a:r>
              <a:rPr lang="en-US" sz="2400" dirty="0" smtClean="0"/>
              <a:t>meetings does not appear to contribute toward final grades.</a:t>
            </a:r>
            <a:endParaRPr lang="en-US" sz="2400" dirty="0"/>
          </a:p>
          <a:p>
            <a:pPr lvl="3"/>
            <a:endParaRPr lang="en-US" sz="2400" dirty="0" smtClean="0"/>
          </a:p>
          <a:p>
            <a:pPr lvl="1" indent="0">
              <a:buNone/>
            </a:pPr>
            <a:endParaRPr lang="en-US" sz="15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01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Indications from Course Review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1" y="1029789"/>
            <a:ext cx="8199770" cy="5499510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GS 6 </a:t>
            </a:r>
            <a:r>
              <a:rPr lang="en-US" sz="3000" b="1" dirty="0"/>
              <a:t>– </a:t>
            </a:r>
            <a:r>
              <a:rPr lang="en-US" sz="3000" b="1" dirty="0" smtClean="0"/>
              <a:t>Unmet Course Technology Standards</a:t>
            </a:r>
            <a:endParaRPr lang="en-US" sz="3000" b="1" dirty="0"/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6.5 Privacy policies available</a:t>
            </a:r>
            <a:endParaRPr lang="en-US" sz="2400" dirty="0"/>
          </a:p>
          <a:p>
            <a:pPr marL="1714500" lvl="3" indent="-342900">
              <a:buFont typeface="Arial"/>
              <a:buChar char="•"/>
            </a:pPr>
            <a:r>
              <a:rPr lang="en-US" sz="2400" dirty="0" smtClean="0"/>
              <a:t>Comment: </a:t>
            </a:r>
            <a:r>
              <a:rPr lang="en-US" sz="2400" dirty="0" smtClean="0"/>
              <a:t>Are </a:t>
            </a:r>
            <a:r>
              <a:rPr lang="en-US" sz="2400" dirty="0"/>
              <a:t>there laws or customs protecting student privacy?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GS 7 </a:t>
            </a:r>
            <a:r>
              <a:rPr lang="en-US" sz="3000" b="1" dirty="0"/>
              <a:t>– </a:t>
            </a:r>
            <a:r>
              <a:rPr lang="en-US" sz="3000" b="1" dirty="0" smtClean="0"/>
              <a:t>Unmet Learner Support Standards</a:t>
            </a:r>
            <a:endParaRPr lang="en-US" sz="3000" b="1" dirty="0"/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7.2 Accessibility policies</a:t>
            </a:r>
          </a:p>
          <a:p>
            <a:pPr marL="1714500" lvl="3" indent="-342900">
              <a:buFont typeface="Arial"/>
              <a:buChar char="•"/>
            </a:pPr>
            <a:r>
              <a:rPr lang="en-US" sz="2400" dirty="0" smtClean="0"/>
              <a:t>Comment: It </a:t>
            </a:r>
            <a:r>
              <a:rPr lang="en-US" sz="2400" dirty="0"/>
              <a:t>appears that special-need students are tracked to separate schools</a:t>
            </a:r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7.3 &amp; 7.4 Academic and student services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Students </a:t>
            </a:r>
            <a:r>
              <a:rPr lang="en-US" sz="2400" dirty="0" smtClean="0"/>
              <a:t>are </a:t>
            </a:r>
            <a:r>
              <a:rPr lang="en-US" sz="2400" dirty="0"/>
              <a:t>grouped in self-sufficient cohorts. </a:t>
            </a:r>
            <a:endParaRPr lang="en-US" sz="2400" dirty="0" smtClean="0"/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Support </a:t>
            </a:r>
            <a:r>
              <a:rPr lang="en-US" sz="2400" dirty="0" smtClean="0"/>
              <a:t>information on “</a:t>
            </a:r>
            <a:r>
              <a:rPr lang="en-US" sz="2400" dirty="0" err="1" smtClean="0"/>
              <a:t>MyHome</a:t>
            </a:r>
            <a:r>
              <a:rPr lang="en-US" sz="2400" dirty="0" smtClean="0"/>
              <a:t>” website.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Comment: There </a:t>
            </a:r>
            <a:r>
              <a:rPr lang="en-US" sz="2400" dirty="0"/>
              <a:t>may be less need to have links inside </a:t>
            </a:r>
            <a:r>
              <a:rPr lang="en-US" sz="2400" dirty="0" smtClean="0"/>
              <a:t>course, but we recommend both.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63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93510" y="3280529"/>
            <a:ext cx="7211504" cy="2762054"/>
          </a:xfrm>
        </p:spPr>
        <p:txBody>
          <a:bodyPr>
            <a:normAutofit fontScale="70000" lnSpcReduction="20000"/>
          </a:bodyPr>
          <a:lstStyle/>
          <a:p>
            <a:r>
              <a:rPr lang="en-US" sz="4600" b="1" dirty="0"/>
              <a:t>Yaping </a:t>
            </a:r>
            <a:r>
              <a:rPr lang="en-US" sz="4600" b="1" dirty="0" smtClean="0"/>
              <a:t>Gao</a:t>
            </a:r>
            <a:r>
              <a:rPr lang="en-US" sz="4500" dirty="0" smtClean="0"/>
              <a:t>, </a:t>
            </a:r>
            <a:r>
              <a:rPr lang="en-US" sz="4500" dirty="0" err="1" smtClean="0"/>
              <a:t>Ed.D</a:t>
            </a:r>
            <a:r>
              <a:rPr lang="en-US" sz="4500" dirty="0" smtClean="0"/>
              <a:t> </a:t>
            </a:r>
          </a:p>
          <a:p>
            <a:r>
              <a:rPr lang="en-US" sz="4500" dirty="0" smtClean="0"/>
              <a:t>District Director, Instructional Design</a:t>
            </a:r>
            <a:br>
              <a:rPr lang="en-US" sz="4500" dirty="0" smtClean="0"/>
            </a:br>
            <a:r>
              <a:rPr lang="en-US" sz="4500" dirty="0" smtClean="0"/>
              <a:t>Broward College</a:t>
            </a:r>
            <a:br>
              <a:rPr lang="en-US" sz="4500" dirty="0" smtClean="0"/>
            </a:br>
            <a:endParaRPr lang="en-US" sz="4500" dirty="0"/>
          </a:p>
          <a:p>
            <a:r>
              <a:rPr lang="en-US" sz="4600" b="1" dirty="0"/>
              <a:t>Ron </a:t>
            </a:r>
            <a:r>
              <a:rPr lang="en-US" sz="4600" b="1" dirty="0" err="1" smtClean="0"/>
              <a:t>Legon</a:t>
            </a:r>
            <a:r>
              <a:rPr lang="en-US" sz="4500" dirty="0" smtClean="0"/>
              <a:t>, </a:t>
            </a:r>
            <a:r>
              <a:rPr lang="en-US" sz="4500" dirty="0" err="1" smtClean="0"/>
              <a:t>Ph.D</a:t>
            </a:r>
            <a:endParaRPr lang="en-US" sz="4500" dirty="0" smtClean="0"/>
          </a:p>
          <a:p>
            <a:r>
              <a:rPr lang="en-US" sz="4500" dirty="0" smtClean="0"/>
              <a:t>Executive </a:t>
            </a:r>
            <a:r>
              <a:rPr lang="en-US" sz="4500" dirty="0"/>
              <a:t>Director, </a:t>
            </a:r>
            <a:r>
              <a:rPr lang="en-US" sz="4500" dirty="0">
                <a:solidFill>
                  <a:srgbClr val="C00000"/>
                </a:solidFill>
              </a:rPr>
              <a:t>Quality Matters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79050" y="1348034"/>
            <a:ext cx="7772400" cy="1774439"/>
          </a:xfrm>
        </p:spPr>
        <p:txBody>
          <a:bodyPr>
            <a:noAutofit/>
          </a:bodyPr>
          <a:lstStyle/>
          <a:p>
            <a:endParaRPr lang="en-US" sz="4000" dirty="0" smtClean="0"/>
          </a:p>
          <a:p>
            <a:r>
              <a:rPr lang="en-US" sz="4000" b="1" dirty="0" smtClean="0">
                <a:solidFill>
                  <a:srgbClr val="4F6BC5"/>
                </a:solidFill>
              </a:rPr>
              <a:t>Internationalizing </a:t>
            </a:r>
            <a:r>
              <a:rPr lang="en-US" sz="4000" b="1" dirty="0">
                <a:solidFill>
                  <a:srgbClr val="C00000"/>
                </a:solidFill>
              </a:rPr>
              <a:t>Quality Matters</a:t>
            </a:r>
            <a:r>
              <a:rPr lang="en-US" sz="4000" b="1" dirty="0">
                <a:solidFill>
                  <a:srgbClr val="4F6BC5"/>
                </a:solidFill>
              </a:rPr>
              <a:t>: </a:t>
            </a:r>
            <a:r>
              <a:rPr lang="en-US" sz="3200" b="1" dirty="0"/>
              <a:t>One Size Fits All vs. Cultural Adaptation</a:t>
            </a:r>
          </a:p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83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Indications from Course Review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72338" y="1679944"/>
            <a:ext cx="8426525" cy="452113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GS 8 </a:t>
            </a:r>
            <a:r>
              <a:rPr lang="en-US" sz="3000" b="1" dirty="0"/>
              <a:t>– </a:t>
            </a:r>
            <a:r>
              <a:rPr lang="en-US" sz="3000" b="1" dirty="0" smtClean="0"/>
              <a:t>Unmet Accessibility </a:t>
            </a:r>
            <a:r>
              <a:rPr lang="en-US" sz="3000" b="1" dirty="0"/>
              <a:t>&amp; </a:t>
            </a:r>
            <a:r>
              <a:rPr lang="en-US" sz="3000" b="1" dirty="0" smtClean="0"/>
              <a:t>Usability Standards</a:t>
            </a:r>
            <a:endParaRPr lang="en-US" sz="3000" b="1" dirty="0"/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8.1 Information about accessibility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Comment: It </a:t>
            </a:r>
            <a:r>
              <a:rPr lang="en-US" sz="2400" dirty="0"/>
              <a:t>appears that special-need students are tracked to separate schools</a:t>
            </a:r>
          </a:p>
          <a:p>
            <a:pPr lvl="1" indent="0">
              <a:buNone/>
            </a:pPr>
            <a:r>
              <a:rPr lang="en-US" b="1" dirty="0">
                <a:solidFill>
                  <a:srgbClr val="4F6BC5"/>
                </a:solidFill>
              </a:rPr>
              <a:t>8.2 Alternative means of access to materials</a:t>
            </a:r>
          </a:p>
          <a:p>
            <a:pPr marL="1828800" lvl="3" indent="-457200">
              <a:buFont typeface="Arial"/>
              <a:buChar char="•"/>
            </a:pPr>
            <a:r>
              <a:rPr lang="en-US" sz="2400" dirty="0" smtClean="0"/>
              <a:t>Comment: It </a:t>
            </a:r>
            <a:r>
              <a:rPr lang="en-US" sz="2400" dirty="0"/>
              <a:t>appears that special-need students tracked to separate schools</a:t>
            </a:r>
          </a:p>
          <a:p>
            <a:pPr marL="1828800" lvl="3" indent="-457200">
              <a:buFont typeface="Arial"/>
              <a:buChar char="•"/>
            </a:pPr>
            <a:endParaRPr lang="en-US" sz="2400" dirty="0"/>
          </a:p>
          <a:p>
            <a:pPr lvl="3"/>
            <a:endParaRPr lang="en-US" sz="2400" dirty="0"/>
          </a:p>
          <a:p>
            <a:pPr marL="1828800" lvl="3" indent="-457200">
              <a:buFont typeface="Arial"/>
              <a:buChar char="•"/>
            </a:pPr>
            <a:endParaRPr lang="en-US" sz="2400" dirty="0" smtClean="0"/>
          </a:p>
          <a:p>
            <a:pPr lvl="3"/>
            <a:endParaRPr lang="en-US" sz="2400" dirty="0" smtClean="0"/>
          </a:p>
          <a:p>
            <a:pPr lvl="1" indent="0">
              <a:buNone/>
            </a:pPr>
            <a:endParaRPr lang="en-US" sz="15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21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Keeping the Dialog Going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47" y="1341222"/>
            <a:ext cx="8567583" cy="471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79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3114" y="3274829"/>
            <a:ext cx="6400800" cy="2631558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QM adoption by other cultures and translation into other language is not a black/white issue. In order for QM to have the desired and intended positive impact on course design, many cultural issues need to be taken into consideration.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71600" y="1815376"/>
            <a:ext cx="6703828" cy="1214903"/>
          </a:xfrm>
        </p:spPr>
        <p:txBody>
          <a:bodyPr/>
          <a:lstStyle/>
          <a:p>
            <a:r>
              <a:rPr lang="en-US" dirty="0" smtClean="0"/>
              <a:t>Conclusion?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10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9" y="245570"/>
            <a:ext cx="8952458" cy="61216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31164" y="2028486"/>
            <a:ext cx="2093103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جودة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7923" y="3738394"/>
            <a:ext cx="1723549" cy="1080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 err="1">
                <a:solidFill>
                  <a:srgbClr val="2E75B6"/>
                </a:solidFill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品質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5617" y="4500740"/>
            <a:ext cx="34487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76066" y="5311782"/>
            <a:ext cx="182644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 err="1">
                <a:solidFill>
                  <a:srgbClr val="548235"/>
                </a:solidFill>
                <a:latin typeface="Malgun Gothic" panose="020B0503020000020004" pitchFamily="34" charset="-127"/>
                <a:ea typeface="Calibri" panose="020F0502020204030204" pitchFamily="34" charset="0"/>
                <a:cs typeface="Malgun Gothic" panose="020B0503020000020004" pitchFamily="34" charset="-127"/>
              </a:rPr>
              <a:t>품질</a:t>
            </a:r>
            <a:r>
              <a:rPr lang="en-US" sz="6000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0046" y="570188"/>
            <a:ext cx="104921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 err="1">
                <a:solidFill>
                  <a:srgbClr val="FF0000"/>
                </a:solidFill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质量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4962" y="5212973"/>
            <a:ext cx="2516957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200" dirty="0" err="1">
                <a:solidFill>
                  <a:srgbClr val="C55A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איכות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876" y="3123526"/>
            <a:ext cx="2276190" cy="828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1078" y="301861"/>
            <a:ext cx="3320173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f-ZA" sz="6600" dirty="0">
                <a:solidFill>
                  <a:srgbClr val="5482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gehalte</a:t>
            </a:r>
            <a:endParaRPr lang="en-US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85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1035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9" y="245570"/>
            <a:ext cx="8952458" cy="61216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31164" y="2028486"/>
            <a:ext cx="2093103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جودة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7923" y="3738394"/>
            <a:ext cx="1723549" cy="1080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 err="1">
                <a:solidFill>
                  <a:srgbClr val="2E75B6"/>
                </a:solidFill>
                <a:latin typeface="MS Gothic" panose="020B0609070205080204" pitchFamily="49" charset="-128"/>
                <a:ea typeface="Calibri" panose="020F0502020204030204" pitchFamily="34" charset="0"/>
                <a:cs typeface="MS Gothic" panose="020B0609070205080204" pitchFamily="49" charset="-128"/>
              </a:rPr>
              <a:t>品質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5617" y="4500740"/>
            <a:ext cx="34487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76066" y="5311782"/>
            <a:ext cx="182644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 err="1">
                <a:solidFill>
                  <a:srgbClr val="548235"/>
                </a:solidFill>
                <a:latin typeface="Malgun Gothic" panose="020B0503020000020004" pitchFamily="34" charset="-127"/>
                <a:ea typeface="Calibri" panose="020F0502020204030204" pitchFamily="34" charset="0"/>
                <a:cs typeface="Malgun Gothic" panose="020B0503020000020004" pitchFamily="34" charset="-127"/>
              </a:rPr>
              <a:t>품질</a:t>
            </a:r>
            <a:r>
              <a:rPr lang="en-US" sz="6000" b="1" dirty="0">
                <a:solidFill>
                  <a:srgbClr val="54823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0046" y="570188"/>
            <a:ext cx="104921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 err="1">
                <a:solidFill>
                  <a:srgbClr val="FF0000"/>
                </a:solidFill>
                <a:latin typeface="Microsoft JhengHei" panose="020B0604030504040204" pitchFamily="34" charset="-120"/>
                <a:ea typeface="Calibri" panose="020F0502020204030204" pitchFamily="34" charset="0"/>
                <a:cs typeface="Microsoft JhengHei" panose="020B0604030504040204" pitchFamily="34" charset="-120"/>
              </a:rPr>
              <a:t>质量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4962" y="5212973"/>
            <a:ext cx="2516957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200" dirty="0" err="1">
                <a:solidFill>
                  <a:srgbClr val="C55A1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איכות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876" y="3123526"/>
            <a:ext cx="2276190" cy="828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1078" y="301861"/>
            <a:ext cx="3320173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f-ZA" sz="6600" dirty="0">
                <a:solidFill>
                  <a:srgbClr val="54823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gehalte</a:t>
            </a:r>
            <a:endParaRPr lang="en-US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58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532293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QM</a:t>
            </a:r>
            <a:r>
              <a:rPr lang="en-US" dirty="0" smtClean="0"/>
              <a:t> Attraction around the World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Canada	 (11)			Saudi Arabia (3)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Australia (4)			Singapore (1)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Ireland (1)				Fiji (1)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Current Subscriptions: limited to English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New Frontier: Translating </a:t>
            </a:r>
            <a:r>
              <a:rPr lang="en-US" dirty="0" smtClean="0">
                <a:solidFill>
                  <a:srgbClr val="C00000"/>
                </a:solidFill>
              </a:rPr>
              <a:t>QM</a:t>
            </a:r>
            <a:r>
              <a:rPr lang="en-US" dirty="0" smtClean="0"/>
              <a:t> into other major world languages, e.g., Spanish, Arabic, Chinese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iteral Translation Enough?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QM</a:t>
            </a:r>
            <a:r>
              <a:rPr lang="en-US" dirty="0" smtClean="0"/>
              <a:t> rubric is intended to build an environment for effective online learning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59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Case for </a:t>
            </a:r>
            <a:r>
              <a:rPr lang="en-US" b="1" u="sng" dirty="0" smtClean="0"/>
              <a:t>Literal</a:t>
            </a:r>
            <a:r>
              <a:rPr lang="en-US" b="1" dirty="0" smtClean="0"/>
              <a:t> Translation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5147302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QM</a:t>
            </a:r>
            <a:r>
              <a:rPr lang="en-US" dirty="0" smtClean="0"/>
              <a:t> works – Don’t tamper with it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</a:rPr>
              <a:t>QM</a:t>
            </a:r>
            <a:r>
              <a:rPr lang="en-US" dirty="0" smtClean="0"/>
              <a:t> is based on accumulated best practice, research, and feedback from subscribing institutions; should not enter uncharted territory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</a:rPr>
              <a:t>QM</a:t>
            </a:r>
            <a:r>
              <a:rPr lang="en-US" dirty="0" smtClean="0"/>
              <a:t> is grounded in US culture and academic traditions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</a:rPr>
              <a:t>QM</a:t>
            </a:r>
            <a:r>
              <a:rPr lang="en-US" dirty="0" smtClean="0"/>
              <a:t> </a:t>
            </a:r>
            <a:r>
              <a:rPr lang="en-US" dirty="0"/>
              <a:t>would need to start over to address the needs of other cultural settings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Other cultures should use </a:t>
            </a:r>
            <a:r>
              <a:rPr lang="en-US" dirty="0">
                <a:solidFill>
                  <a:srgbClr val="C00000"/>
                </a:solidFill>
              </a:rPr>
              <a:t>QM</a:t>
            </a:r>
            <a:r>
              <a:rPr lang="en-US" dirty="0" smtClean="0"/>
              <a:t> </a:t>
            </a:r>
            <a:r>
              <a:rPr lang="en-US" u="sng" dirty="0" smtClean="0"/>
              <a:t>as is</a:t>
            </a:r>
            <a:r>
              <a:rPr lang="en-US" dirty="0" smtClean="0"/>
              <a:t>, if it suits their needs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12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Case for </a:t>
            </a:r>
            <a:r>
              <a:rPr lang="en-US" b="1" i="1" dirty="0" smtClean="0"/>
              <a:t>Cultural Adaptation</a:t>
            </a:r>
            <a:endParaRPr lang="en-US" b="1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4500" y="1323975"/>
            <a:ext cx="8335963" cy="477516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Every major world culture has its own educational traditions, practices, and goals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Abandoning long-standing beliefs and practices may encounter stiff resistance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Imposed change might not work if it contradicts deeply-held beliefs and habits</a:t>
            </a:r>
          </a:p>
          <a:p>
            <a:pPr marL="1200150" lvl="1" indent="-457200">
              <a:buFont typeface="Arial"/>
              <a:buChar char="•"/>
            </a:pPr>
            <a:r>
              <a:rPr lang="en-US" dirty="0" smtClean="0"/>
              <a:t>Harnessing the strengths of the existing pedagogy and incorporating them into online course design should work much better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86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06070" y="284885"/>
            <a:ext cx="7637930" cy="141039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Would the same pedagogy work regardless of the answers to these questions?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57686" y="1841453"/>
            <a:ext cx="7204187" cy="41862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200" b="1" dirty="0" smtClean="0"/>
              <a:t>Are </a:t>
            </a:r>
            <a:r>
              <a:rPr lang="en-US" sz="3200" b="1" dirty="0" smtClean="0">
                <a:solidFill>
                  <a:srgbClr val="FF0000"/>
                </a:solidFill>
              </a:rPr>
              <a:t>teachers </a:t>
            </a:r>
            <a:r>
              <a:rPr lang="en-US" sz="3200" b="1" dirty="0" smtClean="0"/>
              <a:t>seen as </a:t>
            </a:r>
          </a:p>
          <a:p>
            <a:pPr marL="342900" indent="-342900">
              <a:buFont typeface="Arial"/>
              <a:buChar char="•"/>
            </a:pPr>
            <a:r>
              <a:rPr lang="en-US" sz="3000" dirty="0" smtClean="0"/>
              <a:t>Facilitators </a:t>
            </a:r>
            <a:r>
              <a:rPr lang="en-US" sz="3200" i="1" dirty="0">
                <a:solidFill>
                  <a:srgbClr val="596BC5"/>
                </a:solidFill>
              </a:rPr>
              <a:t>or</a:t>
            </a:r>
            <a:r>
              <a:rPr lang="en-US" sz="3000" dirty="0" smtClean="0"/>
              <a:t> </a:t>
            </a:r>
            <a:r>
              <a:rPr lang="en-US" sz="3000" dirty="0"/>
              <a:t>e</a:t>
            </a:r>
            <a:r>
              <a:rPr lang="en-US" sz="3000" dirty="0" smtClean="0"/>
              <a:t>valuators?</a:t>
            </a:r>
            <a:endParaRPr lang="en-US" sz="3000" dirty="0"/>
          </a:p>
          <a:p>
            <a:pPr marL="342900" indent="-342900">
              <a:buFont typeface="Arial"/>
              <a:buChar char="•"/>
            </a:pPr>
            <a:r>
              <a:rPr lang="en-US" sz="3000" dirty="0" smtClean="0"/>
              <a:t>Helping </a:t>
            </a:r>
            <a:r>
              <a:rPr lang="en-US" sz="3000" b="1" dirty="0" smtClean="0"/>
              <a:t>all</a:t>
            </a:r>
            <a:r>
              <a:rPr lang="en-US" sz="3000" dirty="0" smtClean="0"/>
              <a:t> learners reach their potential </a:t>
            </a:r>
            <a:r>
              <a:rPr lang="en-US" sz="3200" i="1" dirty="0">
                <a:solidFill>
                  <a:srgbClr val="596BC5"/>
                </a:solidFill>
              </a:rPr>
              <a:t>or</a:t>
            </a:r>
            <a:r>
              <a:rPr lang="en-US" sz="3000" dirty="0" smtClean="0"/>
              <a:t> </a:t>
            </a:r>
            <a:r>
              <a:rPr lang="en-US" sz="3000" dirty="0"/>
              <a:t>w</a:t>
            </a:r>
            <a:r>
              <a:rPr lang="en-US" sz="3000" dirty="0" smtClean="0"/>
              <a:t>innowers in search of the best students?</a:t>
            </a:r>
          </a:p>
          <a:p>
            <a:pPr marL="342900" indent="-342900">
              <a:buFont typeface="Arial"/>
              <a:buChar char="•"/>
            </a:pPr>
            <a:r>
              <a:rPr lang="en-US" sz="3000" dirty="0" smtClean="0"/>
              <a:t>Remote authority </a:t>
            </a:r>
            <a:r>
              <a:rPr lang="en-US" sz="3000" dirty="0"/>
              <a:t>f</a:t>
            </a:r>
            <a:r>
              <a:rPr lang="en-US" sz="3000" dirty="0" smtClean="0"/>
              <a:t>igures (sage on stage) </a:t>
            </a:r>
            <a:r>
              <a:rPr lang="en-US" sz="3200" i="1" dirty="0">
                <a:solidFill>
                  <a:srgbClr val="596BC5"/>
                </a:solidFill>
              </a:rPr>
              <a:t>or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approachable guides (guide on the side)?</a:t>
            </a:r>
          </a:p>
          <a:p>
            <a:endParaRPr lang="en-US" sz="2400" dirty="0" smtClean="0"/>
          </a:p>
          <a:p>
            <a:r>
              <a:rPr lang="en-US" sz="3200" dirty="0" smtClean="0"/>
              <a:t>Is </a:t>
            </a:r>
            <a:r>
              <a:rPr lang="en-US" sz="3200" i="1" dirty="0" smtClean="0">
                <a:solidFill>
                  <a:srgbClr val="596BC5"/>
                </a:solidFill>
              </a:rPr>
              <a:t>this</a:t>
            </a:r>
            <a:r>
              <a:rPr lang="en-US" sz="3200" dirty="0" smtClean="0">
                <a:solidFill>
                  <a:srgbClr val="596BC5"/>
                </a:solidFill>
              </a:rPr>
              <a:t> </a:t>
            </a:r>
            <a:r>
              <a:rPr lang="en-US" sz="3200" dirty="0" smtClean="0"/>
              <a:t>standard equally relevant</a:t>
            </a:r>
            <a:r>
              <a:rPr lang="en-US" sz="3200" dirty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(</a:t>
            </a:r>
            <a:r>
              <a:rPr lang="en-US" sz="3000" dirty="0"/>
              <a:t>1.8) The self-introduction of the instructor </a:t>
            </a:r>
            <a:endParaRPr lang="en-US" sz="3000" dirty="0" smtClean="0"/>
          </a:p>
          <a:p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48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/>
              <a:t>… and these questions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91036" y="1399279"/>
            <a:ext cx="8107828" cy="494773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Are </a:t>
            </a:r>
            <a:r>
              <a:rPr lang="en-US" sz="3200" b="1" dirty="0" smtClean="0">
                <a:solidFill>
                  <a:srgbClr val="FF0000"/>
                </a:solidFill>
              </a:rPr>
              <a:t>learners</a:t>
            </a:r>
            <a:r>
              <a:rPr lang="en-US" sz="3200" b="1" dirty="0" smtClean="0"/>
              <a:t> expected </a:t>
            </a:r>
            <a:r>
              <a:rPr lang="en-US" sz="3200" b="1" dirty="0"/>
              <a:t>to 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Listen and memorize </a:t>
            </a:r>
            <a:r>
              <a:rPr lang="en-US" sz="2800" i="1" dirty="0">
                <a:solidFill>
                  <a:srgbClr val="596BC5"/>
                </a:solidFill>
              </a:rPr>
              <a:t>or</a:t>
            </a:r>
            <a:r>
              <a:rPr lang="en-US" sz="2800" dirty="0">
                <a:solidFill>
                  <a:srgbClr val="596BC5"/>
                </a:solidFill>
              </a:rPr>
              <a:t> </a:t>
            </a:r>
            <a:r>
              <a:rPr lang="en-US" sz="2800" dirty="0"/>
              <a:t>interact and question?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Accept authority </a:t>
            </a:r>
            <a:r>
              <a:rPr lang="en-US" sz="2800" i="1" dirty="0">
                <a:solidFill>
                  <a:srgbClr val="596BC5"/>
                </a:solidFill>
              </a:rPr>
              <a:t>or</a:t>
            </a:r>
            <a:r>
              <a:rPr lang="en-US" sz="2800" dirty="0"/>
              <a:t> engage in critical thinking?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/>
              <a:t>Conform to social norms </a:t>
            </a:r>
            <a:r>
              <a:rPr lang="en-US" sz="2800" i="1" dirty="0">
                <a:solidFill>
                  <a:srgbClr val="596BC5"/>
                </a:solidFill>
              </a:rPr>
              <a:t>or</a:t>
            </a:r>
            <a:r>
              <a:rPr lang="en-US" sz="2800" dirty="0" smtClean="0"/>
              <a:t> </a:t>
            </a:r>
            <a:r>
              <a:rPr lang="en-US" sz="2800" dirty="0"/>
              <a:t>express their </a:t>
            </a:r>
            <a:r>
              <a:rPr lang="en-US" sz="2800" dirty="0" smtClean="0"/>
              <a:t>individuality?</a:t>
            </a:r>
            <a:endParaRPr lang="en-US" sz="2800" dirty="0"/>
          </a:p>
          <a:p>
            <a:pPr marL="457200" lvl="0" indent="-457200">
              <a:buFont typeface="Arial"/>
              <a:buChar char="•"/>
            </a:pPr>
            <a:r>
              <a:rPr lang="en-US" sz="2800" dirty="0" smtClean="0"/>
              <a:t>Conform to social pressure to excel </a:t>
            </a:r>
            <a:r>
              <a:rPr lang="en-US" sz="2800" dirty="0"/>
              <a:t>above all </a:t>
            </a:r>
            <a:r>
              <a:rPr lang="en-US" sz="2800" dirty="0" smtClean="0"/>
              <a:t>else </a:t>
            </a:r>
            <a:r>
              <a:rPr lang="en-US" sz="2800" i="1" dirty="0">
                <a:solidFill>
                  <a:srgbClr val="596BC5"/>
                </a:solidFill>
              </a:rPr>
              <a:t>or </a:t>
            </a:r>
            <a:r>
              <a:rPr lang="en-US" sz="2800" dirty="0" smtClean="0"/>
              <a:t>seek </a:t>
            </a:r>
            <a:r>
              <a:rPr lang="en-US" sz="2800" dirty="0"/>
              <a:t>a balance among their priorities? </a:t>
            </a:r>
          </a:p>
          <a:p>
            <a:endParaRPr lang="en-US" sz="2400" dirty="0"/>
          </a:p>
          <a:p>
            <a:r>
              <a:rPr lang="en-US" sz="3200" dirty="0" smtClean="0"/>
              <a:t>Are </a:t>
            </a:r>
            <a:r>
              <a:rPr lang="en-US" sz="3200" i="1" dirty="0" smtClean="0">
                <a:solidFill>
                  <a:srgbClr val="596BC5"/>
                </a:solidFill>
              </a:rPr>
              <a:t>these</a:t>
            </a:r>
            <a:r>
              <a:rPr lang="en-US" sz="3200" dirty="0" smtClean="0">
                <a:solidFill>
                  <a:srgbClr val="596BC5"/>
                </a:solidFill>
              </a:rPr>
              <a:t> </a:t>
            </a:r>
            <a:r>
              <a:rPr lang="en-US" sz="3200" dirty="0" smtClean="0"/>
              <a:t>standards equally relevant?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(1.9) Learner self-introductions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(5.3) Instructor response </a:t>
            </a:r>
            <a:r>
              <a:rPr lang="en-US" sz="2800" dirty="0"/>
              <a:t>t</a:t>
            </a:r>
            <a:r>
              <a:rPr lang="en-US" sz="2800" dirty="0" smtClean="0"/>
              <a:t>ime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(5.4) Requirements for learner </a:t>
            </a:r>
            <a:r>
              <a:rPr lang="en-US" sz="2800" dirty="0"/>
              <a:t>i</a:t>
            </a:r>
            <a:r>
              <a:rPr lang="en-US" sz="2800" dirty="0" smtClean="0"/>
              <a:t>nteraction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27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b="1" dirty="0" smtClean="0"/>
              <a:t>… and these?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72091" y="1318880"/>
            <a:ext cx="8335963" cy="5079752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What value does the </a:t>
            </a:r>
            <a:r>
              <a:rPr lang="en-US" sz="3000" b="1" dirty="0" smtClean="0">
                <a:solidFill>
                  <a:srgbClr val="FF0000"/>
                </a:solidFill>
              </a:rPr>
              <a:t>educational system </a:t>
            </a:r>
            <a:r>
              <a:rPr lang="en-US" sz="3000" b="1" dirty="0" smtClean="0"/>
              <a:t>place 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Academic honesty?  Avoided, assumed, </a:t>
            </a:r>
            <a:r>
              <a:rPr lang="en-US" sz="2800" i="1" dirty="0" smtClean="0">
                <a:solidFill>
                  <a:srgbClr val="596BC5"/>
                </a:solidFill>
              </a:rPr>
              <a:t>or</a:t>
            </a:r>
            <a:r>
              <a:rPr lang="en-US" sz="2800" dirty="0" smtClean="0"/>
              <a:t> required?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Group / collaborative work?  Prohibited </a:t>
            </a:r>
            <a:r>
              <a:rPr lang="en-US" sz="2800" i="1" dirty="0" smtClean="0">
                <a:solidFill>
                  <a:srgbClr val="596BC5"/>
                </a:solidFill>
              </a:rPr>
              <a:t>or</a:t>
            </a:r>
            <a:r>
              <a:rPr lang="en-US" sz="2800" dirty="0" smtClean="0"/>
              <a:t> required?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Self discipline? Expected </a:t>
            </a:r>
            <a:r>
              <a:rPr lang="en-US" sz="2800" i="1" dirty="0" smtClean="0">
                <a:solidFill>
                  <a:srgbClr val="596BC5"/>
                </a:solidFill>
              </a:rPr>
              <a:t>or</a:t>
            </a:r>
            <a:r>
              <a:rPr lang="en-US" sz="2800" dirty="0" smtClean="0"/>
              <a:t> coached?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Accessibility for all? Legally mandated, good </a:t>
            </a:r>
            <a:r>
              <a:rPr lang="en-US" sz="2800" dirty="0"/>
              <a:t>p</a:t>
            </a:r>
            <a:r>
              <a:rPr lang="en-US" sz="2800" dirty="0" smtClean="0"/>
              <a:t>ractice,  </a:t>
            </a:r>
            <a:r>
              <a:rPr lang="en-US" sz="2800" i="1" dirty="0" smtClean="0">
                <a:solidFill>
                  <a:srgbClr val="596BC5"/>
                </a:solidFill>
              </a:rPr>
              <a:t>or</a:t>
            </a:r>
            <a:r>
              <a:rPr lang="en-US" sz="2800" dirty="0" smtClean="0"/>
              <a:t> not applicable?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r>
              <a:rPr lang="en-US" sz="3000" dirty="0"/>
              <a:t>Are </a:t>
            </a:r>
            <a:r>
              <a:rPr lang="en-US" sz="3000" i="1" dirty="0">
                <a:solidFill>
                  <a:srgbClr val="596BC5"/>
                </a:solidFill>
              </a:rPr>
              <a:t>these</a:t>
            </a:r>
            <a:r>
              <a:rPr lang="en-US" sz="3000" dirty="0">
                <a:solidFill>
                  <a:srgbClr val="596BC5"/>
                </a:solidFill>
              </a:rPr>
              <a:t> </a:t>
            </a:r>
            <a:r>
              <a:rPr lang="en-US" sz="3000" dirty="0"/>
              <a:t>standards equally relevant</a:t>
            </a:r>
            <a:r>
              <a:rPr lang="en-US" sz="30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(1.4) Course and/or institutional </a:t>
            </a:r>
            <a:r>
              <a:rPr lang="en-US" sz="2400" dirty="0"/>
              <a:t>p</a:t>
            </a:r>
            <a:r>
              <a:rPr lang="en-US" sz="2400" dirty="0" smtClean="0"/>
              <a:t>olicies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(5.2) Learning activities / interaction / active Learning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(8.2 &amp; 8.3) Accessibility and alternative </a:t>
            </a:r>
            <a:r>
              <a:rPr lang="en-US" sz="2400" dirty="0"/>
              <a:t>c</a:t>
            </a:r>
            <a:r>
              <a:rPr lang="en-US" sz="2400" dirty="0" smtClean="0"/>
              <a:t>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60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QM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QualityMatters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QM PowerPoint Template.potx</Template>
  <TotalTime>8229</TotalTime>
  <Words>1034</Words>
  <Application>Microsoft Macintosh PowerPoint</Application>
  <PresentationFormat>On-screen Show (4:3)</PresentationFormat>
  <Paragraphs>150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QM PowerPoint Template</vt:lpstr>
      <vt:lpstr>QualityMatters2014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TSI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Herrfurth</dc:creator>
  <cp:lastModifiedBy>Ronald Legon</cp:lastModifiedBy>
  <cp:revision>317</cp:revision>
  <cp:lastPrinted>2014-06-27T13:15:29Z</cp:lastPrinted>
  <dcterms:created xsi:type="dcterms:W3CDTF">2014-06-27T11:26:04Z</dcterms:created>
  <dcterms:modified xsi:type="dcterms:W3CDTF">2014-10-03T18:09:43Z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1E2C044B-4D3B-4AE5-BBED-3C0866449B01</vt:lpwstr>
  </property>
  <property fmtid="{D5CDD505-2E9C-101B-9397-08002B2CF9AE}" pid="3" name="ArticulatePath">
    <vt:lpwstr>Internationalizing QM</vt:lpwstr>
  </property>
</Properties>
</file>