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56" r:id="rId2"/>
    <p:sldId id="280" r:id="rId3"/>
    <p:sldId id="259" r:id="rId4"/>
    <p:sldId id="262" r:id="rId5"/>
    <p:sldId id="263" r:id="rId6"/>
    <p:sldId id="264" r:id="rId7"/>
    <p:sldId id="261" r:id="rId8"/>
    <p:sldId id="281" r:id="rId9"/>
    <p:sldId id="270" r:id="rId10"/>
    <p:sldId id="265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3" r:id="rId20"/>
    <p:sldId id="290" r:id="rId21"/>
    <p:sldId id="291" r:id="rId22"/>
    <p:sldId id="292" r:id="rId23"/>
    <p:sldId id="271" r:id="rId24"/>
    <p:sldId id="272" r:id="rId25"/>
    <p:sldId id="273" r:id="rId26"/>
    <p:sldId id="275" r:id="rId27"/>
    <p:sldId id="269" r:id="rId28"/>
    <p:sldId id="274" r:id="rId29"/>
    <p:sldId id="276" r:id="rId30"/>
    <p:sldId id="277" r:id="rId31"/>
    <p:sldId id="278" r:id="rId32"/>
    <p:sldId id="27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3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5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6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#QMConf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9411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30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95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05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121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53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73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5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06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9537448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8" y="2435957"/>
            <a:ext cx="9079683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38593" y="5915888"/>
            <a:ext cx="2143405" cy="490599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3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3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3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7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6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8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#QMConf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9/29/2014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37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9" r:id="rId17"/>
    <p:sldLayoutId id="2147483730" r:id="rId18"/>
    <p:sldLayoutId id="2147483731" r:id="rId19"/>
    <p:sldLayoutId id="2147483732" r:id="rId20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Is it Working?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Stop Assuming, Start Assessing!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27771"/>
          </a:xfrm>
        </p:spPr>
        <p:txBody>
          <a:bodyPr>
            <a:normAutofit/>
          </a:bodyPr>
          <a:lstStyle/>
          <a:p>
            <a:r>
              <a:rPr lang="en-US" dirty="0" smtClean="0"/>
              <a:t>Joanne Dolan</a:t>
            </a:r>
          </a:p>
          <a:p>
            <a:r>
              <a:rPr lang="en-US" dirty="0" smtClean="0"/>
              <a:t>University of Wisconsin -  Green Bay</a:t>
            </a:r>
          </a:p>
          <a:p>
            <a:r>
              <a:rPr lang="en-US" dirty="0" smtClean="0"/>
              <a:t>@</a:t>
            </a:r>
            <a:r>
              <a:rPr lang="en-US" dirty="0" err="1"/>
              <a:t>S</a:t>
            </a:r>
            <a:r>
              <a:rPr lang="en-US" dirty="0" err="1" smtClean="0"/>
              <a:t>lightlyJo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7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Data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6783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impacted how faculty teach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Faculty surveys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Pre-Course</a:t>
            </a:r>
          </a:p>
        </p:txBody>
      </p:sp>
    </p:spTree>
    <p:extLst>
      <p:ext uri="{BB962C8B-B14F-4D97-AF65-F5344CB8AC3E}">
        <p14:creationId xmlns:p14="http://schemas.microsoft.com/office/powerpoint/2010/main" val="210504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200" dirty="0"/>
              <a:t>From your previous online teaching experience, do you believe that teaching an online course is - 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more satisfying than teaching a residential course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equally satisfying as a residential course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less satisfying than teaching a residential course </a:t>
            </a:r>
          </a:p>
        </p:txBody>
      </p:sp>
    </p:spTree>
    <p:extLst>
      <p:ext uri="{BB962C8B-B14F-4D97-AF65-F5344CB8AC3E}">
        <p14:creationId xmlns:p14="http://schemas.microsoft.com/office/powerpoint/2010/main" val="21624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200" dirty="0"/>
              <a:t>From your previous online teaching experience, do you believe that the quality of student learning in an online course is -</a:t>
            </a:r>
            <a:r>
              <a:rPr lang="en-US" sz="3600" dirty="0"/>
              <a:t> 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higher than in residential course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equal to a residential course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3200" dirty="0"/>
              <a:t>lower than in a residential course </a:t>
            </a:r>
          </a:p>
        </p:txBody>
      </p:sp>
    </p:spTree>
    <p:extLst>
      <p:ext uri="{BB962C8B-B14F-4D97-AF65-F5344CB8AC3E}">
        <p14:creationId xmlns:p14="http://schemas.microsoft.com/office/powerpoint/2010/main" val="246618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358231"/>
              </p:ext>
            </p:extLst>
          </p:nvPr>
        </p:nvGraphicFramePr>
        <p:xfrm>
          <a:off x="457200" y="426722"/>
          <a:ext cx="11292839" cy="5934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8097"/>
                <a:gridCol w="831185"/>
                <a:gridCol w="831185"/>
                <a:gridCol w="923540"/>
                <a:gridCol w="738832"/>
              </a:tblGrid>
              <a:tr h="942625"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Very Good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Good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Needs Work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Poor</a:t>
                      </a:r>
                      <a:endParaRPr lang="en-US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includes measurable course objectives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includes measurable module objectives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is well-organized and navigation is logical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includes varied assessments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provides opportunities for interaction and active learning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1137016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The course provides students multiple opportunities to measure their learning</a:t>
                      </a:r>
                      <a:endParaRPr lang="en-US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  <a:tr h="631293">
                <a:tc>
                  <a:txBody>
                    <a:bodyPr/>
                    <a:lstStyle/>
                    <a:p>
                      <a:pPr marL="15240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The course uses accessible technologies</a:t>
                      </a:r>
                      <a:endParaRPr lang="en-US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27305" marB="2730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04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impacted how faculty teach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Faculty surveys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Pre-Course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Post-Course</a:t>
            </a:r>
          </a:p>
        </p:txBody>
      </p:sp>
    </p:spTree>
    <p:extLst>
      <p:ext uri="{BB962C8B-B14F-4D97-AF65-F5344CB8AC3E}">
        <p14:creationId xmlns:p14="http://schemas.microsoft.com/office/powerpoint/2010/main" val="38226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/>
              <a:t>How do you feel taking part in this course, and working with fellow colleagues, have impacted your teaching and online course design</a:t>
            </a:r>
            <a:r>
              <a:rPr lang="en-US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1536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 smtClean="0"/>
              <a:t>For </a:t>
            </a:r>
            <a:r>
              <a:rPr lang="en-US" sz="4400" dirty="0"/>
              <a:t>this question, imagine you were not submitting your course to QM. </a:t>
            </a:r>
            <a:endParaRPr lang="en-US" sz="4400" dirty="0" smtClean="0"/>
          </a:p>
          <a:p>
            <a:pPr marL="0" lvl="0" indent="0">
              <a:buNone/>
            </a:pPr>
            <a:r>
              <a:rPr lang="en-US" sz="4400" dirty="0" smtClean="0"/>
              <a:t>Which </a:t>
            </a:r>
            <a:r>
              <a:rPr lang="en-US" sz="4400" dirty="0"/>
              <a:t>changes discussed over the last two weeks would you still plan to implement in your course?</a:t>
            </a:r>
          </a:p>
        </p:txBody>
      </p:sp>
    </p:spTree>
    <p:extLst>
      <p:ext uri="{BB962C8B-B14F-4D97-AF65-F5344CB8AC3E}">
        <p14:creationId xmlns:p14="http://schemas.microsoft.com/office/powerpoint/2010/main" val="231001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impacted how faculty teach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Faculty surveys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Pre-Course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Post-Course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Post-Review</a:t>
            </a:r>
          </a:p>
        </p:txBody>
      </p:sp>
    </p:spTree>
    <p:extLst>
      <p:ext uri="{BB962C8B-B14F-4D97-AF65-F5344CB8AC3E}">
        <p14:creationId xmlns:p14="http://schemas.microsoft.com/office/powerpoint/2010/main" val="6961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/>
              <a:t>How did redeveloping your course change the way you teach? Which specific changes most impacted your teaching?</a:t>
            </a:r>
          </a:p>
        </p:txBody>
      </p:sp>
    </p:spTree>
    <p:extLst>
      <p:ext uri="{BB962C8B-B14F-4D97-AF65-F5344CB8AC3E}">
        <p14:creationId xmlns:p14="http://schemas.microsoft.com/office/powerpoint/2010/main" val="27619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Resources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http://</a:t>
            </a:r>
            <a:r>
              <a:rPr lang="en-US" sz="4000" dirty="0" smtClean="0"/>
              <a:t>tinyurl.com/QM14SASA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12" y="342732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5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/>
              <a:t>How did redeveloping your course change the way that your students learn? Which specific changes most impacted your students’ learning?</a:t>
            </a:r>
          </a:p>
        </p:txBody>
      </p:sp>
    </p:spTree>
    <p:extLst>
      <p:ext uri="{BB962C8B-B14F-4D97-AF65-F5344CB8AC3E}">
        <p14:creationId xmlns:p14="http://schemas.microsoft.com/office/powerpoint/2010/main" val="29635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/>
              <a:t>Is there a change that you feel has negatively impacted your teaching, or your students’ learning? Can you tell us more about this concern?</a:t>
            </a:r>
          </a:p>
        </p:txBody>
      </p:sp>
    </p:spTree>
    <p:extLst>
      <p:ext uri="{BB962C8B-B14F-4D97-AF65-F5344CB8AC3E}">
        <p14:creationId xmlns:p14="http://schemas.microsoft.com/office/powerpoint/2010/main" val="12738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818712" y="788277"/>
            <a:ext cx="10554574" cy="52499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4400" dirty="0"/>
              <a:t>Having completed the redevelopment and review, what do you wish you had known prior to this process?</a:t>
            </a:r>
          </a:p>
        </p:txBody>
      </p:sp>
    </p:spTree>
    <p:extLst>
      <p:ext uri="{BB962C8B-B14F-4D97-AF65-F5344CB8AC3E}">
        <p14:creationId xmlns:p14="http://schemas.microsoft.com/office/powerpoint/2010/main" val="30894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impacted how faculty teach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Faculty surveys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Pre-Course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Post-Course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400" dirty="0" smtClean="0"/>
              <a:t>Post-Review</a:t>
            </a:r>
          </a:p>
        </p:txBody>
      </p:sp>
    </p:spTree>
    <p:extLst>
      <p:ext uri="{BB962C8B-B14F-4D97-AF65-F5344CB8AC3E}">
        <p14:creationId xmlns:p14="http://schemas.microsoft.com/office/powerpoint/2010/main" val="26531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improved course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Pre-Course QM Rubric Score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Official Review Rubric Score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Non-QM Course Rubric Score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QM Standards Breakdown in </a:t>
            </a:r>
            <a:r>
              <a:rPr lang="en-US" sz="3600" dirty="0" err="1" smtClean="0"/>
              <a:t>MyQM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87583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4400" dirty="0"/>
              <a:t>Has the program improved student perception of online courses?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Student Evaluations</a:t>
            </a:r>
          </a:p>
        </p:txBody>
      </p:sp>
    </p:spTree>
    <p:extLst>
      <p:ext uri="{BB962C8B-B14F-4D97-AF65-F5344CB8AC3E}">
        <p14:creationId xmlns:p14="http://schemas.microsoft.com/office/powerpoint/2010/main" val="38434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45129"/>
          </a:xfrm>
        </p:spPr>
        <p:txBody>
          <a:bodyPr/>
          <a:lstStyle/>
          <a:p>
            <a:r>
              <a:rPr lang="en-US" sz="6600" dirty="0" smtClean="0"/>
              <a:t>Data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Considering your questions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What data do you already have access to?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What data can you easily obtain?</a:t>
            </a:r>
          </a:p>
        </p:txBody>
      </p:sp>
    </p:spTree>
    <p:extLst>
      <p:ext uri="{BB962C8B-B14F-4D97-AF65-F5344CB8AC3E}">
        <p14:creationId xmlns:p14="http://schemas.microsoft.com/office/powerpoint/2010/main" val="16860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Action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43081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Action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Refine course to meet faculty needs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Identify support necessary to improve weaker standards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Improve Student Evaluation survey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663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Other Suggestions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4986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Context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123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Other Suggestions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QM Research Agenda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Analytics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Face-to-Face Impact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Others?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682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Resources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http://</a:t>
            </a:r>
            <a:r>
              <a:rPr lang="en-US" sz="4000" dirty="0" smtClean="0"/>
              <a:t>tinyurl.com/QM14SASA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712" y="342732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3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Is it Working?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Stop Assuming, Start Assessing!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27771"/>
          </a:xfrm>
        </p:spPr>
        <p:txBody>
          <a:bodyPr>
            <a:normAutofit/>
          </a:bodyPr>
          <a:lstStyle/>
          <a:p>
            <a:r>
              <a:rPr lang="en-US" dirty="0" smtClean="0"/>
              <a:t>Joanne Dolan</a:t>
            </a:r>
          </a:p>
          <a:p>
            <a:r>
              <a:rPr lang="en-US" dirty="0" smtClean="0"/>
              <a:t>University of Wisconsin -  Green Bay</a:t>
            </a:r>
          </a:p>
          <a:p>
            <a:r>
              <a:rPr lang="en-US" dirty="0" smtClean="0"/>
              <a:t>@</a:t>
            </a:r>
            <a:r>
              <a:rPr lang="en-US" dirty="0" err="1"/>
              <a:t>S</a:t>
            </a:r>
            <a:r>
              <a:rPr lang="en-US" dirty="0" err="1" smtClean="0"/>
              <a:t>lightlyJo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0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Process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08434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Barbara </a:t>
            </a:r>
            <a:r>
              <a:rPr lang="en-US" sz="6600" dirty="0" err="1" smtClean="0"/>
              <a:t>Walvoord</a:t>
            </a:r>
            <a:endParaRPr lang="en-US" sz="6600" dirty="0"/>
          </a:p>
        </p:txBody>
      </p:sp>
      <p:pic>
        <p:nvPicPr>
          <p:cNvPr id="1026" name="Picture 2" descr="http://blog.uwgb.edu/catl/files/2014/01/Walvoo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159" y="2215055"/>
            <a:ext cx="5945680" cy="401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Heart 3"/>
          <p:cNvSpPr/>
          <p:nvPr/>
        </p:nvSpPr>
        <p:spPr>
          <a:xfrm rot="615279">
            <a:off x="10090280" y="5312979"/>
            <a:ext cx="861145" cy="756744"/>
          </a:xfrm>
          <a:prstGeom prst="hear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 rot="20456167">
            <a:off x="810000" y="2532365"/>
            <a:ext cx="861145" cy="756744"/>
          </a:xfrm>
          <a:prstGeom prst="hear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 rot="960030">
            <a:off x="3243892" y="5208952"/>
            <a:ext cx="861145" cy="756744"/>
          </a:xfrm>
          <a:prstGeom prst="hear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/>
          <p:cNvSpPr/>
          <p:nvPr/>
        </p:nvSpPr>
        <p:spPr>
          <a:xfrm>
            <a:off x="8834648" y="2569780"/>
            <a:ext cx="861145" cy="756744"/>
          </a:xfrm>
          <a:prstGeom prst="hear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6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Process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5400" dirty="0" smtClean="0"/>
              <a:t>   Questions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5400" dirty="0" smtClean="0"/>
              <a:t>  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5400" dirty="0" smtClean="0"/>
              <a:t>   Action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0130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6600" dirty="0" smtClean="0"/>
              <a:t>Questions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5315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Questions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Has the program impacted how faculty teach</a:t>
            </a:r>
            <a:r>
              <a:rPr lang="en-US" sz="36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Has the program improved course design</a:t>
            </a:r>
            <a:r>
              <a:rPr lang="en-US" sz="36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Has the program improved student perception of online courses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11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Questions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58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Draft 1-3 questions that you would like to answer about your QM program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Share with your group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20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182</TotalTime>
  <Words>469</Words>
  <Application>Microsoft Office PowerPoint</Application>
  <PresentationFormat>Widescreen</PresentationFormat>
  <Paragraphs>124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Century Gothic</vt:lpstr>
      <vt:lpstr>Courier New</vt:lpstr>
      <vt:lpstr>Times New Roman</vt:lpstr>
      <vt:lpstr>Wingdings</vt:lpstr>
      <vt:lpstr>Wingdings 2</vt:lpstr>
      <vt:lpstr>Quotable</vt:lpstr>
      <vt:lpstr>Is it Working? Stop Assuming, Start Assessing!</vt:lpstr>
      <vt:lpstr>Resources</vt:lpstr>
      <vt:lpstr>Context</vt:lpstr>
      <vt:lpstr>Process</vt:lpstr>
      <vt:lpstr>Barbara Walvoord</vt:lpstr>
      <vt:lpstr>Process</vt:lpstr>
      <vt:lpstr>Questions</vt:lpstr>
      <vt:lpstr>Questions</vt:lpstr>
      <vt:lpstr>Questions</vt:lpstr>
      <vt:lpstr>Data</vt:lpstr>
      <vt:lpstr>Has the program impacted how faculty teach?</vt:lpstr>
      <vt:lpstr>PowerPoint Presentation</vt:lpstr>
      <vt:lpstr>PowerPoint Presentation</vt:lpstr>
      <vt:lpstr>PowerPoint Presentation</vt:lpstr>
      <vt:lpstr>Has the program impacted how faculty teach?</vt:lpstr>
      <vt:lpstr>PowerPoint Presentation</vt:lpstr>
      <vt:lpstr>PowerPoint Presentation</vt:lpstr>
      <vt:lpstr>Has the program impacted how faculty teach?</vt:lpstr>
      <vt:lpstr>PowerPoint Presentation</vt:lpstr>
      <vt:lpstr>PowerPoint Presentation</vt:lpstr>
      <vt:lpstr>PowerPoint Presentation</vt:lpstr>
      <vt:lpstr>PowerPoint Presentation</vt:lpstr>
      <vt:lpstr>Has the program impacted how faculty teach?</vt:lpstr>
      <vt:lpstr>Has the program improved course design?</vt:lpstr>
      <vt:lpstr>Has the program improved student perception of online courses?</vt:lpstr>
      <vt:lpstr>Data</vt:lpstr>
      <vt:lpstr>Action</vt:lpstr>
      <vt:lpstr>Action</vt:lpstr>
      <vt:lpstr>Other Suggestions</vt:lpstr>
      <vt:lpstr>Other Suggestions</vt:lpstr>
      <vt:lpstr>Resources</vt:lpstr>
      <vt:lpstr>Is it Working? Stop Assuming, Start Assessing!</vt:lpstr>
    </vt:vector>
  </TitlesOfParts>
  <Company>UW-Green Bay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Working? Stop Assuming, Start Assessing!</dc:title>
  <dc:creator>Joanne Dolan</dc:creator>
  <cp:lastModifiedBy>Joanne Dolan</cp:lastModifiedBy>
  <cp:revision>16</cp:revision>
  <dcterms:created xsi:type="dcterms:W3CDTF">2014-09-30T01:13:36Z</dcterms:created>
  <dcterms:modified xsi:type="dcterms:W3CDTF">2014-09-30T04:16:08Z</dcterms:modified>
</cp:coreProperties>
</file>