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73" r:id="rId5"/>
    <p:sldId id="268" r:id="rId6"/>
    <p:sldId id="259" r:id="rId7"/>
    <p:sldId id="270" r:id="rId8"/>
    <p:sldId id="261" r:id="rId9"/>
    <p:sldId id="271" r:id="rId10"/>
    <p:sldId id="272" r:id="rId11"/>
    <p:sldId id="262" r:id="rId12"/>
    <p:sldId id="264" r:id="rId13"/>
    <p:sldId id="269" r:id="rId14"/>
    <p:sldId id="265" r:id="rId15"/>
    <p:sldId id="267" r:id="rId16"/>
    <p:sldId id="274" r:id="rId17"/>
    <p:sldId id="275" r:id="rId18"/>
  </p:sldIdLst>
  <p:sldSz cx="9144000" cy="6858000" type="screen4x3"/>
  <p:notesSz cx="6858000" cy="9144000"/>
  <p:custDataLst>
    <p:tags r:id="rId1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383" autoAdjust="0"/>
    <p:restoredTop sz="94660"/>
  </p:normalViewPr>
  <p:slideViewPr>
    <p:cSldViewPr>
      <p:cViewPr>
        <p:scale>
          <a:sx n="90" d="100"/>
          <a:sy n="90" d="100"/>
        </p:scale>
        <p:origin x="-240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E2B86BFE-AF96-42A2-A196-34837F4953FC}" type="datetimeFigureOut">
              <a:rPr lang="en-US" smtClean="0"/>
              <a:pPr/>
              <a:t>4/16/2014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3D2633E-64E7-4077-8BDF-9D419F3AD8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86BFE-AF96-42A2-A196-34837F4953FC}" type="datetimeFigureOut">
              <a:rPr lang="en-US" smtClean="0"/>
              <a:pPr/>
              <a:t>4/16/2014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2633E-64E7-4077-8BDF-9D419F3AD8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86BFE-AF96-42A2-A196-34837F4953FC}" type="datetimeFigureOut">
              <a:rPr lang="en-US" smtClean="0"/>
              <a:pPr/>
              <a:t>4/16/2014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2633E-64E7-4077-8BDF-9D419F3AD8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E2B86BFE-AF96-42A2-A196-34837F4953FC}" type="datetimeFigureOut">
              <a:rPr lang="en-US" smtClean="0"/>
              <a:pPr/>
              <a:t>4/16/2014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2633E-64E7-4077-8BDF-9D419F3AD8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E2B86BFE-AF96-42A2-A196-34837F4953FC}" type="datetimeFigureOut">
              <a:rPr lang="en-US" smtClean="0"/>
              <a:pPr/>
              <a:t>4/16/2014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3D2633E-64E7-4077-8BDF-9D419F3AD823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2B86BFE-AF96-42A2-A196-34837F4953FC}" type="datetimeFigureOut">
              <a:rPr lang="en-US" smtClean="0"/>
              <a:pPr/>
              <a:t>4/16/2014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3D2633E-64E7-4077-8BDF-9D419F3AD8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E2B86BFE-AF96-42A2-A196-34837F4953FC}" type="datetimeFigureOut">
              <a:rPr lang="en-US" smtClean="0"/>
              <a:pPr/>
              <a:t>4/16/2014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3D2633E-64E7-4077-8BDF-9D419F3AD8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86BFE-AF96-42A2-A196-34837F4953FC}" type="datetimeFigureOut">
              <a:rPr lang="en-US" smtClean="0"/>
              <a:pPr/>
              <a:t>4/16/2014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2633E-64E7-4077-8BDF-9D419F3AD8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2B86BFE-AF96-42A2-A196-34837F4953FC}" type="datetimeFigureOut">
              <a:rPr lang="en-US" smtClean="0"/>
              <a:pPr/>
              <a:t>4/16/2014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3D2633E-64E7-4077-8BDF-9D419F3AD8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E2B86BFE-AF96-42A2-A196-34837F4953FC}" type="datetimeFigureOut">
              <a:rPr lang="en-US" smtClean="0"/>
              <a:pPr/>
              <a:t>4/16/2014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3D2633E-64E7-4077-8BDF-9D419F3AD8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E2B86BFE-AF96-42A2-A196-34837F4953FC}" type="datetimeFigureOut">
              <a:rPr lang="en-US" smtClean="0"/>
              <a:pPr/>
              <a:t>4/16/2014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3D2633E-64E7-4077-8BDF-9D419F3AD8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E2B86BFE-AF96-42A2-A196-34837F4953FC}" type="datetimeFigureOut">
              <a:rPr lang="en-US" smtClean="0"/>
              <a:pPr/>
              <a:t>4/16/2014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3D2633E-64E7-4077-8BDF-9D419F3AD82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76600" y="381000"/>
            <a:ext cx="5105400" cy="1165225"/>
          </a:xfrm>
        </p:spPr>
        <p:txBody>
          <a:bodyPr>
            <a:noAutofit/>
          </a:bodyPr>
          <a:lstStyle/>
          <a:p>
            <a:r>
              <a:rPr lang="en-US" sz="5400" dirty="0" smtClean="0"/>
              <a:t>Lost in Space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05200" y="1447800"/>
            <a:ext cx="4938712" cy="12192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Not If They Are Engaged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5715000" y="4876800"/>
            <a:ext cx="3962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Dr. Cynthia M. </a:t>
            </a:r>
            <a:r>
              <a:rPr lang="en-US" sz="1600" dirty="0" err="1" smtClean="0"/>
              <a:t>Chovich</a:t>
            </a:r>
            <a:endParaRPr lang="en-US" sz="1600" dirty="0" smtClean="0"/>
          </a:p>
          <a:p>
            <a:r>
              <a:rPr lang="en-US" sz="1600" dirty="0" smtClean="0"/>
              <a:t>Colorado Mesa University</a:t>
            </a:r>
          </a:p>
          <a:p>
            <a:r>
              <a:rPr lang="en-US" sz="1600" dirty="0" smtClean="0"/>
              <a:t>Associate Professor</a:t>
            </a:r>
          </a:p>
          <a:p>
            <a:r>
              <a:rPr lang="en-US" sz="1600" dirty="0" smtClean="0"/>
              <a:t>April 25, 2014</a:t>
            </a:r>
            <a:endParaRPr lang="en-US" sz="1600" dirty="0"/>
          </a:p>
        </p:txBody>
      </p:sp>
      <p:pic>
        <p:nvPicPr>
          <p:cNvPr id="23560" name="Picture 8" descr="https://encrypted-tbn3.gstatic.com/images?q=tbn:ANd9GcQKUdJuXu8VqkdN3McW52WFsFUfwDWITcSSOmxeonHrMkVfKxd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3505200"/>
            <a:ext cx="4343400" cy="29167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Visually Speaking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Student responds to the discussion prompt with an image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Peers respond by defining how the image represents / explains / aligns to the prompt</a:t>
            </a:r>
          </a:p>
          <a:p>
            <a:pPr lvl="1"/>
            <a:endParaRPr lang="en-US" dirty="0" smtClean="0"/>
          </a:p>
          <a:p>
            <a:pPr lvl="2"/>
            <a:r>
              <a:rPr lang="en-US" dirty="0" smtClean="0"/>
              <a:t>Option:  Student explains her/his thinking about the image AFTER peers have responded.  </a:t>
            </a:r>
            <a:r>
              <a:rPr lang="en-US" sz="1100" dirty="0" smtClean="0"/>
              <a:t>(Explains why the image was chosen and how it aligns to the prompt)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Ten Important Words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Student responds to the instructor’s prompt    (written response)</a:t>
            </a:r>
          </a:p>
          <a:p>
            <a:endParaRPr lang="en-US" dirty="0" smtClean="0"/>
          </a:p>
          <a:p>
            <a:r>
              <a:rPr lang="en-US" dirty="0" smtClean="0"/>
              <a:t>Peer reads student’s post</a:t>
            </a:r>
          </a:p>
          <a:p>
            <a:pPr lvl="1"/>
            <a:r>
              <a:rPr lang="en-US" dirty="0" smtClean="0"/>
              <a:t>Selects ten ‘important’ words from the student’s </a:t>
            </a:r>
            <a:r>
              <a:rPr lang="en-US" dirty="0" smtClean="0"/>
              <a:t>post which are related to the topic</a:t>
            </a:r>
            <a:endParaRPr lang="en-US" dirty="0" smtClean="0"/>
          </a:p>
          <a:p>
            <a:pPr lvl="1"/>
            <a:r>
              <a:rPr lang="en-US" dirty="0" smtClean="0"/>
              <a:t>Reflects on significance of the </a:t>
            </a:r>
            <a:r>
              <a:rPr lang="en-US" b="1" dirty="0" smtClean="0"/>
              <a:t>ten words </a:t>
            </a:r>
            <a:r>
              <a:rPr lang="en-US" dirty="0" smtClean="0"/>
              <a:t>as </a:t>
            </a:r>
            <a:r>
              <a:rPr lang="en-US" dirty="0" smtClean="0"/>
              <a:t>they </a:t>
            </a:r>
            <a:r>
              <a:rPr lang="en-US" dirty="0" smtClean="0"/>
              <a:t>relate to the instructor’s prompt / </a:t>
            </a:r>
            <a:r>
              <a:rPr lang="en-US" dirty="0" smtClean="0"/>
              <a:t>content and w</a:t>
            </a:r>
            <a:r>
              <a:rPr lang="en-US" dirty="0" smtClean="0"/>
              <a:t>rites a response to peer using all </a:t>
            </a:r>
            <a:r>
              <a:rPr lang="en-US" b="1" dirty="0" smtClean="0"/>
              <a:t>ten words</a:t>
            </a:r>
            <a:endParaRPr lang="en-US" dirty="0" smtClean="0"/>
          </a:p>
          <a:p>
            <a:pPr lvl="1"/>
            <a:endParaRPr lang="en-US" dirty="0" smtClean="0"/>
          </a:p>
          <a:p>
            <a:pPr lvl="2">
              <a:buNone/>
            </a:pPr>
            <a:r>
              <a:rPr lang="en-US" dirty="0" smtClean="0"/>
              <a:t> </a:t>
            </a: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Notable Quotes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Student selects one or two significant quotations from the reading </a:t>
            </a:r>
            <a:r>
              <a:rPr lang="en-US" sz="1500" dirty="0" smtClean="0"/>
              <a:t>(on similar aspect)</a:t>
            </a:r>
          </a:p>
          <a:p>
            <a:endParaRPr lang="en-US" dirty="0" smtClean="0"/>
          </a:p>
          <a:p>
            <a:pPr marL="448056" lvl="1" indent="-384048">
              <a:buSzPct val="80000"/>
              <a:buFont typeface="Wingdings 2"/>
              <a:buChar char=""/>
            </a:pPr>
            <a:r>
              <a:rPr lang="en-US" dirty="0" smtClean="0"/>
              <a:t>Student reads a peer’s posting. </a:t>
            </a:r>
          </a:p>
          <a:p>
            <a:pPr marL="996696" lvl="3" indent="-384048">
              <a:buSzPct val="80000"/>
              <a:buFont typeface="Wingdings 2"/>
              <a:buChar char=""/>
            </a:pPr>
            <a:r>
              <a:rPr lang="en-US" dirty="0" smtClean="0"/>
              <a:t>Student researches/develops and posts one or two </a:t>
            </a:r>
            <a:r>
              <a:rPr lang="en-US" b="1" dirty="0" smtClean="0"/>
              <a:t>opposing quotations </a:t>
            </a:r>
            <a:r>
              <a:rPr lang="en-US" dirty="0" smtClean="0"/>
              <a:t>to peer’s posting</a:t>
            </a:r>
          </a:p>
          <a:p>
            <a:endParaRPr lang="en-US" dirty="0" smtClean="0"/>
          </a:p>
          <a:p>
            <a:r>
              <a:rPr lang="en-US" dirty="0" smtClean="0"/>
              <a:t>Student returns to her/his original posting and either</a:t>
            </a:r>
          </a:p>
          <a:p>
            <a:pPr lvl="2"/>
            <a:r>
              <a:rPr lang="en-US" dirty="0" smtClean="0"/>
              <a:t>Defends the original quotation(s)</a:t>
            </a:r>
          </a:p>
          <a:p>
            <a:pPr lvl="2"/>
            <a:r>
              <a:rPr lang="en-US" dirty="0" smtClean="0"/>
              <a:t>Refutes the peer’s opposing quotation(s)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Found Poem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Option 1:</a:t>
            </a:r>
          </a:p>
          <a:p>
            <a:r>
              <a:rPr lang="en-US" dirty="0" smtClean="0"/>
              <a:t>Use existing text</a:t>
            </a:r>
          </a:p>
          <a:p>
            <a:r>
              <a:rPr lang="en-US" dirty="0" smtClean="0"/>
              <a:t>Refashion </a:t>
            </a:r>
          </a:p>
          <a:p>
            <a:r>
              <a:rPr lang="en-US" dirty="0" smtClean="0"/>
              <a:t>Reorder</a:t>
            </a:r>
          </a:p>
          <a:p>
            <a:r>
              <a:rPr lang="en-US" dirty="0" smtClean="0"/>
              <a:t>Present as a poem</a:t>
            </a:r>
          </a:p>
          <a:p>
            <a:endParaRPr lang="en-US" dirty="0" smtClean="0"/>
          </a:p>
          <a:p>
            <a:r>
              <a:rPr lang="en-US" dirty="0" smtClean="0"/>
              <a:t>Student writes a reflection to expand on the significance.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343400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Option 2:</a:t>
            </a:r>
          </a:p>
          <a:p>
            <a:r>
              <a:rPr lang="en-US" dirty="0" smtClean="0"/>
              <a:t>Student responds to prompt</a:t>
            </a:r>
          </a:p>
          <a:p>
            <a:endParaRPr lang="en-US" dirty="0" smtClean="0"/>
          </a:p>
          <a:p>
            <a:r>
              <a:rPr lang="en-US" dirty="0" smtClean="0"/>
              <a:t>Student reads a peer’s post – creates a </a:t>
            </a:r>
          </a:p>
          <a:p>
            <a:pPr>
              <a:buNone/>
            </a:pPr>
            <a:r>
              <a:rPr lang="en-US" dirty="0" smtClean="0"/>
              <a:t>     ‘found poem’ </a:t>
            </a:r>
          </a:p>
          <a:p>
            <a:pPr lvl="1"/>
            <a:r>
              <a:rPr lang="en-US" dirty="0" smtClean="0"/>
              <a:t>Refashion </a:t>
            </a:r>
          </a:p>
          <a:p>
            <a:pPr lvl="1"/>
            <a:r>
              <a:rPr lang="en-US" dirty="0" smtClean="0"/>
              <a:t>Reorder</a:t>
            </a:r>
          </a:p>
          <a:p>
            <a:pPr lvl="1"/>
            <a:r>
              <a:rPr lang="en-US" dirty="0" smtClean="0"/>
              <a:t>Present as a poem</a:t>
            </a:r>
          </a:p>
          <a:p>
            <a:pPr lvl="1"/>
            <a:r>
              <a:rPr lang="en-US" dirty="0" smtClean="0"/>
              <a:t>Reflects on significance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Deep Discussions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Assign students to facilitate discussions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Student(s) can develop the discussion topic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Multiple discussions can run concurrently</a:t>
            </a:r>
          </a:p>
          <a:p>
            <a:pPr lvl="1">
              <a:buNone/>
            </a:pP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Instructor participates on student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Save the Last Word for Me</a:t>
            </a:r>
          </a:p>
          <a:p>
            <a:r>
              <a:rPr lang="en-US" dirty="0" smtClean="0"/>
              <a:t>Muddiest Point</a:t>
            </a:r>
          </a:p>
          <a:p>
            <a:r>
              <a:rPr lang="en-US" dirty="0" smtClean="0"/>
              <a:t>Let’s Debate</a:t>
            </a:r>
          </a:p>
          <a:p>
            <a:r>
              <a:rPr lang="en-US" dirty="0" smtClean="0"/>
              <a:t>Switch It Up </a:t>
            </a:r>
          </a:p>
          <a:p>
            <a:r>
              <a:rPr lang="en-US" dirty="0" smtClean="0"/>
              <a:t>Visually Speaking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5105400" y="3048000"/>
            <a:ext cx="4038600" cy="3048000"/>
          </a:xfrm>
        </p:spPr>
        <p:txBody>
          <a:bodyPr/>
          <a:lstStyle/>
          <a:p>
            <a:r>
              <a:rPr lang="en-US" dirty="0" smtClean="0"/>
              <a:t>Ten Important Words</a:t>
            </a:r>
          </a:p>
          <a:p>
            <a:r>
              <a:rPr lang="en-US" dirty="0" smtClean="0"/>
              <a:t>Notable Quotes</a:t>
            </a:r>
          </a:p>
          <a:p>
            <a:r>
              <a:rPr lang="en-US" dirty="0" smtClean="0"/>
              <a:t>Found Poem</a:t>
            </a:r>
          </a:p>
          <a:p>
            <a:r>
              <a:rPr lang="en-US" dirty="0" smtClean="0"/>
              <a:t>Deep Discussions</a:t>
            </a:r>
          </a:p>
          <a:p>
            <a:endParaRPr lang="en-US" dirty="0"/>
          </a:p>
        </p:txBody>
      </p:sp>
      <p:sp>
        <p:nvSpPr>
          <p:cNvPr id="25604" name="AutoShape 4" descr="data:image/jpeg;base64,/9j/4AAQSkZJRgABAQAAAQABAAD/2wCEAAkGBxQTEhQUExQWFRQXGBwYGBgYFyAcGBwdIB0ZGhccHBwcHCggGB8lHB0gITEiJSkrLi4uGh8zODMsNygtLisBCgoKDg0OGxAQGywmICUsLCwtLCwsLCwsLCwsLCwsLCwsLCwsLCwsLCwsLCwsLCwsLCwsLCwsLCwsLCwsLCwsLP/AABEIAOEA4QMBIgACEQEDEQH/xAAcAAABBQEBAQAAAAAAAAAAAAAGAAMEBQcBAgj/xABMEAACAgAEAwUFBQUDCAkFAQABAgMRAAQSIQUxQQYTIlFhBzJxgZEUQqGxwSNSYpLRFTPhU3KCoqOywvA0Q1Rzg7PS4vEXRGNkkxb/xAAZAQADAQEBAAAAAAAAAAAAAAABAgMABAX/xAAnEQACAgICAgEEAgMAAAAAAAAAAQIRITEDEkFRIgQyYXGBkRMjwf/aAAwDAQACEQMRAD8AAouBQHrJ/MP/AE4kL2ag83/mH9MSuxWRbNPTVQ66q/JcE/ajs2ctB3inf/Puvqm+KdXoZONXQIf/AOZg/j/m/wAMeT2bhH7/APN/hipftDOpItT8V/oceT2mn/g/l/xwrTQVKBbHs9D/AB/zf4Y4vZ+H+P8Am/wxWLx+Y7+D+X/HHG7QzD9z+U/1wKYbgWR4DD/F/NhtuCReTfzYh5fjk0jqgEYLEAbGtz8cd4hxSaKR427slGKkgGrBo868sCma4D/9jxeTfzHHleER+R+uIZ45J5J9D/XHP7Zk8l+h/rjUzXAnf2TF5H+Y46OEQ9Qf5jiubjMh/d+mGn4pIeo+gxqZu0fRJfIqGtRYB91iaPpakHBnwPL8GmXu54ZMpKdg/fO8d+YYkgfBx88CvBcvJMaUX8WC/wDCTgyT2fZhkZhJEK6GQn5f3OM4sycfR54/7NmhUvEnfxVYZCS1eemzfxW/lgay/B4SDabj+I/188SOH9qc5wyYoGDIDvEx1Rnz07AqfUAfA40rh4yXGIWliHc5gCnqtakjbWOUi+TfiMK00PFxZmTcEgvZD05sfnyPnjv9i5f9z/Wb+uG+1WSzWTlMcjMOqsD4WHQg/wDNYHftMrWdchrn4jQ8uuCk35A3FeApHBYP8n/rN/XHr+xcvX93/rN/XFLwHPN3ioVR7NftLIxp2U7MiRRqjyQFf9ms/Utg9H7ApJ+AM/sXL/5MD4sf644eHZMe8Ix8X/8AdgqzvYOMgldK7clhjo/zo2Mt4zk+6lZb5GvdC/goAwVB+wOaXgI3gyA5938mY/kTiO0vDx92/gr/AK4FLx6BwOoO/wCEEb5/IjlAT8v/AHYjycTyv3cqvzb/AAOKSsSszw90UM2mj5MD9a5YZRB3Hp+IIfdy8K/EE/qMQ5Jr+6g/zVAwzjoGCkK5Wdwsdx3BFDPsVxIZfVLchQKSx7jUoAq9w+3MD5jBX2i7bRTxCLxBm0gXl5BZYBlAFmyVYEAeY88ZZls/LGG7uR0FfdYgblSduhtV35+EeWJHGckcvMAtghIZAeql40k2+BP4YHZ2MqoZzWUJchQ5atdaGB01eqiLquuIsmXZTRUg1qojeqJuvgMSouJTd5r7xtenQGuzprlv0w6uYkmYySuXYKy2edBHobeWDlvIHSRDy8nTDc53x1BRGPD8zgGJfB8w0U0cigEhh7wscx/XFnxHIZjMzGXuxcxLqFIAILqlgFrA1OBv5nyNVnDVZ2SMdXFDrZKL+gxIzHEZlVY9Z0aXUA1srNIrj4Hr8B5DAbdBSXkhvAy7HSDYWta2CQDuLsVe5PI7GjtjuZgZSASp/wA1lbrXNSceZs47DSzkrt4b8IrVpAHIAamodNRwSdm+BRyrJPOCI1eNBRCKWK6mBrflRFVzwspdVbHhDvLqgXrHK9canxPshw5EDBiC62o76xy94b2R8SRjLZoirFTzUkH4g0cCHIpaDycMoK2EnZjiccJsyRjr4kkP+6uNIh7eZeNNLSRAkBvcmGxoj7h88YgDi14nISSST+zjhjG5I2UDkSb5cuXpijyJF0FfHOMZTMsdT5ffkR3gI/2eKbI50cOmizGVzKTG6aNb3XqreYP4GsVa8Rka0LLp3H92nIUwHu8rRdvQYay+Yd3VSbDsimwOWpaA28IFAADYDYc8I0P2R9B8a4bDxfIKyc2XXEx5o3VW+fhIxheciMELQkqrMwaUG+8VkLLo5Vp+8PPGl+zDj5XP53IufCZZWhHkUcqyj4qAf9E4rfbRwALNHmFFLMQr/wCeK3+a/kcKt0x3lWjM8m6qwOsrRuwt4OMh250AA5l9v/10P6Yz1l8/K/rjmKkLo1Mdvlr/AKTJ4r03lRv02ob74zzjGZWRy4kL2b3TTjzw/INNKkSDxMpO5/hZ/lt+XriLCq6o9d6GotXPTqIavkDjKVBdseyvDZJAGVaX95iFX18TEA16YIMp2Gmcau8h01dqWf8AJaP1w9Jm0k7saBHTgs7GkZLSo0LoVQigbJ5V64d4/NM8kMOaCsLWpC1RhA0ikXGgCKxFg0TQB3BwttjqKPeX9nus6VzkOu600LPwpyfwxCznYPMIxCtE58g1N8KrFfwviaoZnhUxM3diNUlcP76sa2PeUVBpiKJFXVYl5bhOYzIEuijoYl2c6nKsxZiWbmCeQ8ro742UaovwU/FODzZcgSxshIvcbfXliCMGeWUjIzjMTagAO7UtqZD4g4BvZWGnw3zF0NNkKGGTEkqHMLCwsEQ9ufA5+H/Fgr9pcenOSqOiZYf7Af0xTcHygePNlv8Aq4WcX+9YQf7xxZ+0PMiXPZllIK6oVBHpDR/Gx8sT8lFoquzWU73MItEjctXQAHf61h05fuYVZwR3iEjz3Ugfngg9mcAEmaZuYyshQeuqO8QfaBKNeXhWqjy8V1+8yAn6friidC9cWCytjmND7IdhYczAryNIGYdCBXwFdR53iq7ddjhkgjxyF0Y6TdagaJHLajRxJciborLglFWyt7FqDnIL6yx/76HDHEeHSM7MqOy6m8Wmh779eWLHsSo72JgtmKUyyHYfs17vSL8y+1euJ/GMgczIGiJKk8+gvcD48rvz9MLOfVj8XF3iBpiN6TYPLcY0Xs9nsu+XjiZT3iyuWA3HhRQSOXIKK9CcDMcEkR7uVAQHuifF4aJo9Pj+eLeTgcuUVppCEmeRSkV70Q2vUa2Y3sPJT12ws33iU4o/4ppvQRQZalUyxsSdRjsA1ux8PpRF8q8sZ5xp0kfMSKtU8aj+Vw3LzK3g/wCGxzZhVEcDRAf3khIquZA9Tyr1w12m4DlGyzpl3EcokMrq6nxXrAW+gB1Vz64ThXXLLfVNzqMTNIFB0p+8y3+I/XBnn+HBIeL2N0TJ1Y3Bd1Y15Yr5OzMkMmXDqKMwDOh1LVxhTflermMHHtCy6Rx8VKc3XI2PUP8A0rHQ36OJRa2ZlkOGmeZ0U0NZ/MgYL09nwRdTyMTsQVNUfMX5eeKLsnlWkmYxuqNqvxCxRJ6HntW2NKVpJ4k7tlQUC9rzFkWt+6DX445eWcu1JndwcXH0UmjLo822S4ikxcuySh2Y82s29/EE/XG5+0rIDMcNmIFlFEyH/N8W3xW/rjGu3+QjSpNVySPpA5AIi6W28y3XGmZbtHEeCRCWSpJcs0QAFsSAYy1eQrcnbFVK4qTOd8dcjgjGzBeWmevdeBb8vDJ/hinwc5ThQMTxBXMchRi10bW9HMUOZ2wMcT4Y0Lyowoqtrdg++g5edH4dfLDw5YydIny/Tygk2EvY6AR53KySRlFGUklJP3wI5R3g8hQ01/DgQmXwxf8Adf8AFIcaV2gRY58oqVX9kzL8u6mP54zWaUER/wAMen8XP64ZbEeqJ3COJSRRTlJGUhVKC7F61ulO16bxadoOPZmOeWMSuRpQeI2RaIzV0Bsn4YcyeSmzWVy2Vi7os5kNagGFNQ1b2Cdzy5VgszHZWJ5Zu+hL5hn8P7QhdIVFHusBex54akDNYM0hz0zOo7xzZHNiR8wdjgp4f2hzAyTzDSGVyARGtUO623H8Z+mCjjnYBIsqsuWy5+0RgE3KSCdrsF6O18qwKcN4hAco2WTwyM1lDdb92CQW5+5y54DXkMbTqwZ4rmp5gssxYq1hTQC+H3qAobX+OK/BFnoXMMCsKVe80jru7Df6YqM3AV0+t/phkJJDGOY9YWCIG3HuFx5uPv8ALEEkUWFjU1+7Iv8A1b8qJvVXM+9gY4q8ZaXSpRjKKSuShWDX6liNsTezPEO6LC6Y7aWFo69UcfHkeYNVviVx3JLKomj357H37G7RuerqNwfvLv8ABaK3asH8vO0bNTEGmUkEjba/lYwb8TiWfJx2pGl4gj6ffqGISAN5izY60PI0G5LLd84RQxd2NUL+Z9BuT6DG5cGy0DiGJlfuY4iiKRcfhJActyD0Lo8iSQSN8JPKKcOHb0Q4eGRtAJgpDqtgqTerYgiut/he2A/2pO3dxEys3eOToJBVdIPu0L+91/8AgyObEKymUXBH4u9Qjbb90mz8Bqxkna7jf2qbUtiJBpjB51zLH1Y7/TEePjaas6fqOVOLS8jnYx/25UvpDxyLtfiOm0Xbn4hfyxr/AAvhSxM0Zh0xkkIQ1s5qyW3NcvSrxg2X1WugEtYKgc72qvnj6Ayma7/S6OmyWVYXTNuSDzIIPzrDcqyT+mk6aA3thwSzFMITDJ3hBBbVYAJVhTNuWAF7HfkMQu0MckpkmWRZlbu3kg0sXj8CgvuBW4O6n49av+2szSOsdnuwpOv+PeqHXp16/A4s+y/DFKI86N3iAjWGO187XyvzsXuMaKayNyNSLrs/OrQx90H0yASm21EWCAGJN8xyF8iMZ72hdfts0aSXpQGxZ0sQCPiaCgfHGj/ZNMJRLKsdghrbmRtyFk7evTAXx2URSCSkVQRu0Xi8O6hmBsAHzG2DJ4oEMO14InbPjkOU+zHLsWZ4jIYwbXS6gRF965KNhvYvruF8R4/9pfMlhoOYESmzYXuyvw2pRhrKcLOazTgDSuonSm4ADKulOd0DYHkp8sT+0HY5of7lZJNIOskVpK0W6eprzra8MnFEpKck34KfgObEMsbsaVgb9L1KD9d/njVcpmY48utMrWNKqhtj5ADUaF9PLGW8MUx5uONjup0MCKo760a/JrBODX2edo4ooMxPOqIiNUWkWwJGru1B3N8wb+610AMLycPZpofg+o6RcWA/a2KRM3Ksop7Br0IBWvkfreCvsFw4ZswLKCI0Rwulq1HWSQaOqgGG3r6nAx2lzv2t5M2XRSz6RCT+0VQAEI/eFDc7b/HF72B7qSORXsSQK0kZ1FRbFQDseYaufLb1weVVAXglfI/zZp83Y/LmPRcoXkB3z16bat8Y/wBtX/atG27wsIrPvFVBCknr4a+mNuXLxs/eGzKq1QY8jy1KDR+eMt9qGfj1NEAC5Idm0UQdhp1Vb8j6C8Sh9yovyN9HYCZfNupsE2UaPn91lZCPQUx2x74Vk+9lSPWqBzRZuSiiSaG52HLrthzgeQM+Yhi3/aSBTXMD71f6N4uuJdmwpXuyyy7Fo1OtY+ewl2LNy5A1vucdZ54+/DDH4smSHWgHWUBzz3vUOdcgK3xFz+fziHvHzTlwQdnvc0R6ciNsFORd9AH2anArvAzhh59TXyxBzhEbVxBJJINWtGQ2pPIbluYBqjRG+2N1HwUadrs9KvdSZuURE+I+EEA8/EFuvTEOBoETUkkokYFW2Uj7p266TyvngnkzXACNos0DXr/66wG8VmhLnuFIjHLUKb5774FWC6L3Kdn4mCUwYuNQKEgbcwRex/PyxB7TcLEBiAvxBjuSeRXz5c8TOzOZbLftTl+8DChvRXn4h4TzGF214kmY7l4zsAwK6SGQkigxOxJq9tsCL8DSSq6BnHMLCxQj1ZbcXz8c0yzIul3UNMlUne7him/uts1dCxGLLs5KZGZDZ5CQAWxAICSAfvRsbNc1J8ziqXhWpNQfc+6lHUR+Hryv3T5HFjwjMu08bgLFJEqaCBQOitQI66lvn+9gNPQ0XmzUez/ZNOGwSSyqrzyAhmG6xjbwKNibO5IHkOWLLhE0UiqYnAkTdmjDaS1eK0rY+Y2YbjzGKVeKPmIM2HhdTG5dg1mNo+exI8LBTZHMVfliBkZljzCCUsSyhsvmk3MqchHKQaZ1PhDbHluCd4s6Y4Crj3CftyS5ZgY9cSusikaGYG/wIG3Pf4YxuPsRm2d1CDSh3l1Du62pgeZ2PIC+mNt4rnpYoy7HvUF6ZFUCZLFbi9L1dch054qMvLDIsuhFEdERgDxFvdXpuWK3fky3jJ5DKCayV/Y3shlIHSeOUzTqDs1aVcakdlQAE+IGtXSvji8zOWigUAMFXTpccru9FA7DcnYdBiJwDNr3a8mU+EtXJ7AsnqDf5eWJ3E9ydCjSAXJPJmpQlECxQVt/PGa9mXx+0COIcfkF0kkmyjS2W0xgDb3g+23pWCvsd2phmQqWMEiWWVvdrq24FDGfycMmmc08iEWGVnNA+m/iFdR5euG+y+mWKdIwGzDKgXvG2VASXq/UAD4jCuY/TNGjT9ssu7NDHqlkDe9ElKK9WYFq9LwC+0bi8y91TFdZYnam8NA2K62Pxxa8I7CSQRmRSsshUlUDAAnpdmrB6g/TAxxN81m9WWmCrJE+wbbSTQ0lhtuDt5/LCKVyzoaUPj8XkufZ1LFJDMSoE6soDX0cjeh7u971t8Bg87VcSiyeXkzRiVpNSrvsZDYpbrcdfkcZ12Vy8McirlpJTMDch0g6wNwEFeAKbu7B1jfawe+0HhLT5SpCPCwbQOZNVQNc6J5A/PB6/L8Ac24K9mCZnMs8jyMfG7M5I23JLGvLc4bogVvXOun/ADWJmayNeJQ2nc0R4lF/erY0Oo2+GIp53jqjTOGSaeTxQr1/DE3g3E3y0veJRsFWU8mU1qU+m2LXIRxZkOTlQlVvC0igXfRu8HT0xWycO1ZgQQkuWcIuoUdTHTRo+fXCtxdxHUZxSn/TN77M8aXNRIY0CllsqDyI2IJ61fQdRjKPaRwWVMxJI1tTHVvahDRQptYWywI6EXyIxdcY4/Lw+QQ5UIIIwIlLILkZdpXJBDeJ75/ug4tezQl4hJIxBjeJqEvNPVAp2IHUdb3O+OdXGqOulNPthf8ATPewcgGaA06iVIB1UV862PPly8/PGg8TbuBrETN16H+n5YEfaNwlMtmZEUBGZAx0iklViLKqP7ttSkFeRG+10RDIxuzKiEgsaADUMdUTibrBpOU7dpYVssVPx/SsEP2f7St8oyPErIxBHUGh5YzbI5LcgZhe8AJTxaomrmpDbg9PpjSexXF1nypZRpYWjrz0uBvXmCNxhpUgxbezHONZLuMxNCDYjkdAfMKSBiPlVBdVNbsBv6kDGyZz2XQTO8rTShpGLkBloFiW2uO63wI8f7FJlXUq7tR1eIitiPKMX9cKsglFrJT5HtQYxpYFh6Af1wpTHmQ7hDGFFk8/XkP64H5UI387r5bH8dvrjsLPuF1eZA8vPCvjSeBlytqmM2fL8cLHqxjuGIj0ebcFSGNrVb8q6fD0xbf25rEqsguUKLB3UqAoI260L86xVfa2JshG+Ma/npvD2VnXV/dxg9GthR6Gi5Xn6YybGNn7MZ05rIIkZYS6ypUnTqBUuCGIb/q9h5lTy3xRcOjeGSTJZoAlCzxmxVNs6k8grKdLAVVo3KrgdgTMuVmmy7IXiZSVZdYAp6Y7gqR4vdPJj54sc2smddg6LGwpkeMAEtsm6hifesXvakYSS9l4PQaZHg9CWJmLkIvMC2jbVoJb98ENe5sgHYscBGZadYGc2JXTSNtidRCtvy+6OvuYKex/GpiphziaJVuNWJ8Lja11cgT032+Yv1xvLrOV+zurKisLVgzBgV+7yNlvgPS8Kil+wJ7A8YRHfL5txGrhSuoWCTsQfKx541yDh6aQBTJVeYI6elc/rjGeNdnZXcyyxFKHvx2wYjoFY7+EH3fIc8aj2A4gsuVCrKJTGdLGzYJ3IYEAg3fMdMPLOScbWAI7YdpsvGjdxRc+Eod0I5E778r93Ax7NM0v2p42AKyRtQatyvjrfnYH4YsfaL2bTL51WVaimUsDuQsgssgAPI0Nt+fkMO9nuAmPOkBNcRh1q5ABQlS1KBzs6tiK/lwjiqGUpdl+DSMhlFMcRI1EWwJU7E2SRYFbn5b4GO2HEI4UlRVYM0geR9OxalCUeoA2/wBA4vuAcUMiLGzAzKo1L7pvxAWDvuUPTkOl4HO0mURpBBJIY2EhkJZfC7SFQNJ5UpsU29DriSjg6Ozs8eyHKuftGabxbCOInmASSfgOXPBfmcx3h6MtkA35Agk/Hfl6DEvhuRXLZbugwpRVqAK2NkAf88hhvK8H7sq9keGtG1ChYA+B630xQksFPwbs1DLoaSy6qGNGiGcaq25e8SRyO13WMm9ovB48rnGSIUjLqC+RtlYDyFqSB6423gUwV3iG4H7TX0bVqsC+iUFvyr55l7bIwMxCaokOb8x4Nvlz/wBM4bjVCc7u2Z3rre6I5HBx7POEMjfbZRUcIkkW+ZKq1t/MK3wAvuMbBwLtLDn45MmkZhkaLUCACrVpLrXTckeRA6HDyIceyFwngMubhikl6MVAC6n02ATRFA0NjdWBjROEkZeN4tCoY9NAe6SVJ2PXxAk9d+vMieX7bEKY9CxSayAmgyEsdyoAobWNrvpWJhklYwyzyTxkHxRvCiR7aiaK2eR5Fm674n1pnT2tUVXtr4euvLz0WfQyUR4dg0i353pYVjI0fQ4KnZWBB+BxtXtQzo7zLRuQEaJ5jfnGVbauuguPnjOuP8KyxGqF0Vuq2R/qkbYpDJDkKfikPdEBCe7Yh0NKLoFTst6fUfXlg89lKssM7G6ckj5LV/W/pjNVjs7m8aR2Ikn7zQFH2bu6B5MrAfU2duVVh2sWTi8hzm+1MMUUj3bKa0kkKWVVDb6CRzHnjOO0fbeXMoYiqLH4mUhrbmfQbenS/TB/ls3mtxUgTUauGIjT497E91svJb3HnsAdsW3fvRuBpsRKhJ8FkEMeZ1H6+mFhsryXQCzven+EV+JP64sOATKO/Rzp7yEqjE0AwZWF+dgEV6jFUeeLVciEUSqWagT7tAeEgbnnuRy8jjNk4plVr9MLHdGO4FCmgf8A0ycHeQn5Kv8Axtil7U9lhk0VmayzUB3gJNCydIiFAbb6uoxqcnESf3Rf/Pliv4vwmPNaO+AbTen3trq+VeQ2PlhbOh8arBn/AGF7SnJz2CFjdSsmpWe6B0ggHlfkP1u94Hn1WaRu+0yOdGkD3VYqxdSSQNJ2oWb2rrhrtRwaLKQ97GEtXQbxjqfPn0wuKdzAsOa0vpk27sNpKjY3IwOqQ9atRZrerOsCVYYd8PyiyTDXL3qyRsI9QN+AkSKQwGoeLdWG1XW5wKcNyq5rMT6THGFkZA8S90x3oC12bl+7+eLvh/FVfKBkCu2VYSo+lWJG/eIkaFdNR7VZ25748BY4+IaQPBmVE6WoO7DxCqNmwTsQd+eBCQ8onhuLumZSAU0hiDeIAqB1veyeh2HPre1pluLCGOaRIUTMNauSoRQRqCXV2o5jckg4ofaDJJFPlHy0euRkmDKqk6kuO1NeKtR8+e3XHeI51lGXiamJjjeZlUmnCbIT0OkMaNWBRrUDjSb6hil3p6PHZB5c1LO2edmmoou4qJd9elQaQk0L50B54J+H8PJlmksnxCNWG5OnY166iy/LAT2ozncKJoimp4K7xW1Gi6LRNUPB4Q17hb2xqfZ5QsAQG9IA1fvWL1fM7/PC7SY1qLaQ9koNK2d3Jok7n4XXLFVnuFGbMgMwXRGWQ6Q1FmIDb8yNI/mOCCNKAxB41EQBMpoxqwcXWqM0WF8gwoMPgR1vAksBg6Yy2SkG4KsFG9KQxP8ADbbAc+uKnO9owpdZCQLBsCwUoEVW5umJ26ViNke1yoRbhsu9hJCN0I2eOQWGFWGVuqsBVizU8fy05AkyIaq1bDVDMAKpgSQDV6b33INbHBUfRpS9hNlRpnU6dMZiI19Ldlb6aRz8ycDftkyAbKCYmyrqUI5EkhGHwK+L4phzh/b2KPLxxyAQTIul45CycuRQ0R15MQf1Hu0nbTLZjKGFgaJuoxVHYhhq2sMD4drBvriiTIyapozPBN7NpNPEIjdeCW//AObn88Urpl99Lz+lxp+NSYt+wEF5yw1BIpmuv/xsg2O3vOMMyMdmhZ/Ij7SZItaSEB2MZ0tuXBo+vMg+Q2OCXiOadYsospLF59BLAaqMcpo1sa8xiDw7LKZmEoVl7pYwgAAJJZqptjsOXxrEjtNw+MHJrEukiQsABtQRkHXbxSLhG8nQkBXtvkYzZYj3VjKt8Swb5iq/EYzidzJRF6qCleZNAAEeewFjne/XGm+2ji8QnSHSe+jS9Y2oOreHl4gTR35VtjO+EZ0x+7oN80ljDx/HqVPwHzw0SM9lcykGiKPkRv8AQ4sMhx2aEfs2A+X9MPTTSZuT3UL/APe6RQ6DvXqvQYtuD8KCuUly87mt1jkhkBHwNj8cNoQJuJEARdzxCVQXbvLzgNIV1AqDIT4WOjzNE+uALj2ZclQ2Yee9R1Fy210OpAOx/wCSMaDxqdpItJy2fWhsRl4/zVv0xlucj0uwpxuffFN8xjLQZDvDMo0sgREd2PJUUsx+QH44tOPCaCdYsxHoKqNSWCQrLy22vSfywz2d482UninRbeM172hSvIqwUb35m8Su3/F0zWelnj91lj2sGiEUMLBINNYsGsJWchuo4B2j54WPWFh7J0asO1vDl/66VvhGf1UYbl7f5FdgmZb5AD/zAfwxmsmfc2PAoPRY0X8Qt/jiNidFnysK+2HamLNRqkUUkYD6iWa72IAoE+d88RY+Ld9DHBKCaYbrWp6JpR/GzED4b4HiMORSEciQRuCNj679NsGhezs1/wBkvCnMhlkKqiEpGiWbb7290QvImtzW5wRe03gweNZ1WzCC1V0FMw5/ug8uoGMg7IcQkGYg/bMqxsCBr0g9FQA7HUTo5GgTj6OzeXBiCt4gFo3zO1N+F4TTLJ2jNu1XEX+zo8Hhni0ShT4ldQ1Hf74sBq6+E86OA7iHaQySoiuViWdCxKhSWLaZHduewJ3O3pg6EZfJo6x1JEkyk7WhjLIBZ8zRqtwPQYxzjJIlc3YZi43u7JO4+IO2KJbEm9Bf7WswEkTLwOPs+nWUWtOvpy/ho1y3usar2Ll1ZOIkUdC7Xe1eC/UrRxkXFcn9rymVeMtJPureGkUeNiooBdlq9I+75nGh+zrLmCJolcSICjahdEsgDVe6jUCaIBArbfE+y0U6tO6wHDHpij4zlu+bRKSsCrrcdDuQNRHPlsuJ4zBBbYnfkKuuR5+oxCbNB9TUdiKBB5jqQR927HrXpgWkMotmRdtpJ0zr5kJojJXQKFMAABqBvxUBselVjUeznEJpIBLJ+zQLarpUll0gg2pAU+YJ2+GBLhvZ+TNlsxmJDGqFlRRW2kjU8oJoWVDAbbb8iMe5ePNnH+x5dI5GUMss9sMuq1Rk7j3WPo1jVysb4LaFUWrb/oE/aFxFZoojGp0mRizEKpZqvcKSAdydmPNcBAODH2j6E+ywR13ccZIA6WaPxJrUT5tgMxU55bPeDHsXpEEz+7oVVdhzCtPCb+QUmvIYDhgq9n8zJI9CxIunQQKkq2Ki+ukMR0JFYLNHZq+QRXJnWnTXqJN2rDY8uYG+45WDRGJeVmWbOeJgQlBBfhOyuSrEDXZYXXLux8xzs9EcozGAhopKYxEmrAOkxn3kNbdfLpsT5nPpDkHmjCzBAeY2YsRrLACx4iTpq+mIPZ1rVsx32mTtNm55/uCc5cf+EqgfUlj9MCC/MYveK53XlfEf2jZks93evQwbY+6K0ivQ4okPrWKQOXk2cxwgemOnCw4hzQPIYVY7jhxjCOLHj+VMWYeNolhZdIMasWCnQt+Ikk3zO53JxXqRYvcdaNGutGjXxo4lcUkiaZzArJESNCsbYCgKJvfA8hI+FhYWMAtOA5qKDNq88feRoW1JpVtWzBdn8JFm9/LB1mO3vCytDhUbH+KOFfxVSRjPeOIFmYD0v4kAn88QRhHGx1Jxwix45xCOeTXFl48stVojLEfHc0D8ABiuwsLBFbsveEZhFzMBXu1TWjN3ouLzp9iQtkgn0vpj6YyT6ol8JQjmhYNQ9GBIZSOR8q5csfJ6nw/Pf9P1xt/sm42GyrxoJ9MZFd4RIq8wVVgq0Lo6Ty1bYSXsrB+BjOE6JkcPpizcuvu+dMiMG2PIuevK7xm3bDK6XD6CgcXv1IPi+e4+P1xsedyJfN5tNIIkVZAFbckKqtfKjW3P19MCHajhIlyUygnXB+1VXHiGm+8WzuTps18NsUTwaSsDOyXaRcuSsqkoVZAw3KaiCx02LBreiD5G8ajkpBFNrMpRGijkK89YLaYydgSSCw3F+HcmgcYSMbj2GhCZdpyCQ1CPV4iEVAoG/wB0OZWA9cJ0V2NDlk11ZZ5vLMs5kBd4n02A3uOVHNSwGlru753h7OZh8shZ4WeO9yrKSt8gQXJPxHnyxzgE3fLFODrVg0Mg811Fo2onpuPn6Ytu0sAOVlRU7zUhGkk1y2+nP5YVwTZVTaRmOZ7Rvm5XjgjMJc90rFxTMoYtrFaSdI8Lc123ogC77C5cZfL52E6e/FsxDaifDQ3skgEGvUk9cBuoZfNQkMhH2lSTGKQd5HoYKNzQYML9MWy8XaGWV921oyvtRB5b8rpgefPFFBLRJ8jlsB+1v/SHP8TL9Ap/4uWKcDFlx73rsks8jEHmttsPoBitGH8kDowRcFz7GDu7AMMgkjIAsHcUfMHkdxz67DA7ibwmfQWJGxUjflfMX5csZmWzZclMyRmVRRJA0mvDIxCdQdiTq2G/PYknHe0WQji4e+st+zjJU6yPH9wnfxDXRI6kYmZ6Kotd+Dvo3Y7AgaiQR5+8Frny+QvxnjX2qCPLLckmYEahBtu3dMCT0oFt+mm8ck380ejBf6mzMuLs5lcubYnUxHViAWJ9b5+t4ixtXly6ix/hjRV9nnEYSG7jKyleolbV9Sy74E+O8LzEc9S5cwyv4ljFsG8yu7at+e5x0RZwyj5KTCxIkyMgO8Ug+MbD9MMyIRzBHxB/UDDiHnCx1BqIA3JNADz6DE1uC5kc8vMP/Db+mMAgDHbxMXhU1gGJ1BNWyMAPU7csR8xAyMVYbj6fEYxjzjuOYWMYez8+uV3/AHmJ+XT8MMYWFhAix0YWFjAJuRg1o4AsjSxF/d3B+hI+uNm9mufd4Vg1F41ipo5EUlQNtUUiUsqE0CjeNb5+eJZSZkcMppumNP8AZnw1wrSKZ4pLotGVeF75a49mUgbagTVb1yKzLcYXZ3iCx8ZVZCEX7MCXvYMC3vnqtbb/ALwxZ8bg0kOtkcje4011v3h8SPjgczqFeIPM8ilzEi6QKIoLub3BZtdA1yGLF+0GTmVnimVtgSDIopQAp8LMGU7HoOvzPof2Yz2h4R9jzU0ZHg0M0R81cUvzFkfFca1NOsGTy0b8mjVa872+XPAL2zqXJRSySRyNFN3SMjWzRtqZkda8LIVHn1+JsOM8f+1p3sYAWEpQIAJUtp/5rywyRNYLT2XcRETvl3dSqu0S89SkMWWz96/MAb3gz7eTiPKs104I7s9dZ2BHrvt5YwXLcUZMxM90Xdm57A6yw+mNj7SZkZvhS5jk8ZEnnTLt+v5YDWUNGWDK+OIwCUvi1DTvvaagdvib+XxwSdpuGlY++BG5KuBZomjz9Q4PmbPlu12dzKO6JItEsdN7rWl2035grfwLYKeP5iId3Ew1fassgUXVShaQtfIFTRJ/dPlijYiWzEs6zFvEdTcybuySWJJ6nfDSjbHvNnxtyG5902PkeuPAwFsRixddk4e9lMBr9oVPLojanA9e71H5YpcG3skyYfOMx5xoCteZdf0Ff6WBJhirZtuSKJHIz1pFkhv4fOyfIfhjA812ikhzS5iJVWTd11oCF1jlp5WAavnjXvaDxcZPLKukEzt3dFdWwFnYnovI0a26bjB+LNqKt4vFZs7k+I9ep5DCJWWm2lgLl9rOfH/Z/j3X9GwO9o+0mYzsiTTuNSAKhQaNO5bautnnflimC4fyUiqw7xDIn3kDaCfKmo6d/Q4ZRSIuTeybF2kzakVmsxt0M8lf72HT2tz3/a8wPTvWr8ScdE+R65XMD4ZpT+cGOF8h/ks4PhNEfzhGCb+SDxLik2YKmeR5SoIBdixo8xviDpHkMS893OsdyJRHQvvCpe/vVpAHLlj04y9mjPXSwn9cFAIWkeWPVYeJj6a/nX6HDLEXtjAPVYWFhYxh3OxhZZFAoK7ADyAYgDDOJPF/7+U8rdm+RNj8DiLhQsWO45hA4AB7KAGRLutS8ufMcrwbez/OZhc9FHCxKGVnkUE1SAhiyggcqo1zrfpgGjeiD5EHBv2E7TLk8yVbLxyd7KLkupFvYaSfCQLuqHM74DKQZpXbzv2hWHJxjvZQZZAQNWnlyJ3bcnr7uK+PsblIYw80TiRxpMfeBpHarZBS8mF3vQUGyADS7VZiSLMR5wy6FZxHEBRKx1buaG12Od1q+GArtfxp+6LSO75iddKhjXc5fagQK/aTAKzWPdrbfG8FG15B7tZx77S4CosUaE0ie7fKxQAoKAo2HU82ODXs3kYjlO4dvFLHZ0JqdW98p4gAG08t+l3gB7L8NGZzCxd4sbsCYi62jSAgqj/uhtxe+9Drjas1xieGKSM5KNXEfeARvQO5DaQqbOG6X1G+GvwJHOTEZotWYKKL+6PM0u111oXt1xsHswZZ8hmMvL9xtBPUAjwc+o/TGNJmimY702Csuoi6IprK308sbB2X4xlXilmimkE2kNLCtIaBJ95lOoC/evz5WcaWQQ2A/GYczkXRRItd8xW6rUoaDUb3CldXXrhjtazyShTJ441VTEFI0Ui6gGs94fS76ViT7Q+KiSeNk1FUAI1qAdRZnYeHwncjcc8TU7EHOQnNZOS3a2MTHxCS7ZQx63uCefnhr9grNIAJFsk1RuyP6eWG8WHH4GjzEqOpRtVsp5gsAxB+bYr8BCiJrGo+zbI93nJ0soAFYPXIXehj0sb2OWg4zGGLWyr+8wX6kDG4cC4ce+4jRAZXiZSeW3eFbrobo+hxOb+SRbiWGys9peUmlzyRmQtE66glAUFUl6NHUOtWfhem8041KGjy+lSqrEASQNTNqfWdvuhgVFm/DjV/aNxlofsyoA7HvKLDZA0RW1PnpLem3wxnvbDIDKploPeLZVJC12NbSs5rYUBuKwUaS2UvCEV5II33Bk0kejaBzBBG94tuEZZf7ShgkSB075UYUugg8xYNX0r94Vz2xS8Ev7RBX+Vj/wB9cWuXFcWX0zw/8/DN4JI2qTsJw8//AGkXy1D8mwJ+0PstlMrle9gysevWFOp5KC0xJ2kG+2NTkG5wD+2GO+GOfKSM/wCtX64VMtJKjDbHeg90tGj3YLad12F6tXM372L/AIZwuGWJnaLS6sykB2rbTvux6kj5YHCu6eoH9MEfZGUd1KvUMD9V/wDbisdkGRsxwyIGgCP9I4o5I6Yjlua+pH6YKM0d8DedWpHHqfx3w80qEi8njHMcwsTHJPFWuV/l+QxExI4l/ev8vyGGMKZnMdxwY6MYB3FjwjKPNMiRi5CPCNrJUXQvmSBy64gLiyhhXu4n8QIZtRFgAWoQgjcNZv6YwyNXTKSZrKtMtAplnK3YIJIJVlPh37sXdUB5HGScX4q0zubtXbVbBS5PmWqxfPSCAOVUMabnMzmMxwqySS0ZErNV6iQPCACTaiuY3brjKMzSlgoNGiL5qOdHoTy39PXGSa2NOV6PfCsz3UqSDmh1CxYsbgEeV7Y0DtN2mkfLymSkn7xDGYzsyMobzNGlBO/OthvgM7K8OWecI+y1/gB6XeCv2gxiGIRI6OFRIydAtQGvSp5jcKCRudPOtsMl5FTwZ7eD32VdoUgzQjnCGGWhbKDpceFGuthVqfiPLADiVBGaVuQJoMTQsVe/pYOFqzJ0zSfbJEsMcKL/AJRmVSb0CjsL3Kk1Xpt02ueBwplJpVSTQ80YcIrAVShyVU2PCt/SsC3tNe4cpGr94CGZpr1a2X9mo1eSoLofv3zxc8dyKTRTMT3WcysGmgTUgaN0ZR5mw1fEedYy0Ue7M47XSI2dzDRSd6jSFhJv4iaLVfMXYv0xUjHXBGx2rHMFEmXXYzKiXP5VDyMyk+uk6q+dV88btwnLqRnLUMJGor0NKOflua+eMC7MoTnMqF59/H+Dgk/Ib4+guG5g6cx3GnvRqPi90W9ajyuguqvliM/v/g6OL7H+ym4vw8zplsvIqoqVq1srsbIiiCleWpNRJ29ysZ97VghzbAUixQpHEnmA5B26V4jv00+eCzs5xSLv8uXZ5ftEsp792p2KfsYnCrsil3kUINgKPO8Zx2vm73MytQTQzLpYjvCNbBdQHNgNj5Ab4ZAnogdn/wDpEPpIh+jqx/AHFpxDwcYb0zoP+1BwPwuVZWHNSCPKwbGLHNcbMmaXMtGmoMGKgeFmBJs73/8AAw5I+oJeZwF+1hSeF5j0MZ/2iYGP/rIb3yor/vP8MV/aT2nLmss8By1ayvN/DsysQao71WAkUc0Z2xru/wDNB/1mH6YveyfPMDoApPyLj9cD8sgIQAVpXTzJs6mazfLnVDyxb8D40sDyN3dh001qOxtTqsj0O3rh1siT8zeB7iX94T5gfkB+mLLMcaB2WIAf5xP41iszeYDm9IU7bgnpfy6/hikpJoRLI1hY5hYmMOTsWYseZOGyuHDhYQahrCx7KjHgisEFDsPQcrNX8cFkuXX7Giq9HvSCpUV4hoBEmoh6G4Ubg8+WKns8+WCzNmYy4CjRpk0OGvp0bFbLMrMSS/8ABqIYjyBJ6fDBCmbN2GmWfImMpsyFWvnqG354yTtJlnjm0uumlUKKo6V8C2PPw/PY9cad7L51Qyxyv+1B1K2sd2dQvzvUL+BFb4ou1nYvRm1aSV2SVrd6G3LbUxoE71ewAw2wtYI/so4K80rSEN3KUbA2Lj3RdG6BJPyxI9qfFO88EcKxxBx49NF2UEbA0UUcqrfD83bEZZDkYlaKGMldUWl5ZN9jZ8KXsSfF8MDXbtwZQqPK6oNI7wBa9AigAfTG/YPGAXwSZF4mTLQSCkBdpXW9a66AetVHSApqrIBxYpDw2PKFkaWWcxG1eNgok07bhaoN5GtueBTh+aMcivQajuG5H6cvj0wFQNBr29yjR5TJxPTGPvRqU3Gy6l0sPiDy6HExcx9ryWdzN6HKKUQMWKtEyE0WWxYUUPhiR26zET8OhRea+Ib2aJFbjyGArsnxcQOyyX3cg0nrR5A15eeD+xm6ZRzyamY0BZJochfljzi07R5AQykKVKsNSlWDAqeXLl8PTFYqE4DVMUuuxUwTO5djuNRB+BVgTvtyONf4pn0y3C580lKZRUeoXqLNS2Otr/u+uMV4XETNEoFksAB540Lthme6gSMygJEiiOPZgzkajYO9chfQD1OJuFystCVQokZDs13TRZiZf2GWXuybG6xoJGKVuG77vN/gPM4D+LFZoszm3tXknTu0HuqH1vIP4jsB8bPXHOLdr85LEcu8p7vckKAhOo6vFQs7nltilkkdo6J2DWB8eZPX/wCTg0Bv0R9OPJj3rDgBxxG3GNYtDpyR8xjxLliBd4fMox5nkBHPGsPVEJlxwDDrHHm8NYlCx4OPd88NjBAdx3CwsYA6wxzTjx3vphd7hKHbR7Ixw4897hd5ggssOHZp445lQipEKtd8q+n1xCysxSRHGxVgw+III/LHFzGx2GPGv0wbAbXD2gyzUzZWRTzEkUTKwJ6jSLWz5Hri17Odo8rm0aCeVWkDFQstK7C/CSKAJr05jGQZbtjmEhMSEJYrWuzgehHL44iydpJ32lfvh5Sqr/iRf44LodSNQ497PVaW4EIDWdQPI/XcYEu2fAUy6DVYlIvd9TH4ge6PU4rsn25zEYpFirpqDED5a6xWcZ7RT5naRhpu9KKFW+hoCz8zjdvYG14GBmWIAJJAFV0x5zGV8IbEYZg+mHDnmIA2oemFDaL/ACfHlOXaOTYotIpFhuhuzscVmUyRMZevD/XliAcyTzC/T/HE1eOyiNkATSavwnpyrfBbbAqR4kiHQDCdfTEb7Y3p9MI51vT6YWg9kFfYjhzMZcwq6u68I/hJHvH43Q+Bwx2qmJ0sQfFsT0I3uj57YHcvxCRL0Oyaq1aWK3XK6O+PL5tibNEnqdz9SbOGvBrRe5XJB1ZSAWKkrXnzGGuIIgiUL7wIvz3Xf5A4iZPj8sbBl0WOVrY+l4iT8Qdudc72GEplHOPg9qMeEXfDQzDeeOLOwwaYvZEhxhiQY4ZjjwWvBoVtCx6GPF4QwaFPerDZGOnCOMA7WFjuFgmPGFhYWAAWFhYWMY6Me4eY+f5HCwsYx5XlhDHcLGMdTHGwsLGCeDhDHMLGAI47hYWME9n3RjxhYWMAWFhYWMYQwscwsYJ3CwsLGMLHRhYWCY5jowsLGMcwsLCxjDmFhYWMY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06" name="AutoShape 6" descr="data:image/jpeg;base64,/9j/4AAQSkZJRgABAQAAAQABAAD/2wCEAAkGBxQTEhQUExQWFRQXGBwYGBgYFyAcGBwdIB0ZGhccHBwcHCggGB8lHB0gITEiJSkrLi4uGh8zODMsNygtLisBCgoKDg0OGxAQGywmICUsLCwtLCwsLCwsLCwsLCwsLCwsLCwsLCwsLCwsLCwsLCwsLCwsLCwsLCwsLCwsLCwsLP/AABEIAOEA4QMBIgACEQEDEQH/xAAcAAABBQEBAQAAAAAAAAAAAAAGAAMEBQcBAgj/xABMEAACAgAEAwUFBQUDCAkFAQABAgMRAAQSIQUxQQYTIlFhBzJxgZEUQqGxwSNSYpLRFTPhU3KCoqOywvA0Q1Rzg7PS4vEXRGNkkxb/xAAZAQADAQEBAAAAAAAAAAAAAAABAgMABAX/xAAnEQACAgICAgEEAgMAAAAAAAAAAQIRITEDEkFRIgQyYXGBkRMjwf/aAAwDAQACEQMRAD8AAouBQHrJ/MP/AE4kL2ag83/mH9MSuxWRbNPTVQ66q/JcE/ajs2ctB3inf/Puvqm+KdXoZONXQIf/AOZg/j/m/wAMeT2bhH7/APN/hipftDOpItT8V/oceT2mn/g/l/xwrTQVKBbHs9D/AB/zf4Y4vZ+H+P8Am/wxWLx+Y7+D+X/HHG7QzD9z+U/1wKYbgWR4DD/F/NhtuCReTfzYh5fjk0jqgEYLEAbGtz8cd4hxSaKR427slGKkgGrBo868sCma4D/9jxeTfzHHleER+R+uIZ45J5J9D/XHP7Zk8l+h/rjUzXAnf2TF5H+Y46OEQ9Qf5jiubjMh/d+mGn4pIeo+gxqZu0fRJfIqGtRYB91iaPpakHBnwPL8GmXu54ZMpKdg/fO8d+YYkgfBx88CvBcvJMaUX8WC/wDCTgyT2fZhkZhJEK6GQn5f3OM4sycfR54/7NmhUvEnfxVYZCS1eemzfxW/lgay/B4SDabj+I/188SOH9qc5wyYoGDIDvEx1Rnz07AqfUAfA40rh4yXGIWliHc5gCnqtakjbWOUi+TfiMK00PFxZmTcEgvZD05sfnyPnjv9i5f9z/Wb+uG+1WSzWTlMcjMOqsD4WHQg/wDNYHftMrWdchrn4jQ8uuCk35A3FeApHBYP8n/rN/XHr+xcvX93/rN/XFLwHPN3ioVR7NftLIxp2U7MiRRqjyQFf9ms/Utg9H7ApJ+AM/sXL/5MD4sf644eHZMe8Ix8X/8AdgqzvYOMgldK7clhjo/zo2Mt4zk+6lZb5GvdC/goAwVB+wOaXgI3gyA5938mY/kTiO0vDx92/gr/AK4FLx6BwOoO/wCEEb5/IjlAT8v/AHYjycTyv3cqvzb/AAOKSsSszw90UM2mj5MD9a5YZRB3Hp+IIfdy8K/EE/qMQ5Jr+6g/zVAwzjoGCkK5Wdwsdx3BFDPsVxIZfVLchQKSx7jUoAq9w+3MD5jBX2i7bRTxCLxBm0gXl5BZYBlAFmyVYEAeY88ZZls/LGG7uR0FfdYgblSduhtV35+EeWJHGckcvMAtghIZAeql40k2+BP4YHZ2MqoZzWUJchQ5atdaGB01eqiLquuIsmXZTRUg1qojeqJuvgMSouJTd5r7xtenQGuzprlv0w6uYkmYySuXYKy2edBHobeWDlvIHSRDy8nTDc53x1BRGPD8zgGJfB8w0U0cigEhh7wscx/XFnxHIZjMzGXuxcxLqFIAILqlgFrA1OBv5nyNVnDVZ2SMdXFDrZKL+gxIzHEZlVY9Z0aXUA1srNIrj4Hr8B5DAbdBSXkhvAy7HSDYWta2CQDuLsVe5PI7GjtjuZgZSASp/wA1lbrXNSceZs47DSzkrt4b8IrVpAHIAamodNRwSdm+BRyrJPOCI1eNBRCKWK6mBrflRFVzwspdVbHhDvLqgXrHK9canxPshw5EDBiC62o76xy94b2R8SRjLZoirFTzUkH4g0cCHIpaDycMoK2EnZjiccJsyRjr4kkP+6uNIh7eZeNNLSRAkBvcmGxoj7h88YgDi14nISSST+zjhjG5I2UDkSb5cuXpijyJF0FfHOMZTMsdT5ffkR3gI/2eKbI50cOmizGVzKTG6aNb3XqreYP4GsVa8Rka0LLp3H92nIUwHu8rRdvQYay+Yd3VSbDsimwOWpaA28IFAADYDYc8I0P2R9B8a4bDxfIKyc2XXEx5o3VW+fhIxheciMELQkqrMwaUG+8VkLLo5Vp+8PPGl+zDj5XP53IufCZZWhHkUcqyj4qAf9E4rfbRwALNHmFFLMQr/wCeK3+a/kcKt0x3lWjM8m6qwOsrRuwt4OMh250AA5l9v/10P6Yz1l8/K/rjmKkLo1Mdvlr/AKTJ4r03lRv02ob74zzjGZWRy4kL2b3TTjzw/INNKkSDxMpO5/hZ/lt+XriLCq6o9d6GotXPTqIavkDjKVBdseyvDZJAGVaX95iFX18TEA16YIMp2Gmcau8h01dqWf8AJaP1w9Jm0k7saBHTgs7GkZLSo0LoVQigbJ5V64d4/NM8kMOaCsLWpC1RhA0ikXGgCKxFg0TQB3BwttjqKPeX9nus6VzkOu600LPwpyfwxCznYPMIxCtE58g1N8KrFfwviaoZnhUxM3diNUlcP76sa2PeUVBpiKJFXVYl5bhOYzIEuijoYl2c6nKsxZiWbmCeQ8ro742UaovwU/FODzZcgSxshIvcbfXliCMGeWUjIzjMTagAO7UtqZD4g4BvZWGnw3zF0NNkKGGTEkqHMLCwsEQ9ufA5+H/Fgr9pcenOSqOiZYf7Af0xTcHygePNlv8Aq4WcX+9YQf7xxZ+0PMiXPZllIK6oVBHpDR/Gx8sT8lFoquzWU73MItEjctXQAHf61h05fuYVZwR3iEjz3Ugfngg9mcAEmaZuYyshQeuqO8QfaBKNeXhWqjy8V1+8yAn6friidC9cWCytjmND7IdhYczAryNIGYdCBXwFdR53iq7ddjhkgjxyF0Y6TdagaJHLajRxJciborLglFWyt7FqDnIL6yx/76HDHEeHSM7MqOy6m8Wmh779eWLHsSo72JgtmKUyyHYfs17vSL8y+1euJ/GMgczIGiJKk8+gvcD48rvz9MLOfVj8XF3iBpiN6TYPLcY0Xs9nsu+XjiZT3iyuWA3HhRQSOXIKK9CcDMcEkR7uVAQHuifF4aJo9Pj+eLeTgcuUVppCEmeRSkV70Q2vUa2Y3sPJT12ws33iU4o/4ppvQRQZalUyxsSdRjsA1ux8PpRF8q8sZ5xp0kfMSKtU8aj+Vw3LzK3g/wCGxzZhVEcDRAf3khIquZA9Tyr1w12m4DlGyzpl3EcokMrq6nxXrAW+gB1Vz64ThXXLLfVNzqMTNIFB0p+8y3+I/XBnn+HBIeL2N0TJ1Y3Bd1Y15Yr5OzMkMmXDqKMwDOh1LVxhTflermMHHtCy6Rx8VKc3XI2PUP8A0rHQ36OJRa2ZlkOGmeZ0U0NZ/MgYL09nwRdTyMTsQVNUfMX5eeKLsnlWkmYxuqNqvxCxRJ6HntW2NKVpJ4k7tlQUC9rzFkWt+6DX445eWcu1JndwcXH0UmjLo822S4ikxcuySh2Y82s29/EE/XG5+0rIDMcNmIFlFEyH/N8W3xW/rjGu3+QjSpNVySPpA5AIi6W28y3XGmZbtHEeCRCWSpJcs0QAFsSAYy1eQrcnbFVK4qTOd8dcjgjGzBeWmevdeBb8vDJ/hinwc5ThQMTxBXMchRi10bW9HMUOZ2wMcT4Y0Lyowoqtrdg++g5edH4dfLDw5YydIny/Tygk2EvY6AR53KySRlFGUklJP3wI5R3g8hQ01/DgQmXwxf8Adf8AFIcaV2gRY58oqVX9kzL8u6mP54zWaUER/wAMen8XP64ZbEeqJ3COJSRRTlJGUhVKC7F61ulO16bxadoOPZmOeWMSuRpQeI2RaIzV0Bsn4YcyeSmzWVy2Vi7os5kNagGFNQ1b2Cdzy5VgszHZWJ5Zu+hL5hn8P7QhdIVFHusBex54akDNYM0hz0zOo7xzZHNiR8wdjgp4f2hzAyTzDSGVyARGtUO623H8Z+mCjjnYBIsqsuWy5+0RgE3KSCdrsF6O18qwKcN4hAco2WTwyM1lDdb92CQW5+5y54DXkMbTqwZ4rmp5gssxYq1hTQC+H3qAobX+OK/BFnoXMMCsKVe80jru7Df6YqM3AV0+t/phkJJDGOY9YWCIG3HuFx5uPv8ALEEkUWFjU1+7Iv8A1b8qJvVXM+9gY4q8ZaXSpRjKKSuShWDX6liNsTezPEO6LC6Y7aWFo69UcfHkeYNVviVx3JLKomj357H37G7RuerqNwfvLv8ABaK3asH8vO0bNTEGmUkEjba/lYwb8TiWfJx2pGl4gj6ffqGISAN5izY60PI0G5LLd84RQxd2NUL+Z9BuT6DG5cGy0DiGJlfuY4iiKRcfhJActyD0Lo8iSQSN8JPKKcOHb0Q4eGRtAJgpDqtgqTerYgiut/he2A/2pO3dxEys3eOToJBVdIPu0L+91/8AgyObEKymUXBH4u9Qjbb90mz8Bqxkna7jf2qbUtiJBpjB51zLH1Y7/TEePjaas6fqOVOLS8jnYx/25UvpDxyLtfiOm0Xbn4hfyxr/AAvhSxM0Zh0xkkIQ1s5qyW3NcvSrxg2X1WugEtYKgc72qvnj6Ayma7/S6OmyWVYXTNuSDzIIPzrDcqyT+mk6aA3thwSzFMITDJ3hBBbVYAJVhTNuWAF7HfkMQu0MckpkmWRZlbu3kg0sXj8CgvuBW4O6n49av+2szSOsdnuwpOv+PeqHXp16/A4s+y/DFKI86N3iAjWGO187XyvzsXuMaKayNyNSLrs/OrQx90H0yASm21EWCAGJN8xyF8iMZ72hdfts0aSXpQGxZ0sQCPiaCgfHGj/ZNMJRLKsdghrbmRtyFk7evTAXx2URSCSkVQRu0Xi8O6hmBsAHzG2DJ4oEMO14InbPjkOU+zHLsWZ4jIYwbXS6gRF965KNhvYvruF8R4/9pfMlhoOYESmzYXuyvw2pRhrKcLOazTgDSuonSm4ADKulOd0DYHkp8sT+0HY5of7lZJNIOskVpK0W6eprzra8MnFEpKck34KfgObEMsbsaVgb9L1KD9d/njVcpmY48utMrWNKqhtj5ADUaF9PLGW8MUx5uONjup0MCKo760a/JrBODX2edo4ooMxPOqIiNUWkWwJGru1B3N8wb+610AMLycPZpofg+o6RcWA/a2KRM3Ksop7Br0IBWvkfreCvsFw4ZswLKCI0Rwulq1HWSQaOqgGG3r6nAx2lzv2t5M2XRSz6RCT+0VQAEI/eFDc7b/HF72B7qSORXsSQK0kZ1FRbFQDseYaufLb1weVVAXglfI/zZp83Y/LmPRcoXkB3z16bat8Y/wBtX/atG27wsIrPvFVBCknr4a+mNuXLxs/eGzKq1QY8jy1KDR+eMt9qGfj1NEAC5Idm0UQdhp1Vb8j6C8Sh9yovyN9HYCZfNupsE2UaPn91lZCPQUx2x74Vk+9lSPWqBzRZuSiiSaG52HLrthzgeQM+Yhi3/aSBTXMD71f6N4uuJdmwpXuyyy7Fo1OtY+ewl2LNy5A1vucdZ54+/DDH4smSHWgHWUBzz3vUOdcgK3xFz+fziHvHzTlwQdnvc0R6ciNsFORd9AH2anArvAzhh59TXyxBzhEbVxBJJINWtGQ2pPIbluYBqjRG+2N1HwUadrs9KvdSZuURE+I+EEA8/EFuvTEOBoETUkkokYFW2Uj7p266TyvngnkzXACNos0DXr/66wG8VmhLnuFIjHLUKb5774FWC6L3Kdn4mCUwYuNQKEgbcwRex/PyxB7TcLEBiAvxBjuSeRXz5c8TOzOZbLftTl+8DChvRXn4h4TzGF214kmY7l4zsAwK6SGQkigxOxJq9tsCL8DSSq6BnHMLCxQj1ZbcXz8c0yzIul3UNMlUne7him/uts1dCxGLLs5KZGZDZ5CQAWxAICSAfvRsbNc1J8ziqXhWpNQfc+6lHUR+Hryv3T5HFjwjMu08bgLFJEqaCBQOitQI66lvn+9gNPQ0XmzUez/ZNOGwSSyqrzyAhmG6xjbwKNibO5IHkOWLLhE0UiqYnAkTdmjDaS1eK0rY+Y2YbjzGKVeKPmIM2HhdTG5dg1mNo+exI8LBTZHMVfliBkZljzCCUsSyhsvmk3MqchHKQaZ1PhDbHluCd4s6Y4Crj3CftyS5ZgY9cSusikaGYG/wIG3Pf4YxuPsRm2d1CDSh3l1Du62pgeZ2PIC+mNt4rnpYoy7HvUF6ZFUCZLFbi9L1dch054qMvLDIsuhFEdERgDxFvdXpuWK3fky3jJ5DKCayV/Y3shlIHSeOUzTqDs1aVcakdlQAE+IGtXSvji8zOWigUAMFXTpccru9FA7DcnYdBiJwDNr3a8mU+EtXJ7AsnqDf5eWJ3E9ydCjSAXJPJmpQlECxQVt/PGa9mXx+0COIcfkF0kkmyjS2W0xgDb3g+23pWCvsd2phmQqWMEiWWVvdrq24FDGfycMmmc08iEWGVnNA+m/iFdR5euG+y+mWKdIwGzDKgXvG2VASXq/UAD4jCuY/TNGjT9ssu7NDHqlkDe9ElKK9WYFq9LwC+0bi8y91TFdZYnam8NA2K62Pxxa8I7CSQRmRSsshUlUDAAnpdmrB6g/TAxxN81m9WWmCrJE+wbbSTQ0lhtuDt5/LCKVyzoaUPj8XkufZ1LFJDMSoE6soDX0cjeh7u971t8Bg87VcSiyeXkzRiVpNSrvsZDYpbrcdfkcZ12Vy8McirlpJTMDch0g6wNwEFeAKbu7B1jfawe+0HhLT5SpCPCwbQOZNVQNc6J5A/PB6/L8Ac24K9mCZnMs8jyMfG7M5I23JLGvLc4bogVvXOun/ADWJmayNeJQ2nc0R4lF/erY0Oo2+GIp53jqjTOGSaeTxQr1/DE3g3E3y0veJRsFWU8mU1qU+m2LXIRxZkOTlQlVvC0igXfRu8HT0xWycO1ZgQQkuWcIuoUdTHTRo+fXCtxdxHUZxSn/TN77M8aXNRIY0CllsqDyI2IJ61fQdRjKPaRwWVMxJI1tTHVvahDRQptYWywI6EXyIxdcY4/Lw+QQ5UIIIwIlLILkZdpXJBDeJ75/ug4tezQl4hJIxBjeJqEvNPVAp2IHUdb3O+OdXGqOulNPthf8ATPewcgGaA06iVIB1UV862PPly8/PGg8TbuBrETN16H+n5YEfaNwlMtmZEUBGZAx0iklViLKqP7ttSkFeRG+10RDIxuzKiEgsaADUMdUTibrBpOU7dpYVssVPx/SsEP2f7St8oyPErIxBHUGh5YzbI5LcgZhe8AJTxaomrmpDbg9PpjSexXF1nypZRpYWjrz0uBvXmCNxhpUgxbezHONZLuMxNCDYjkdAfMKSBiPlVBdVNbsBv6kDGyZz2XQTO8rTShpGLkBloFiW2uO63wI8f7FJlXUq7tR1eIitiPKMX9cKsglFrJT5HtQYxpYFh6Af1wpTHmQ7hDGFFk8/XkP64H5UI387r5bH8dvrjsLPuF1eZA8vPCvjSeBlytqmM2fL8cLHqxjuGIj0ebcFSGNrVb8q6fD0xbf25rEqsguUKLB3UqAoI260L86xVfa2JshG+Ma/npvD2VnXV/dxg9GthR6Gi5Xn6YybGNn7MZ05rIIkZYS6ypUnTqBUuCGIb/q9h5lTy3xRcOjeGSTJZoAlCzxmxVNs6k8grKdLAVVo3KrgdgTMuVmmy7IXiZSVZdYAp6Y7gqR4vdPJj54sc2smddg6LGwpkeMAEtsm6hifesXvakYSS9l4PQaZHg9CWJmLkIvMC2jbVoJb98ENe5sgHYscBGZadYGc2JXTSNtidRCtvy+6OvuYKex/GpiphziaJVuNWJ8Lja11cgT032+Yv1xvLrOV+zurKisLVgzBgV+7yNlvgPS8Kil+wJ7A8YRHfL5txGrhSuoWCTsQfKx541yDh6aQBTJVeYI6elc/rjGeNdnZXcyyxFKHvx2wYjoFY7+EH3fIc8aj2A4gsuVCrKJTGdLGzYJ3IYEAg3fMdMPLOScbWAI7YdpsvGjdxRc+Eod0I5E778r93Ax7NM0v2p42AKyRtQatyvjrfnYH4YsfaL2bTL51WVaimUsDuQsgssgAPI0Nt+fkMO9nuAmPOkBNcRh1q5ABQlS1KBzs6tiK/lwjiqGUpdl+DSMhlFMcRI1EWwJU7E2SRYFbn5b4GO2HEI4UlRVYM0geR9OxalCUeoA2/wBA4vuAcUMiLGzAzKo1L7pvxAWDvuUPTkOl4HO0mURpBBJIY2EhkJZfC7SFQNJ5UpsU29DriSjg6Ozs8eyHKuftGabxbCOInmASSfgOXPBfmcx3h6MtkA35Agk/Hfl6DEvhuRXLZbugwpRVqAK2NkAf88hhvK8H7sq9keGtG1ChYA+B630xQksFPwbs1DLoaSy6qGNGiGcaq25e8SRyO13WMm9ovB48rnGSIUjLqC+RtlYDyFqSB6423gUwV3iG4H7TX0bVqsC+iUFvyr55l7bIwMxCaokOb8x4Nvlz/wBM4bjVCc7u2Z3rre6I5HBx7POEMjfbZRUcIkkW+ZKq1t/MK3wAvuMbBwLtLDn45MmkZhkaLUCACrVpLrXTckeRA6HDyIceyFwngMubhikl6MVAC6n02ATRFA0NjdWBjROEkZeN4tCoY9NAe6SVJ2PXxAk9d+vMieX7bEKY9CxSayAmgyEsdyoAobWNrvpWJhklYwyzyTxkHxRvCiR7aiaK2eR5Fm674n1pnT2tUVXtr4euvLz0WfQyUR4dg0i353pYVjI0fQ4KnZWBB+BxtXtQzo7zLRuQEaJ5jfnGVbauuguPnjOuP8KyxGqF0Vuq2R/qkbYpDJDkKfikPdEBCe7Yh0NKLoFTst6fUfXlg89lKssM7G6ckj5LV/W/pjNVjs7m8aR2Ikn7zQFH2bu6B5MrAfU2duVVh2sWTi8hzm+1MMUUj3bKa0kkKWVVDb6CRzHnjOO0fbeXMoYiqLH4mUhrbmfQbenS/TB/ls3mtxUgTUauGIjT497E91svJb3HnsAdsW3fvRuBpsRKhJ8FkEMeZ1H6+mFhsryXQCzven+EV+JP64sOATKO/Rzp7yEqjE0AwZWF+dgEV6jFUeeLVciEUSqWagT7tAeEgbnnuRy8jjNk4plVr9MLHdGO4FCmgf8A0ycHeQn5Kv8Axtil7U9lhk0VmayzUB3gJNCydIiFAbb6uoxqcnESf3Rf/Pliv4vwmPNaO+AbTen3trq+VeQ2PlhbOh8arBn/AGF7SnJz2CFjdSsmpWe6B0ggHlfkP1u94Hn1WaRu+0yOdGkD3VYqxdSSQNJ2oWb2rrhrtRwaLKQ97GEtXQbxjqfPn0wuKdzAsOa0vpk27sNpKjY3IwOqQ9atRZrerOsCVYYd8PyiyTDXL3qyRsI9QN+AkSKQwGoeLdWG1XW5wKcNyq5rMT6THGFkZA8S90x3oC12bl+7+eLvh/FVfKBkCu2VYSo+lWJG/eIkaFdNR7VZ25748BY4+IaQPBmVE6WoO7DxCqNmwTsQd+eBCQ8onhuLumZSAU0hiDeIAqB1veyeh2HPre1pluLCGOaRIUTMNauSoRQRqCXV2o5jckg4ofaDJJFPlHy0euRkmDKqk6kuO1NeKtR8+e3XHeI51lGXiamJjjeZlUmnCbIT0OkMaNWBRrUDjSb6hil3p6PHZB5c1LO2edmmoou4qJd9elQaQk0L50B54J+H8PJlmksnxCNWG5OnY166iy/LAT2ozncKJoimp4K7xW1Gi6LRNUPB4Q17hb2xqfZ5QsAQG9IA1fvWL1fM7/PC7SY1qLaQ9koNK2d3Jok7n4XXLFVnuFGbMgMwXRGWQ6Q1FmIDb8yNI/mOCCNKAxB41EQBMpoxqwcXWqM0WF8gwoMPgR1vAksBg6Yy2SkG4KsFG9KQxP8ADbbAc+uKnO9owpdZCQLBsCwUoEVW5umJ26ViNke1yoRbhsu9hJCN0I2eOQWGFWGVuqsBVizU8fy05AkyIaq1bDVDMAKpgSQDV6b33INbHBUfRpS9hNlRpnU6dMZiI19Ldlb6aRz8ycDftkyAbKCYmyrqUI5EkhGHwK+L4phzh/b2KPLxxyAQTIul45CycuRQ0R15MQf1Hu0nbTLZjKGFgaJuoxVHYhhq2sMD4drBvriiTIyapozPBN7NpNPEIjdeCW//AObn88Urpl99Lz+lxp+NSYt+wEF5yw1BIpmuv/xsg2O3vOMMyMdmhZ/Ij7SZItaSEB2MZ0tuXBo+vMg+Q2OCXiOadYsospLF59BLAaqMcpo1sa8xiDw7LKZmEoVl7pYwgAAJJZqptjsOXxrEjtNw+MHJrEukiQsABtQRkHXbxSLhG8nQkBXtvkYzZYj3VjKt8Swb5iq/EYzidzJRF6qCleZNAAEeewFjne/XGm+2ji8QnSHSe+jS9Y2oOreHl4gTR35VtjO+EZ0x+7oN80ljDx/HqVPwHzw0SM9lcykGiKPkRv8AQ4sMhx2aEfs2A+X9MPTTSZuT3UL/APe6RQ6DvXqvQYtuD8KCuUly87mt1jkhkBHwNj8cNoQJuJEARdzxCVQXbvLzgNIV1AqDIT4WOjzNE+uALj2ZclQ2Yee9R1Fy210OpAOx/wCSMaDxqdpItJy2fWhsRl4/zVv0xlucj0uwpxuffFN8xjLQZDvDMo0sgREd2PJUUsx+QH44tOPCaCdYsxHoKqNSWCQrLy22vSfywz2d482UninRbeM172hSvIqwUb35m8Su3/F0zWelnj91lj2sGiEUMLBINNYsGsJWchuo4B2j54WPWFh7J0asO1vDl/66VvhGf1UYbl7f5FdgmZb5AD/zAfwxmsmfc2PAoPRY0X8Qt/jiNidFnysK+2HamLNRqkUUkYD6iWa72IAoE+d88RY+Ld9DHBKCaYbrWp6JpR/GzED4b4HiMORSEciQRuCNj679NsGhezs1/wBkvCnMhlkKqiEpGiWbb7290QvImtzW5wRe03gweNZ1WzCC1V0FMw5/ug8uoGMg7IcQkGYg/bMqxsCBr0g9FQA7HUTo5GgTj6OzeXBiCt4gFo3zO1N+F4TTLJ2jNu1XEX+zo8Hhni0ShT4ldQ1Hf74sBq6+E86OA7iHaQySoiuViWdCxKhSWLaZHduewJ3O3pg6EZfJo6x1JEkyk7WhjLIBZ8zRqtwPQYxzjJIlc3YZi43u7JO4+IO2KJbEm9Bf7WswEkTLwOPs+nWUWtOvpy/ho1y3usar2Ll1ZOIkUdC7Xe1eC/UrRxkXFcn9rymVeMtJPureGkUeNiooBdlq9I+75nGh+zrLmCJolcSICjahdEsgDVe6jUCaIBArbfE+y0U6tO6wHDHpij4zlu+bRKSsCrrcdDuQNRHPlsuJ4zBBbYnfkKuuR5+oxCbNB9TUdiKBB5jqQR927HrXpgWkMotmRdtpJ0zr5kJojJXQKFMAABqBvxUBselVjUeznEJpIBLJ+zQLarpUll0gg2pAU+YJ2+GBLhvZ+TNlsxmJDGqFlRRW2kjU8oJoWVDAbbb8iMe5ePNnH+x5dI5GUMss9sMuq1Rk7j3WPo1jVysb4LaFUWrb/oE/aFxFZoojGp0mRizEKpZqvcKSAdydmPNcBAODH2j6E+ywR13ccZIA6WaPxJrUT5tgMxU55bPeDHsXpEEz+7oVVdhzCtPCb+QUmvIYDhgq9n8zJI9CxIunQQKkq2Ki+ukMR0JFYLNHZq+QRXJnWnTXqJN2rDY8uYG+45WDRGJeVmWbOeJgQlBBfhOyuSrEDXZYXXLux8xzs9EcozGAhopKYxEmrAOkxn3kNbdfLpsT5nPpDkHmjCzBAeY2YsRrLACx4iTpq+mIPZ1rVsx32mTtNm55/uCc5cf+EqgfUlj9MCC/MYveK53XlfEf2jZks93evQwbY+6K0ivQ4okPrWKQOXk2cxwgemOnCw4hzQPIYVY7jhxjCOLHj+VMWYeNolhZdIMasWCnQt+Ikk3zO53JxXqRYvcdaNGutGjXxo4lcUkiaZzArJESNCsbYCgKJvfA8hI+FhYWMAtOA5qKDNq88feRoW1JpVtWzBdn8JFm9/LB1mO3vCytDhUbH+KOFfxVSRjPeOIFmYD0v4kAn88QRhHGx1Jxwix45xCOeTXFl48stVojLEfHc0D8ABiuwsLBFbsveEZhFzMBXu1TWjN3ouLzp9iQtkgn0vpj6YyT6ol8JQjmhYNQ9GBIZSOR8q5csfJ6nw/Pf9P1xt/sm42GyrxoJ9MZFd4RIq8wVVgq0Lo6Ty1bYSXsrB+BjOE6JkcPpizcuvu+dMiMG2PIuevK7xm3bDK6XD6CgcXv1IPi+e4+P1xsedyJfN5tNIIkVZAFbckKqtfKjW3P19MCHajhIlyUygnXB+1VXHiGm+8WzuTps18NsUTwaSsDOyXaRcuSsqkoVZAw3KaiCx02LBreiD5G8ajkpBFNrMpRGijkK89YLaYydgSSCw3F+HcmgcYSMbj2GhCZdpyCQ1CPV4iEVAoG/wB0OZWA9cJ0V2NDlk11ZZ5vLMs5kBd4n02A3uOVHNSwGlru753h7OZh8shZ4WeO9yrKSt8gQXJPxHnyxzgE3fLFODrVg0Mg811Fo2onpuPn6Ytu0sAOVlRU7zUhGkk1y2+nP5YVwTZVTaRmOZ7Rvm5XjgjMJc90rFxTMoYtrFaSdI8Lc123ogC77C5cZfL52E6e/FsxDaifDQ3skgEGvUk9cBuoZfNQkMhH2lSTGKQd5HoYKNzQYML9MWy8XaGWV921oyvtRB5b8rpgefPFFBLRJ8jlsB+1v/SHP8TL9Ap/4uWKcDFlx73rsks8jEHmttsPoBitGH8kDowRcFz7GDu7AMMgkjIAsHcUfMHkdxz67DA7ibwmfQWJGxUjflfMX5csZmWzZclMyRmVRRJA0mvDIxCdQdiTq2G/PYknHe0WQji4e+st+zjJU6yPH9wnfxDXRI6kYmZ6Kotd+Dvo3Y7AgaiQR5+8Frny+QvxnjX2qCPLLckmYEahBtu3dMCT0oFt+mm8ck380ejBf6mzMuLs5lcubYnUxHViAWJ9b5+t4ixtXly6ix/hjRV9nnEYSG7jKyleolbV9Sy74E+O8LzEc9S5cwyv4ljFsG8yu7at+e5x0RZwyj5KTCxIkyMgO8Ug+MbD9MMyIRzBHxB/UDDiHnCx1BqIA3JNADz6DE1uC5kc8vMP/Db+mMAgDHbxMXhU1gGJ1BNWyMAPU7csR8xAyMVYbj6fEYxjzjuOYWMYez8+uV3/AHmJ+XT8MMYWFhAix0YWFjAJuRg1o4AsjSxF/d3B+hI+uNm9mufd4Vg1F41ipo5EUlQNtUUiUsqE0CjeNb5+eJZSZkcMppumNP8AZnw1wrSKZ4pLotGVeF75a49mUgbagTVb1yKzLcYXZ3iCx8ZVZCEX7MCXvYMC3vnqtbb/ALwxZ8bg0kOtkcje4011v3h8SPjgczqFeIPM8ilzEi6QKIoLub3BZtdA1yGLF+0GTmVnimVtgSDIopQAp8LMGU7HoOvzPof2Yz2h4R9jzU0ZHg0M0R81cUvzFkfFca1NOsGTy0b8mjVa872+XPAL2zqXJRSySRyNFN3SMjWzRtqZkda8LIVHn1+JsOM8f+1p3sYAWEpQIAJUtp/5rywyRNYLT2XcRETvl3dSqu0S89SkMWWz96/MAb3gz7eTiPKs104I7s9dZ2BHrvt5YwXLcUZMxM90Xdm57A6yw+mNj7SZkZvhS5jk8ZEnnTLt+v5YDWUNGWDK+OIwCUvi1DTvvaagdvib+XxwSdpuGlY++BG5KuBZomjz9Q4PmbPlu12dzKO6JItEsdN7rWl2035grfwLYKeP5iId3Ew1fassgUXVShaQtfIFTRJ/dPlijYiWzEs6zFvEdTcybuySWJJ6nfDSjbHvNnxtyG5902PkeuPAwFsRixddk4e9lMBr9oVPLojanA9e71H5YpcG3skyYfOMx5xoCteZdf0Ff6WBJhirZtuSKJHIz1pFkhv4fOyfIfhjA812ikhzS5iJVWTd11oCF1jlp5WAavnjXvaDxcZPLKukEzt3dFdWwFnYnovI0a26bjB+LNqKt4vFZs7k+I9ep5DCJWWm2lgLl9rOfH/Z/j3X9GwO9o+0mYzsiTTuNSAKhQaNO5bautnnflimC4fyUiqw7xDIn3kDaCfKmo6d/Q4ZRSIuTeybF2kzakVmsxt0M8lf72HT2tz3/a8wPTvWr8ScdE+R65XMD4ZpT+cGOF8h/ks4PhNEfzhGCb+SDxLik2YKmeR5SoIBdixo8xviDpHkMS893OsdyJRHQvvCpe/vVpAHLlj04y9mjPXSwn9cFAIWkeWPVYeJj6a/nX6HDLEXtjAPVYWFhYxh3OxhZZFAoK7ADyAYgDDOJPF/7+U8rdm+RNj8DiLhQsWO45hA4AB7KAGRLutS8ufMcrwbez/OZhc9FHCxKGVnkUE1SAhiyggcqo1zrfpgGjeiD5EHBv2E7TLk8yVbLxyd7KLkupFvYaSfCQLuqHM74DKQZpXbzv2hWHJxjvZQZZAQNWnlyJ3bcnr7uK+PsblIYw80TiRxpMfeBpHarZBS8mF3vQUGyADS7VZiSLMR5wy6FZxHEBRKx1buaG12Od1q+GArtfxp+6LSO75iddKhjXc5fagQK/aTAKzWPdrbfG8FG15B7tZx77S4CosUaE0ie7fKxQAoKAo2HU82ODXs3kYjlO4dvFLHZ0JqdW98p4gAG08t+l3gB7L8NGZzCxd4sbsCYi62jSAgqj/uhtxe+9Drjas1xieGKSM5KNXEfeARvQO5DaQqbOG6X1G+GvwJHOTEZotWYKKL+6PM0u111oXt1xsHswZZ8hmMvL9xtBPUAjwc+o/TGNJmimY702Csuoi6IprK308sbB2X4xlXilmimkE2kNLCtIaBJ95lOoC/evz5WcaWQQ2A/GYczkXRRItd8xW6rUoaDUb3CldXXrhjtazyShTJ441VTEFI0Ui6gGs94fS76ViT7Q+KiSeNk1FUAI1qAdRZnYeHwncjcc8TU7EHOQnNZOS3a2MTHxCS7ZQx63uCefnhr9grNIAJFsk1RuyP6eWG8WHH4GjzEqOpRtVsp5gsAxB+bYr8BCiJrGo+zbI93nJ0soAFYPXIXehj0sb2OWg4zGGLWyr+8wX6kDG4cC4ce+4jRAZXiZSeW3eFbrobo+hxOb+SRbiWGys9peUmlzyRmQtE66glAUFUl6NHUOtWfhem8041KGjy+lSqrEASQNTNqfWdvuhgVFm/DjV/aNxlofsyoA7HvKLDZA0RW1PnpLem3wxnvbDIDKploPeLZVJC12NbSs5rYUBuKwUaS2UvCEV5II33Bk0kejaBzBBG94tuEZZf7ShgkSB075UYUugg8xYNX0r94Vz2xS8Ev7RBX+Vj/wB9cWuXFcWX0zw/8/DN4JI2qTsJw8//AGkXy1D8mwJ+0PstlMrle9gysevWFOp5KC0xJ2kG+2NTkG5wD+2GO+GOfKSM/wCtX64VMtJKjDbHeg90tGj3YLad12F6tXM372L/AIZwuGWJnaLS6sykB2rbTvux6kj5YHCu6eoH9MEfZGUd1KvUMD9V/wDbisdkGRsxwyIGgCP9I4o5I6Yjlua+pH6YKM0d8DedWpHHqfx3w80qEi8njHMcwsTHJPFWuV/l+QxExI4l/ev8vyGGMKZnMdxwY6MYB3FjwjKPNMiRi5CPCNrJUXQvmSBy64gLiyhhXu4n8QIZtRFgAWoQgjcNZv6YwyNXTKSZrKtMtAplnK3YIJIJVlPh37sXdUB5HGScX4q0zubtXbVbBS5PmWqxfPSCAOVUMabnMzmMxwqySS0ZErNV6iQPCACTaiuY3brjKMzSlgoNGiL5qOdHoTy39PXGSa2NOV6PfCsz3UqSDmh1CxYsbgEeV7Y0DtN2mkfLymSkn7xDGYzsyMobzNGlBO/OthvgM7K8OWecI+y1/gB6XeCv2gxiGIRI6OFRIydAtQGvSp5jcKCRudPOtsMl5FTwZ7eD32VdoUgzQjnCGGWhbKDpceFGuthVqfiPLADiVBGaVuQJoMTQsVe/pYOFqzJ0zSfbJEsMcKL/AJRmVSb0CjsL3Kk1Xpt02ueBwplJpVSTQ80YcIrAVShyVU2PCt/SsC3tNe4cpGr94CGZpr1a2X9mo1eSoLofv3zxc8dyKTRTMT3WcysGmgTUgaN0ZR5mw1fEedYy0Ue7M47XSI2dzDRSd6jSFhJv4iaLVfMXYv0xUjHXBGx2rHMFEmXXYzKiXP5VDyMyk+uk6q+dV88btwnLqRnLUMJGor0NKOflua+eMC7MoTnMqF59/H+Dgk/Ib4+guG5g6cx3GnvRqPi90W9ajyuguqvliM/v/g6OL7H+ym4vw8zplsvIqoqVq1srsbIiiCleWpNRJ29ysZ97VghzbAUixQpHEnmA5B26V4jv00+eCzs5xSLv8uXZ5ftEsp792p2KfsYnCrsil3kUINgKPO8Zx2vm73MytQTQzLpYjvCNbBdQHNgNj5Ab4ZAnogdn/wDpEPpIh+jqx/AHFpxDwcYb0zoP+1BwPwuVZWHNSCPKwbGLHNcbMmaXMtGmoMGKgeFmBJs73/8AAw5I+oJeZwF+1hSeF5j0MZ/2iYGP/rIb3yor/vP8MV/aT2nLmss8By1ayvN/DsysQao71WAkUc0Z2xru/wDNB/1mH6YveyfPMDoApPyLj9cD8sgIQAVpXTzJs6mazfLnVDyxb8D40sDyN3dh001qOxtTqsj0O3rh1siT8zeB7iX94T5gfkB+mLLMcaB2WIAf5xP41iszeYDm9IU7bgnpfy6/hikpJoRLI1hY5hYmMOTsWYseZOGyuHDhYQahrCx7KjHgisEFDsPQcrNX8cFkuXX7Giq9HvSCpUV4hoBEmoh6G4Ubg8+WKns8+WCzNmYy4CjRpk0OGvp0bFbLMrMSS/8ABqIYjyBJ6fDBCmbN2GmWfImMpsyFWvnqG354yTtJlnjm0uumlUKKo6V8C2PPw/PY9cad7L51Qyxyv+1B1K2sd2dQvzvUL+BFb4ou1nYvRm1aSV2SVrd6G3LbUxoE71ewAw2wtYI/so4K80rSEN3KUbA2Lj3RdG6BJPyxI9qfFO88EcKxxBx49NF2UEbA0UUcqrfD83bEZZDkYlaKGMldUWl5ZN9jZ8KXsSfF8MDXbtwZQqPK6oNI7wBa9AigAfTG/YPGAXwSZF4mTLQSCkBdpXW9a66AetVHSApqrIBxYpDw2PKFkaWWcxG1eNgok07bhaoN5GtueBTh+aMcivQajuG5H6cvj0wFQNBr29yjR5TJxPTGPvRqU3Gy6l0sPiDy6HExcx9ryWdzN6HKKUQMWKtEyE0WWxYUUPhiR26zET8OhRea+Ib2aJFbjyGArsnxcQOyyX3cg0nrR5A15eeD+xm6ZRzyamY0BZJochfljzi07R5AQykKVKsNSlWDAqeXLl8PTFYqE4DVMUuuxUwTO5djuNRB+BVgTvtyONf4pn0y3C580lKZRUeoXqLNS2Otr/u+uMV4XETNEoFksAB540Lthme6gSMygJEiiOPZgzkajYO9chfQD1OJuFystCVQokZDs13TRZiZf2GWXuybG6xoJGKVuG77vN/gPM4D+LFZoszm3tXknTu0HuqH1vIP4jsB8bPXHOLdr85LEcu8p7vckKAhOo6vFQs7nltilkkdo6J2DWB8eZPX/wCTg0Bv0R9OPJj3rDgBxxG3GNYtDpyR8xjxLliBd4fMox5nkBHPGsPVEJlxwDDrHHm8NYlCx4OPd88NjBAdx3CwsYA6wxzTjx3vphd7hKHbR7Ixw4897hd5ggssOHZp445lQipEKtd8q+n1xCysxSRHGxVgw+III/LHFzGx2GPGv0wbAbXD2gyzUzZWRTzEkUTKwJ6jSLWz5Hri17Odo8rm0aCeVWkDFQstK7C/CSKAJr05jGQZbtjmEhMSEJYrWuzgehHL44iydpJ32lfvh5Sqr/iRf44LodSNQ497PVaW4EIDWdQPI/XcYEu2fAUy6DVYlIvd9TH4ge6PU4rsn25zEYpFirpqDED5a6xWcZ7RT5naRhpu9KKFW+hoCz8zjdvYG14GBmWIAJJAFV0x5zGV8IbEYZg+mHDnmIA2oemFDaL/ACfHlOXaOTYotIpFhuhuzscVmUyRMZevD/XliAcyTzC/T/HE1eOyiNkATSavwnpyrfBbbAqR4kiHQDCdfTEb7Y3p9MI51vT6YWg9kFfYjhzMZcwq6u68I/hJHvH43Q+Bwx2qmJ0sQfFsT0I3uj57YHcvxCRL0Oyaq1aWK3XK6O+PL5tibNEnqdz9SbOGvBrRe5XJB1ZSAWKkrXnzGGuIIgiUL7wIvz3Xf5A4iZPj8sbBl0WOVrY+l4iT8Qdudc72GEplHOPg9qMeEXfDQzDeeOLOwwaYvZEhxhiQY4ZjjwWvBoVtCx6GPF4QwaFPerDZGOnCOMA7WFjuFgmPGFhYWAAWFhYWMY6Me4eY+f5HCwsYx5XlhDHcLGMdTHGwsLGCeDhDHMLGAI47hYWME9n3RjxhYWMAWFhYWMYQwscwsYJ3CwsLGMLHRhYWCY5jowsLGMcwsLCxjDmFhYWMY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10" name="AutoShape 10" descr="data:image/jpeg;base64,/9j/4AAQSkZJRgABAQAAAQABAAD/2wCEAAkGBxQSEhUUExQVFhUWGBwYGBYYFRgYGBgYGBsXFhoYGBwcHCgkIBwlHBcVITEhJSkrLi4uGB8zODMsNygtLisBCgoKDg0OGxAQGiwmICYsLC0sLCwsLC8sLCwtLCwsLCwtLCwsLSwwLCwsLDQsLCwsLCwsLCwsLCwsLCwsLCwsLP/AABEIAJkA0QMBIgACEQEDEQH/xAAcAAAABwEBAAAAAAAAAAAAAAAAAQIDBAUGBwj/xAA7EAABAwIEBAQFAwIFBAMAAAABAAIRAyEEEjFBBSJRYQYTcZEHMoGh8EKxwdHhFFJigvEjkqKyM1Ny/8QAGgEAAgMBAQAAAAAAAAAAAAAAAQIAAwQFBv/EADARAAEEAQMCBAUDBQEAAAAAAAEAAgMRBBIhMQUTIkFRYRQycYHBI5GxM1Kh4fAG/9oADAMBAAIRAxEAPwDh6dw1PM4NzBsmMx0HcpCEoJUqoIJGu09fRLxFc1HZnantGlkKVYtDgIhwg221SEfookhSKuIc5jWn5WSAY63iUyAgT/WP5RFhRJKCNGD2+qRRJRow1BRREjj81RFGoogUSMoyB3URRBHH1QVpgOGl7cxEDvv6JmNLjQUVc1pNupTuJrPeGhxkMGVulgFY18IWiYAExE39YVfXIVxZpHKCikIJRSVnKlIkqm6DNvqJCSgooggiRqKIkl6dzmNdEWJY5pyusRqOiIRTKCCCKKchBPagWk9v2RU2TYwIN516fwmc2kqQxkz2ufRHMSNe6BpOAmLG07E9EeXRDSQVEMtpn8CXSqNAOZodIibyO4SnUotMi0wd946+vdN1Yk5RAJsDeB6p6I3QSIQhGfZS+EUG1K1Jj5yvqMafRzgD9iqSQN0wFqMyoWzBiRBg6g7FO4vEeYQcrWwAIaIFt/UrvmF4TQpsyMpMDYiMoM+tpK4Vx3CeTiK1MaNqOA9NQsGF1JuUXNaCKWvJwzAAT5qCggEsUyRIa6OsGPeFuWUC0hGAlUmFxDQJJMAdSbALcYP4Z4hwBfUpsJ2u4j1VM+RFCLkdStjhe800LMt4cWBpcAc4kCdB3Vu/EllECflsOiuMX8PsQ0Zm1aby0G0ObMXgEysdWxxIyuERaO+6vxMyGVtxm6RlhfH8wpQ69UkzKYKktY0/qAU7h2Fou+Z++m5HVWaS48qmlUQjLDAPX+FvaPAMMWzmJI30HayrsfwemJyAwBJi59EO3vujp2sLIwiKnYvDBuhJExfVQ3JSKSkUkIIISgglJFQpUo8QwAwDmHWIlEIplBBBFFTqw8slszOsdtEWFbmzaWCZ6xdHAta26vD97HCTyVq7CEtDhlyuvkBNuo7FIp0WVHNa1hzkhtjsN2jd0TM9RZM4HHFhMGI5hbNLgND2KkYBxnzAQC10yTrNojrqfZayY5SKCr3amawLS4hrmg2AfBIB+mvdDFsDXSAWztyvgQLyLEk5vspnEGHMHQYymHObYxJPrqoGKeTBcGmdCDsNiPqEs0YZYRa61EaO9ipGFJY9j7crgf8AtIcmDr0v6pw5bgkzsREfUazosFCjatBor0NTeHAEaG/vdcc+IuDLMbVdbmyu1vcRMfQrpfg7G+dg6D5uG5T6s5T+yw/xboRXpP2fTjTdjjv6O+y8n0r9LNdGfcfsu9nePGDgqHwZw5mJxdGm8DIAS4X5ssug+sgHsF2tgYzLTbkbIkMEDlEAwO0hcd+HVRrcdRkkOJLRaxzNcIP1hdA4/WNPH4F2jXF9M/7gP7ey0dVY+WdrLoaSfuLVXTy1sRdXms74q4RTocRwtVoy06lRpcBoHNc2Y9ZH3W48R8Qfh8PUrMZncyOUz1AJMdASVnPimyKFKoNadUH3H9gpNLxmW0W1cRhcRTYYBeWjLJEWkzB9Fle2TIghkrVVgi+d+FeCyKR7bq91B4R8RaT6cVmu8+SAymxxDhtFzt+yf8KNwRwzH1BQ8yo57nB5ZnkvdAg30iFeYFmFxlJtVlNjmuJElmV0gwdpBXF+L0RRxVVrdGVSB2ANgtWPDFkB8cYdGbBO/wDhUzSPi0ufTgdgu04//C4Vmeoymxkxm8sanTQLK+MePYKpg6govpGqS3KGthw5myRbpKu/G1HzeG1CNmMqD/aWuP2lcVaJ2Q6XiCQd1zjqa7122Qzsgx+ENFEK74ZxBw+Y8vfVOYriJg5XGDtNlUF8W6Iq2ILiSYk9Ladl6syWKK4o2Q84kgd59UzVfLiUUrTcNxeAGGLatJ3mkRLbukfqB2BKrY3Xe9IOcQssUYHcIigq0UElyUkuURSUEEEUUsp5rvsmpQaUzXUlIUp1EnS3WdOybpVCDZF5iTO6sc4WC1LWyveKYyoWtYXFwgEW0ncKpmXc1gd40SzjHFoaTMft0SaLrn3gmJGsLRK/XSVraTTx+WTlCCQ0jUwI+adABrr6InNIO157/T10STMyLEdNiLyshFKxdO+FWKIp1sO+Q5jw/Kdg4AER6j7p34r4ecNTeP01IPo4EfvCx3gHiRpY2mXG1Uljif8AVp/5Bvuur+IOEDF0HUXOy5iLxMQZXlc3TjdQbKflO/4XdxrmxSzzC4jwnFCjWpVDPI9rrW0IJ12gFdr4tw8Yj/DvDo8uoyqD1bqR7KsZ4BwhA8zzajgIzOeWkgaDlgWCzeP8T1uG1n4VgZUosgsD5zNa4AgZgbgdwrciVuc8fDHxNvkVYKWBrsZp7o2P8rQ/EdwGDLrctRhA63UgeJMDiKIFStRyuAzU3kCCNiD3CzeGx7eI+Y3HVWUadNoe1jHtbcj5nF0yRa3dNeA+A4arUrlw85rCBTLxAIMmSNzsqvhGR49TEhzN9vf3Vnfc+TVHVHbdaF/inC02ilhIq1CIp0qTbZrnWw7rlPGsHWp1XCuwtqO5yDH6vQldIf4WFDiWHrUWxRLjmaNGODH+wP7qh+LFEjEsfs6kBt+ku/qFp6e+FkoZFvqFknm/RUZbJHRlz9qPA4W84WRiMBTG1SgAfqzKR7rhrm5XEOmxIIBg2t+60vA/HOIwtEUWtpua2cpcHEiSTFnAHUrN4iqXuc4xLiSY0kmf5WvBxXwPkvgmwsuVOyVjK5A3TMo4RI4XSWFAIkZQAQURIK4r8FDcK3Eeaw5iOQHmvr9QVVgNymZzSIEWI3n7J3MLeUAQUhkSJmN41jshiAJOWcs2mJjaY3RJL0oRCSgggimUh9PoE2QrTEtsXQQ2YBHW1j+/1Va5xWieIMKrabRZUIS6ZTpcYPRVhgItG0zojY8g9O6NztiEbGQJMXOm/t0Qq+FEtj7EET06DS472TYcZ6WgwYnsniIaCD80z2j+UjJaYsFH2Ew3RMfBBGoII9V0uh8S2QA6k6f1Om1gNIE9VjuFeFMXXgsouDf8z+Rv3ufoFo6Hw0rGM9amI2DXH6WK5OY/DfQncNv+8luxxks/pgosT8R8Q92WjSpATYukmOuoGiyfGcWcRXfUc8OLyOYDKIgDS8Afwp/iXwtUwcF7mua8mHCQJG0G8qrwzS2m92TNIIGamXAC2Z7XbOBIv3V2LBjtbqgAo+aSaSUnTIfstT8McBTqV6oqMa8Np2BEi51Wq8K4IUMZjaTRDQWOaNgHAkR7rO/Dal5eKjO13mUC6GmS0gt5XdHdlp3cRo0uI1S+qxuagxpLnADO1zuWTacsLldQ7hmkjF7sG33C6OJoEbXe6t8BxNtV9Zgs6k/KR1EAg/v7LC/FRhdVoMaAXPaQNj8w0JMCU1gOONpcWqOD2mlVdlc4GW3Ayu+jt+5Q+K1RjqtCHB0NdOUg2kJMPEMGWwgbFt/ekcqYSY7h5g/lYCpTLSWkXBg73HokhOFuu19PukQvRrhJx1YlrWzZswIG9ykhwgje0HoR/ZJhFClqIJYEj9IgehP9SkvYQYNj+FAiNUVEmEZQQCiCJJclkJD1EUlBBBFFTRVMQXmLkN79Uy8z6IB2o9v+VJ8trzyCCTZlzAgXzHW82V169knCaw4ujqjb+6tKWDDgOUD6x2kQdZTGLGQm0iwmLyNvVazjlrFUHglV8jrNkCbXN/4SmUw46gWkm9vVIpgHUx+dlhNhWpQNluPhbwhlWrUq1GhwpRlB0zOvP0AWGAXVfhNTjD1z1qgdNKbT/K5nVZHR4riFtwGB0wtbhxSVkvHuPxbPLZhQ/mDi9zGZjaAADFt1T8FZxLDl9V1F1YuYBldUnvN3SD1C8xD010kXc1tF8Aldt+WI36NJ+tK/+ItBrsC8u/S5hB6c0H7ErnXhbD0316dJ9UhlQuDmzDSyCQ03sS4C3otdwx1TilV7cTLaNISaLTll8xzEXspvEfh7hqhaaZfRaBdoJfmvMy4mCutjZDMKM48rvEbNjcC1jnhdkP7rBt/Ks8H4TwlL/wCNhDrjO2q/PfXmBVH4g8Cuez/oVScoMUqhDgZMnK+JkmdVT+KfCz8GwVqVao5gIDgXEObOhtqFf+B+K4l8MrNqPpOEsrEaa8rjuO6q/Xjj+Ihm1DzB/wBp/A53Zkjr0pcuxVB9Nxa9pa4GHAi4PRbbwx8P2VqXm1ahDXXYGACRs45hvrCtfiZwrNSFZo0IbUHWbNcfQwJ7rUVsQMNhc8S2lSBgbgNFldk9Se/HYYdnONfRJFhBsrtfAC5T4t8KPwRa9pL6RPK+BLT/AJXf1VHUw73jPleXOcSYpmI6ggRrsuqY/wARYXFYF2aowPqMI8qZeKmwA6zF4V9wrEtGFpPdDWik0ukQGw0TPpCYdTmhhBlZbrr0SOwY5JDodtVrgbmkGCCOxEFJldG+JHGMLWoMbSqU31BUB5RcNgzJjrC5uV1caV0sYe5uk+hXNnjEb9IN+6MopQaYIMTCcdzGwEk6ARrsFoVSRKVTZJiQO7jAU1uKqUadSjlaBUjNIaXCDoDtooT2iTlk9LXhEgIJwNHMLOt8wJAGhm49Qo9ROCq4AtBMEgkbEjSU05BFJQQQRRSwpOCIDgT166dCmmtneERTsJYbSHdanB12mLzF3NyRG1uo0VphuEiqXOIERJbmiInmF9dDCyeBxflOzTm+XQn1iVpMVxUU6UtjXQ/qBmb6rvQTNey3eSwyRua7wqt461rTkaA0ltyCRI1IdMT1sqCozK6Nxr+BSq2NJcCQcs6HSJmJ1+qOniWBjgW3MBsC0bknUnRcyd0crttlrjBaN1FY0kfKSBvBhsxey6J8MeJtotfSq8gqOz03EEB5AyuEneACsJhi9xyNnncGhswC5xAEjpMLofD/AIeOJzYisJ/+um0FjZEEc1vsuJ1F2KITHM6r9F0MNsvc1Ri6WsxPH8NT+evTH+8H9lMw+IbUaHscHNIkEGxC5vivAdZtVzaLc1MEZHuqNBiNxrYzstv4Y4W7DYZlJ7g5zS4kjTmJdAnYSvMZmLixRB8Umony2/hdvHmme8teygo3CKDW43GFoiRTJAHVszPrNknjXEHsx2DpNJy1C7ONiNLjtrKkcKqTisX2cwezBZTKvDmOrsruBL6bS1nQSbn1vCV8jWzXJ/YB99Ksa0lnh9VG8T0A/DuYdHPptPoajAUnxDxYYOkwtaDLgxo0AH07BVvjviraVJjZ5zUY7LvDHB0ntICueKcNpYumGvuwlrwR7+yjG6Io3Sg6ST+FHO1OcG/MAEfFqArYeo3UPpm3eMw07gKHxUedgHx+uhO/QFW7hywNIi3pCo/BuJNTDBj9WlzYMSWSQ36Rb6JISRGXjhrgf3RfVhp8xS5JQY5ri5jHuymWPa0iCNDpHSx6Lr3gzFGvgqZqHO7na4kRMOdqI6EKfgMDSwtHy2WptDnXM6kucT91mvhrxFtRldjf01S9o/0v/wCF08zM+Mx3FooNIorDj44x5RZ3cFVfEHAYNtMVKLaYe2qG1PL1AMkhwFgbLA48087vJzZJ5c0ZojeO8rt2L8NYaoKgLMvm3flcRmIuCROvouS+L8P5OJfQa4llGGskCQ1zQ+5AvqbldDpWXFJH2mkkgWbWLPge12sgV7Koo0Z3bPQmCewt3Sa4hzhGWCbTMX0nf1SJRArqrn2n2VGgCxJM5p9QQWkaGBqeqdqUnUjmzNDrGA7mh7c0+1j3UQulSBRs0zmLhoJkO0AP5dEC1LTFQgmwgdJJ/dNuT7sO4Etgy2ZHSNZTL1FEhBBBRFWjqRzyBr6RfYpNTCkEDr+SpOGAcZ2aB8wkSIV8zhpqAkhv+UtsLdQbxouwzGDwaWR8ujlY0tgkb6BSKlRzhcme/TRWOJoMs5wMgRltcjSYuBBF1HNgBmOVwuBBgTYSVldjlli1brDt1XlhiYMTHaYmEHkE2EDYTKdxNOwcCIcTyi0ERt3RYelmMLGWnVSsBT/DT5dSlVMZW1W7ieUtebdI3XoFlUPAc0yDcHWQVwpvDTFmzfWEoYitS/6batRgOgFRwH2K53UulHKDadVLbh5oguxa7XjMdTpDNUe1g6ucFn8f4xpCRS5nbE2bOkCbk9lymniC4kvOY/5nEuI9JOnopzMdDmDO0tJa7NkDsru4iZtolwv/ADmO3xTOJ9uArJ+qyu2jFLo/gypUJrmr85LTqLzmO3tqdFUeJeP1xi30mOeKbGiGtgSYBMmM240KPw1x6jQ851QmXRYNMuIn5RsLi09VnfEWJOIquqN5QTIBaQ8tIAg9Ryj3VkXTa6i97meADb0SOzLxA0O8R5VZjX/MXO8yqSS6XTlAtE6k+llHPF6oGRlao1gFmeY6Ae0Kxbw016kMLJPQWAiZPTYWG6j4yiWOGGysJaSM4EEl1xJPSV2psbUPlFBc1sxvndWvDvFeKp0MlPKGtbMwXOF+Z1ymsJxv/DAVaZJrG13HLlFyHNNzIJjpsqsECGASdA4nc/o1iL/dReI1873GIPbQRqFQ7GgYw+Eb87cq3vyOcDZ24Wh4748xGIpmmGtpNdZ2UkkjpJ0CzmFxr6V6bnMdeXNJafrGsKOSOiUGG52EH3NoG91kix2Rt0saAFY+Z7zbjurmn4txzRbEVCBuQ0+mrVU43GPrVHVKjsz3fM6wm0bW0ARU3hz+cmCeYiJ9QLBNVGwSLGDqDI9wo2JjDbWgfQJS9ztiUlzdPz2R0mgmDO+muiU+oTAJsBAtoEdN0NdAaZgSfmH/AOVYEqKmxpBknNsIseslEyu5tmki826jRJd6zul8vQ6dvm/ojaCRnJkyZMydzOspWIyZWZQ6Y5piCf8AT2hISXoAopCCCCKKveG4cgEm1pGkGNTfotBwzFWMaDZ19dusyJlZWhXkxtvJ2jRW2DxZdpljvc9Pz1XexpWgU1YJmE8pWOwXmczOaZBsRDgdBa9oUPEMPmDzA6NAALEjRo0jpKmuIyhjJnP1MA9QRY7eyfr4rIx4e1j3TIkybC5I6b636IyMaQXItcRss3VpSfmbd2UCbjoSdIvqpnCuSoA7rsZ/Aq+qS68aRMC3TpEo6DwNyFxi5uuwtVbLrnCcHy2aDPYLEeNKIbViIP5ZSuAeMHUgGWIP6jt+Qi4/QFZwrPcIcJyjsrLJRDaWVq4YtaHHQqVwrDea+XAlrGy4AtByDWJhFiK3IGagH8hQHv6JAQw2UXBXXE+JMrOFi1gsGgDTrbe60eHwuEfQzufzAEZnEBwO0jTosFSqEGQi8ydZP13V4zN7IVBh9CtbUNNjWvFQ5gBmeLuzkyYFvZVtbEsLSQ2XSZe9xzRPzAaCEXC+JhrDTytdmM5cuaHCACRHY6dVH4liWw4Zee2gAA3O5v6LQ+ZpZYNJWsIO6jGuRmAiHazF95mLJTsJmGYba7R37julNpTlc5sMdZpItrBnrdX2O4cKeHblqBw1v00A9Oyzxx9wG1Y51cLPUW5clTKHNzXaTMkagjol4yqKgJbTY0A5oaNJtGbp2UcuLdD69P7ptryJIdHUTr9N1QXho0p6SHBAd/6oEolmTIBAoIyFEUdN8TYGQRe8THMO6QUaJRBLp0y4gNBJ6ASmqgVpwzGVsMHVKZyCo1zJgHN1A6Huqyof7ooptBBBFFTaDQL+ymUsXljLqDPpG4UMafRKw2pW+KTSBSzuGrlWIxjQ4GXWMxsY2/5UPF1Q4hxMCYI1gDp1S6en+0qE75T9E00ziKUa0ApTHfMJIZqRm11yyOyZIR7+/wDKXilz+VciDoTpxTiIJMdNRPooyCGohROCXEDrYbBWWD4N5lGpV8xg8u2Q6mFUlPM0+g/cp46J3QKaKCBSmqvkqJyjiHMBLZBIIzAwY6BNC5+9z7oqmp9SgoSeEU95gykHMLiBMhvWyNhdldqW2GpAB2tKYQOn1TgnlSk45lxBm06ptDql1NAl91AkFBEUaVREEumwuMNBJvYCTAufskBTOGfP7/8Aq5RRM4XJmPmBxEGMpEzsb7IqdEFjnZwC3LDTMukwcvpqkO/oiGn53TKISkVEoIqiUIptBBBMiv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5" name="Picture 14" descr="http://bobgreiner.tripod.com/1cc2ce10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57800" y="381000"/>
            <a:ext cx="32766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 Sharing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60375" y="1676400"/>
            <a:ext cx="8229600" cy="1622392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Please share </a:t>
            </a:r>
            <a:r>
              <a:rPr lang="en-US" dirty="0" smtClean="0"/>
              <a:t>your online </a:t>
            </a:r>
            <a:r>
              <a:rPr lang="en-US" dirty="0" smtClean="0"/>
              <a:t>discussion </a:t>
            </a:r>
            <a:r>
              <a:rPr lang="en-US" dirty="0" smtClean="0"/>
              <a:t>practices/strategies </a:t>
            </a:r>
            <a:r>
              <a:rPr lang="en-US" dirty="0" smtClean="0"/>
              <a:t>currently being used…</a:t>
            </a:r>
            <a:endParaRPr lang="en-US" dirty="0"/>
          </a:p>
        </p:txBody>
      </p:sp>
      <p:sp>
        <p:nvSpPr>
          <p:cNvPr id="25602" name="AutoShape 2" descr="data:image/jpeg;base64,/9j/4AAQSkZJRgABAQAAAQABAAD/2wCEAAkGBxQQEhUUEBQTFhUWGBcVFhQVFxYVFxYYFxYeFhwUHBgZHighGBolHBgUITEiJSkrLi4uGCAzODMsNygtLiwBCgoKDg0OGxAQGywkICQsLCw3LCwsLCwsLCwsLCwsLywsLCwsLCwsLCwsLCwsLCwsLCwsLCwsLCwsLCwsLCwsLP/AABEIALcBEwMBEQACEQEDEQH/xAAcAAEAAgMBAQEAAAAAAAAAAAAABQYBBAcDAgj/xABGEAACAQIDBAYGBggFAwUAAAABAgMAEQQSIQUGMVETIkFhcYEHMpGhscEUIzNCUnIWJDRic6Ky0SVTY4KSFcLDQ1SDs+H/xAAbAQEAAgMBAQAAAAAAAAAAAAAABAUCAwYBB//EADsRAAICAQIDBgMGBQQBBQAAAAABAgMRBCEFEjETMkFRYXEiM4EjkaGxwdEGFBU0QiRS4fDxJTVicoL/2gAMAwEAAhEDEQA/AO40AoBQCgFAKAUAoBQCgFAKAUAoBQCgFAKAUAoBQCgFAKAUAoBQCgFAKAUAoBQCgFAKAUAoBQCgFAKAUAoBQCgFAKAUAoBQCgFAKAUAoBQCgFAKAUAoBQCgFAKAUAoBQCgMUAoBQCgFAKAUAoBQCgFAKAUAoBQCgFAKAUAoBQCgFAKAUAoBQCgFAKAUAoBQCgFAKAUAoBQCgFAKAUAoBQCgFAKAUAoBQCgFAKAUAoBQCgFAKAUAoBQCgFAKAUAoBQCgIrG7y4WHSSeIHkGDH2C9YOyK6swdkV1Zofp1g/uvI3esMpHty1j20THtonvhN8MHIbCdVPKQNH/WBXqti/E9VsH4k4jgi4IIPAjUVsNhmgFAL0yeZQoemaAUAoBQCgFAKAUAoBQCgFAKAUAoBQGKAzQGCaHmUMwrzIyhXp6ZoCO2nt3D4b7eVEP4Sbt/xGtYSnGPVmEpxj1ZF/prhz6iYlx+JIJCPeBWPbR9THto+plN98JeztJGeUsUie+1qdtEdtElcNtnDyC8c0TDudf71mpxfRmyL5+7ubgkB4Ee0Vlky5X5Gjgdh4eAWihjXvCi/tOprFQiuiMFCK6IkKyMjwxWDjlFpURxyZQ3xrxxT6njin1IF91zAc2zpWgPExNeSBu7KdUvzWtfZ47mxr7PHdeDXh27ipZvozJHh5guYsxzhxe2aMaZh26nStMp2ylyRwvUi2z1MpckMR9Xv+BJrsQt9tiJn8DkHsWi0rffm3+BitA5fMsk/rg+v0ch7DKDzEj3+Ne/ycPN/ee/02rzl97PiTZ+JiBOHmzckmGb2MNa8VVle8ZZXk/3MHptTVvTPPpL9yCw2J2k7lGxWGjkGvRPhWsRzDCbreVT6tZpJfBOuSl/9vy2MqNW5y7Ofwy8n+hsneTFYU/ruHEkXbPhSz5e9oSM1u9SfCt0q6JRbhLHo/3JqlJdUWNcfnA6JS19bkFQL87637qop69zly6ePN69F95IUPGWx9WlPag8iacmvlvzRX0z+qGYeRjPKvFVbwNj76c2tr6pS9tv3GIP0NXF7cEZAEU7sfuol7W5kmwqXpNTC98rfLLyexptbr6Jv2Nf9J1X7aDExD8TRlgPEpep/YPwkn9TR/MY6xa+h9NvRAwHQHpieHR6i/K/OqfU8ShTPs0nKXkiwood0OdNcvmeseLxLaiBFHJn19wrCF+tnuq0vd/8Gcq6I/5N/QzJtZ4vt4WUfjU5192or2Wusq+dDC81ugtPGfcln32PGTemC+WLpJn7ViRmI7ieCnxNWemcdRDnhJY9yDbZ2cuRp59DzO8Ug1bBYkLzvCfcJL1ssjXXFylNYRqV02+4yTTFu4vGhse19Pd21UvVX2v7GG3m9vwJqjFLdn10cp4uo7gt/nXnYa2W7tS//P8AyOaHkYLSrxCuO7qn2GvHLW07ySmvTZ/qMQfoRW2t5DDlSDDyzzPwQdRFt2vI2ijwue6p+i1FOpbTlytdU+v3GuxSj4ZIyeTaDKXlxeGwyjUrHCZiO7PIwB8lqdO7SVRy4t+ucfhgjW2OuHNOSSPXY0e0JL58QDGfVkaBI3tzCg/GoFtzv+THkXm3n8CFGerv7nwx82t/uJb9Ho2+1eWQ9pZ2HuW1a/5SL7zb+pt/ptb+Y3L3Zj9GoB6ode9ZHHzp/J1eG31Pf6ZR/jlezZq7RhlwiNKmJORBcrMMykDszDUGsJVWVrMJ/RmEtNfT8VdmfSW/4mrhTjNoKrOThICAbJrNIOeYj6tT7a3R55rfYlw7ScU5bExsvd7D4b7KJc3EyN13J5lmua2RrjHobY1xj0RK1mZny6BhYgEcjqKYBA7Y3NwmJBzRKrH78YynzA0bzFap0wl4GKjyvmjs/NFKl9HcqEqkGElUcJGMiMw71VrA9nlUZ6Z+hMXFeIR2UzqtTiKKAUAoCE3s2YZoc8Wk8P1sLDjmXUp4MLi1a7I5WV1NdkcrK6m5sXaAxMEcy8HUNblfiPI3FZQlzLJlCXMsm9WRkZoDQ2vs8Tpbg41RxxVuw3rTdUrI+pF1WnV0PVdH6kNsRmxBs+mTRx+8DYj21UuU9ZYqXtGPe9X5G3Q389PM+90+q6lmVQBYaCrmEIwXLFYRubyZrM8FAa2Ow+ddPWGqnv5eBqHrNOrIcy2kt0zOEsMgcfj2dEWL1pTlHcO01C1WpsnRCMO9Lb9yTp6487lLotyZ2VstMOoCgX+83aT21N0mjhRHC3fizTddKx+nkb9TDSYIrxpPqCu7Uwv0WQTRaIxCyKOGvBu7Wqa+p6S1W191vDXhv4k6uaug4S6+DNvDESyFT6qAEjmTw+BqRZD+Y1Ci+7Hf3ZGXwxJerJLBqFAKA1NoYXOtx6w4H5VX67S9pHtIbTW6f6GyEsbPoQOx4TiZS0g6kJsF7DJzI7bD41hpbP5rE5LZeHqVLgtRqXnuw/FlpqzLIUANAVfaKfTMckDaxYdVnlHY0hNo0PMCxa3hWmXxTx5GmXxTx5ForcbjNAKAUAoDFAZoBQCgFAeGNxKxRvI5sqKWJ7gL15J4WTyTwskLuLCyYKEMLEhntyDuzgexhWFS+FGFSxFFgrYbBQCgILduVWbEFeBmY+VgL+0Gq7RzhKyxR65IGg355Lo5MnasSeKAUB5YmUIpY8ACa1XTUK3JnsVllM2RPkngz8LHyLH/APRVNzdlbTzdHn8SdCPPVPHUvFXxAFAKAiN6plXDPm+9YD239wBNV3FLFHTteLwStJFytRobsykSMG4uiHzUWI+FeUvs7sS/ySNdm+ceZZqsjSKAUB8tXjaSywQu6sysJgp1ErE+DG4NQOH2RnCXL5sgaL4XOD6p/mTlWBPFAYNAVrZknRbSxCPoZo45Iz+IIMjL4jQ2761R2m0ao7TaLPW02igFAKAUBi9AQWyd78LidBIEf/Lk6jX5a6HyNao3RkY82NpLHuToN+FbTIzQGvj8dHAhkmdUQcSx9w5nuFeOSW7PHJLdnO9obzLtCULY/RI368akdK7LqC6XuEv93jzqPd2iSk4vlImosnFKTi3H0L5s7aMMo+qdT3cCO4g6itld0J91myrVVWL4Wb9bSQYJtqaN4PG0t2U3eXe+O5ghljDkasWUEjhZAdT2i9RZOy9NVLbxZWW6iWofZU9PGX7Fb2DtlsLiVjVXkaU26NAWa1wC9hwUaXJ0FabNBYvtqOsevr6e5ZUKFUFV4HUMNiVfhoRxU6EVt02rhdt0kuqfU2Sg0e1Sm0upia2IxyIDc3IFyF1OnhUSzXVRfLH4n5Iy5HjLK5jttpNGJOkRYTwYsADbmT26cKwjpL9RZm5YS/x/c87auMcp/Uinf6TYYaKSU30cLkjHO7vYEW5XNSdbw1X1cs2k109/oNPrezn8KbLBs3akkZ6OVWJXiPvqOYH/AKi941qq0+rtpfZ2rOPv/wCfzJttMJ/HB9f+/QmcPj45PVdTzF7EeIOoq0hqap9GRZVTj1RrYvbMaA5TnI4heA8W4CtF+vrrW27NlemnJ77Fax6YnEZZjC0kYOiKwVrcbqrWzDxIJtUTSaazWW9tqHhLojbfdHTw5Kll+J5RbSjzhSzRSX0SVWia/IZhqfCrbU6B2w9ujXgV8NTHOCw7O26ru0TXLoAXKqSFvwvYWB7qhK6/TpdvHK/3L9Ubcwk8Re/kS8U6t6pB86k16mqxfDJHji0fbG3Gtspxisyex5gq2+O3nhgLxRyOl8ryquYILG7kccg7SB7Krs2a+XZ1bQ8X5+iNjxXuym7L219DImMqKra9dgokB1trx8qlLRWRf2C3W2PMq9VVJT7erveXmjpWxtsxYpQ0Z1sCVOhF+3vHfWyu1SeHs14G7T6uFyx0fk+pJVtJR5yyqouxAHMkCsXJR6swlOMVmTwUrfDaUUqqYCTLG2eOdSFWMjiSx0ItxGt6jSt7R4qTb8yDPVK2SjSnJ+a6I3N1d9osSAkxVZLlQ4P1UpHEo/C/dUjMoPlsWGTsuPwzWGW6szMUBpbQ2tDhxeaVE/MwBPgOJrFziurPHJIp+1PSEjHJhWjS+nTzGw/2RC7yHyrRK9PaJshptRb8uD93sQ5w+Fk68qbTndtWmEcqhzzC20HYB3VhhPrk3f0iX+U1n3JffTdTDQRDEwYeNehcPKiiyvFwcFRpoDm8q2WVRS5kiRRa9TJ1Xb8ywm+qfgee7myBNPiRh8RiIY4zF0YikunXjDm6uCDxFeQhlvDImp0caowxlN/uTmDxU+GxceHxMvSpMjGKQoEYOmpQ20N118q2JuMsNkRNxlhs8tiYFcXiMRPiLyGKdooVc3SMIBqqcM1zxryMeZts8iuZtsldrbtYXFG80KFuAkAyyDwdbN76lRtnHZMkxslHoyo7yblHDQyT4SfEFoxnEMjCRWCm7KGK5wcua3WOtq87Oq6WJxW/itjTPS0Xy+OKz5rZjYeOnlafoJnKRQQzIGOfMZM5Kkt2WVbeNRb9HOivmhJ532e/QhajQ26epzqm8rOz36e5YZ5xi2wykno5EaR1BtfKBobdlzwqPKXbOC8HuzROa1Mqot7NNtfT9zc3g2BFisNJAUQZkZUOVboSNGU20INjVnRPspLl2RZ9nFR5Uij+iuQzYqaR/Xjw0ML90glkEg9qLUvVw7OOF0byY1vLOgbSQBo2GhzgE8wQdK5viEIxlXatnzLf0Jdb6oQRCa7tcreyi5tYaXt361jTStVKVs28ZwlnbHsG+XZG7HEq6KAPCrKqiupYhFI1tt9Sgbl4UTzEMLphXnNiNDLLKwH/ABTN/wA6tdT8CyurS+7CKzTfG8Pom/vyzoIFV5ZEPvKgyRvYZlljs3aAWsRflVdxFLkUvFNbkrSt8zXofOGwEeJZ5ZFzAkqg1sFXq38zc1rr0teok7Zr0XseyunUlCL/APJoSRgNFAwFkn4H7yFSy358vKo3JGM4U46S/A3KTalZ5r8S01fFcaG3dnDEwSR8Cy9Vu1WGqsPBgDWdc+WSZrthzRaK96PsR0pxUhFiZEDDkyxAMPJr1J1cOVRXoRtJPncn6lqlwiNxUX5jQ+0VUWaKizdxw/NbMnqckRmIOgjYk2lUa9qsbj5jyqnsbxHTzecTS38Ubl/uXkSONw4eJ0toyMtu4qRXSVpQawuhGe6OX+iXCjFSLM4uuFw8cK3GnTSANJ5hVQf7qsdUuyhy+Mnn6GqHxP2L/vNhV6JpQLSRjMrroRY6i47LX0qj1UFyOfivEicQqj2bsW0l4rr1PDGTSTzCKORkVYukdltclvVW54dprFylbYoJ4WNzCcp33KqMsJLLa9ehQdjwSbTfCxtLIpaEz4mRTdh91UXPmC3e/EHRan/yFVXNKS5t8LLyTlwuivMp5lv/AJPJeMFuJg47F42mI7cQ7S/yt1R5Csu2kliOF7LBJjPlWIpL22JvGbLhmj6KSNDH2LYAC3Ai3qnwrTJc3U1yXN1Kvs3apwmDxRZmcwSyRRByWY6gRpc6nUitMZcsWaYy5Ys3Id3JpkU4vGYksVBaOJlhQEjVeqLkede9m2t2ZKtvvMpGytlxYr6Nh8gMjyyviJDq4hglItmOozHKunHWtKipYiXa0tWm5rkvBYzvu/2On4DYmGw/2MEKd6ooPttc1KUIroivnqLZ96Tf1N+sjSfE0QdSrC6sCCOYIsRXnU9jJxeUVH0cbIbCfTI2ucuIyKT2oIkKfystaaIOOV6lnxPURu7OUf8Ab+OWSm+eDaTD9JF9rAwnj8UNyvmuYVnasrK8CnsWVleBq+jyXpMM8trdLPNJbld7W91Y0PMcnlLzHJZ63G0w9rHNa3bfhavV6Hq9Ck+jzZBwsuOjbVVkRIyf8rJmQeADW8qlaqxTUfb8TfqJqaRubFwzR410Pqxq5T8sjBre4iqGiLjqHF9F0+pzWkrlDWyrfRLb2Za6sy9KhgYsPszFYySaWKJcU6SpndVucpD2BP48x86nPtdRCKhFvlWNkasxg3lk5tRxLEhiYMGZSrKbg3uLgiud41VZKnkj3uZEmmSzkkIYwihRwAtU+ipVVqC8DCTy8n3W08KfgNs4TZxeGSQdI0skkmVWYAuxIBIHELlFu6p8qLtRiUVtjBWR1VGmbhJ75yy2YedZFDoQysLhhqCKgyi4vD6ljCamuaPQjd54i8IVeJeMDzYC9V/Eq5WU8seuUS9LNRnl+RJYeERqqrwUADyqXVWq4KK8DROTlJtkVtfB3xGHlH48reFiQfj7ag6nTt6iu1ezJFVuKpQZM1ZEUhdtb1YfCNklY5+OVRmIHM9gqTTpLbVzRWxEv11NMuWT3PjdUQt082GYMk0nSaXBVsgDAg8DcE+dNRzrEJ9UNK65ZnB7MnajEsjdowfWRMPxAHyNx86pddpm9VVbHzWf0N0JfC0ee1N5cJhnEeIxEUbn7rNrY9p5DvNdFVpbrVzQi2iNKyK2bNXcbY64TChVKnO8kpZSCD0jll1HGy5R5U1Vrssy/BJfcILCJPbUefDyrzRx/KahXrNcvY1atZpkvRkbufAehMr+tKb/AO0DKo8LC/nUfQRfZ88urIXCK5KntJ9Zb/TwIX0ZbMXDpMzsOklldUUkZhFFI6qAOV8586udVY54wtkvxZfaiTljC2LzUMjCgOeYLDtPtObDkfVRYg4p/wB4mNRGv/Ik+VRUs2NEZLNjR0OpRJKd6P8AYPQNipnHWknlVL9kaSNw8WzH2VophjLfiy04jqlZGuuPSMV95ca3lWKAh97dsfQsLJMACygBQeGZjYX7ta1XWckHIm8O0n81qI1eD/I4jJvpjVk6T6Q+a97aZfDLa1uyqyOosbzk7i3hWjjXyci9/E7duhtn6dhIpyAC4IYDhmUlTbuuL+dWtcuaKbOD1lCpulWuiKTLvomzr4XCRCRY3k67MQvWkZ8i2BJy3tfuqM71X8KKp3qv4UWzdDetNoKwylJUtmQm+h+8p7Ret9VqmjfVapo5f6XdtyPjXgYkRRBMqXsrFkDlyO03NvLxrpuGwrjVzeLOg0MYRr5vFnh6Md7ZMNJLEOuhjLBTwVwQAb9i2J0qv47fVVV2i6lVx7WV6entMbl3wm88qy9LIEa4CkKLHKDfTXvPGuMr4nNWc0kjhKePWK7nnFb7fQv8ModQy8GAI8DXQxakso7OElKKkvE/Nu+gmm2vNFNcO8+RSeyMtZCO7JY+2umjxCrSaHnj4Rz9f/JClTKdmGdd3Ywa4SFYoWbKDm1Oa7Hi2vDwGlfHeIfxDrdTqHa3j08C8q00IRwi4YDE9Il+0Gx8RXW8M1j1WnVjW5GshySwa28W0fo2HeQWuAAL8ybX99SNXZKumUo9T2iCnYos51GkcinOqnNqdBck63vzrjv6nra7OdWPKLmXD9NOHI4LBctw4hHh8gdW67kKCCVUnQEdh4nzruY6qWqrjdJYbRzdenjpnKqLzhlkNDcKAUBh3AFyQAO06CiWTxtLdnM8dFF9JmkzpLme6upDACw6oPMcPKqDj/EdSpR00cxSX3kzhOgofNe8Sbf3G5urtURYkRDKFlvfgNQLg/LzqPwfUXys5JNtEvXUVRhzJJM6DXTlSQm0McSxUGwU2043HbXEcZ4ter3VW8KJNpqjy5Zx30p7KjjP0lCczvaUE3zFgSH14HS1df8Awf8AxFqLG9Pe8rGzK/XaSPfiX/0J9L/04GW+UyOYb/g01F+wtntV1xWyE78x8t/c10RcY4ZOb2bbMAEcYGZwbk6hV4cOdc5r9Z2K5Y9WVfGOJPSxUILLf5FV/S2fDQSDqtljYR2ABQher3EDlUbh2vbtjXZ3ehX8I4zJ2xqtXw9PY48NoFm6QsS5OYtfrX43vzr6TCyvlwuh9PhZDGD9FbjbVebZ0U+INjlbMzaXVCRnPiBeuZ1kYwuko9Ci1SjGx8vQqmP9KD5z9HhQxg6FyczDnYerfzqqlqsPZFZLVb7Is+5GOixXT4mMZZJXTpUOpTJGqAX7VNiwP7xrdVJSzJG6qSlmSKL6Ud751xTYaGRo0jC5shKs7ML3zDWwBAsO+o2qtknhHY8E0NEq+0sWW/Mz6NN7J/pKYeZ2kjkuBnOZkYAsDmOpBsQfGtemvlz8rJfG+FULTu6tYcfLxR2CrM4kUBzTe3f/AAM8UuGKzSK3VzoFABB0Zcx1sRyqFbqK5JxOk0XB9ZTONyaTXgcaxJJNtct+Ol7X4252qLBRRf6iV01jB1Ldf0oYXCpDhugkSFAE6QsGIudZGAA7SSbVNheumDmNVwyXxWSmslQ27A2DmeGbQqbhjwdTwcHtBFR5VvJyM62pHru7vM+AZsTEiuWVoUUnS91csVXUgZQOziasOH6eEm3ZLCJ2hpg25TeEQe+W9sm03VpYoUkXq5olcMw/C12N7Hh41dKMK4/BLYtfhhH4XsZ3defD6GA5WOZny/WcNBe98vbaqPik6L6+VT3RznF7NNqauVTXMi3QbRzkDVb6FirWXvNheuX7FJ7s49aSKfxNYN/0k75TQRQJs6R1iVLSSBSrZhYAEkXAtrpzrs+EX6OcXF7vokzrKNZTYlXVLoU+Ld7aeO6LFSSZmFmjaaRi4F8w0sbDuuKh8Q47w+Dlp2vR4Ra1UWv4i/bPmxaqFeIX5h1K/G/urgb4aWUm4y29iyjzY3LvsHaSRoqOCDxLGxBY8eHAVdcM4rpqoqjDXr6mi2qTfMUXfDFf9TkzwyssajIFtoSrEl+Ol7geVWdvHo1KVLryn4sLhDsnG3nw0RGFwU6ixkQjnY3rnp3USeVFl3GM0sNklu/sxkxcLpI1+kXNzIJ1Fx2W7K6nh/8AEEbYLSzglthYOa1fBZV2fzEJt75eTsFTgKAUBV/SLhzJhAoNgZFzd4sdLdutq8lrVoou5rOP1NdmkeqxUnjJzpdmsgtE5H5tR7uFcpr+LPXWc9sEvYvdDw+OjhyQk37mr/0R3bM8x04ZRb4mtmi4vHRy5q4Jv1Mdbw7+bjyzk0vQ6XuzvMjQ9G2ZpIAkbE6l+ro9+/Kb1YWcbgqu2sjht9EQZaJ1NQTyRW2sRK0heFBZuKlhx5iuW1N9GptdjXLk3wi4rBSN592sbj7BjGiA5rFiSTwBNvE1b8K4notA3Jptmm6qdnQrcmO2ps/EJCMTiC9uoqzSSRkdysbWFuBGlq7vR8T0WqpdzS5fHK3KrUZpWZPCR0ferbCziKVc3ShFWVMpte1yVPcb1yPELKb55g+hzfErtPq2nB7oqO0dpzEfUxszDUZl6vnfiO6tWjqqjapWPCRp0GnprtUrZJJFGxmFlifPJHkBa+W1k55RbgO6uz0+qqteK5He6bWU37Vyz6F6wnpLxMkDYZooRC8bQdRCmRXXJcEGwsDfh2V7dRp2mpSw36my2uhpqTw36kG+MEbFHK3U2NiCNO0EaEVzcq8PBQSraZdd3N5RsjCtO6Z5MUwEUQYDqRXvIxF8oJewFrnSttb7OOS14Zo1a2pSwVLfLeJdpTLOsPRSWCvZ8yuBwPqizDh4WrXZYp9UddotJZp1iEsr7je3F25DgpunxEckjqCIwpXKtxYsb6lrXHnWuqcK5ZJmu0+p1dXZpqK8ep2vdTeuHaKsYcysls6OBcXvY6aEGx9lWFV0bFsclruH26OSU+j6NE7W0gH5jwWzXmWZktaFDI9zbqghdOZ1qlhW5JteB9Kv1UKpRjL/ACeERkhojy17G7gIxkBtqePtrcfN+L6ix6qUc7I+zhUP3V9gr3LKrmZ6JGBwAFMjdkfIoXFwEDide/vqapyekmsm+2cnorFnwOgs4BAuLngOdq5PD6nA8r3YtQxIzbkythJypBGSQeYBHuNTNEpR1ESw0FcoaqCfmiybt4oRYBJHvlVbm2p5VScQqdmtlGPVs+mVPFaJ4GqxrBuNeLGBnkQA3jy3PYcy5tPKpMKHHkm/FmOfApOzMZ0WED2v17Wvb1pMvzq51FXaahx9PyRPqly1pk7VcyQbO5s5lxEZNtJXXTkmYD4Vb6CpQ1cceWfvRB1c80M6nXWFGKAUBB75r+qseTIfawHzqv4os6WS9vzJOkeLos5rhMQXaUG3UfKPAorfM1yNtajGLXiv1L+MstjFYvI8S2uJGKk8rKW+Ve11KcJS8jyUsNI9t1m/WcWP4J/lastas6Wv6kG75jJzZuME0ayAEXvodbWYr8qq76XVPkNKeUfcmLVZEjN8zhiOXV1PxryNLlBz8Ee53wUbazf4qf4TfFa6fRf+2v3OY/iP5D90bscysWANyps3cbXt7CKjuLSTficRKuUEm/Ey7hQSxAA4k6AUSbeEeRi5PC6le38b9XH5hVtwXK1H0L3+HcrVfQjsKoCKBoLD4VMuk5TbZe2tym2z6aFTxA9grXlmGWZSMDgAK8PVNroyNxIAkIHdWEuh33AbZT0ycnnqSGxNlvinZIyoKxvIb8LILkeNeQg5vCLu/VR08FKXml950b0GDXFnuh/8lStF4lH/ABK/lfX9Dq9TjlTgO7KWG1F5YWf+VwflVZT0kvQ7fiDzKiX/AMimyVpRYWG3A1ofAN863LqfOuIRX9Qkn5o94CcovxtSXUrLliySXmeeNB6tr6OpNuwcLnkLkDzFbKvH2Ffj7GtiP2rD+PzrfH+1sMp/2dnsW3GftUH5ZPgK5+HyZHJVf2tnuiTvUQryL2bsx8XC+HjKh5XlRS1wozOdTbsqzqf+pj9PyLurfXV/T8ibSPJs0pxt1b87SWqlu34g37nfw+WWZToKp5dTcRezwTiMWALktGAOf1C/M1acuY0L/vU153ZUI4yuDjRgQ3SRgqRYg9MLgjsPGrGf9zL2f5E+Hyl9Cx3qqwSyU9G+BkEgZkcC8z3KkCzyNlIJ43BrodJRNatSa25V+SKrU2xdOE/E6VXQlUKAUBobegMmHkVRcldBzI1qJra3ZRKMepu08lGxNnJ4cK8UswkRkzMjqGFiV6NVvY6jVW9lcpqqpwrr5ljZ/mXtVkZylys19qH6zDn/AFfjG1Y6fuWL0/VGU+q9yQ3aw7jEYmTK2QiJQ9jlLAG4B7SBXuri/wCUg/UhXtdob27Jth1v+OX/AO57VB4ivtvovyNEOgxx/WsMf4o/krGn+3sXt+Z6+qIXaOx2fFy4oMuWILGym9z0qgqw8CpvfnV9on/6c16nOfxEvsH7o0NnfaT/AMQf0Csbu7H2OQ1Py6/b9T53i/Zpfy/Oml+ahw/+4iRW/H7Mn5l+FWfCP7p/UtuAr/WP6kVIhZYgoJ6yHQX0UZifAAEnwqau/L6l6u/L6m5eoxGNe56XttlPhe49+vvrL/El8q/l8+OTTxX2h8vhWuR2n8PrGlT9WWr0dfbYg8sJiD7gPnWdHefsTeK71QXnJFz9Bi9TEn96MewE/Ot2j6Mrv4jfxVr0f6HUamnNFF2juZBg4NoTxGQvLBPoxBVQyliFsB22434VHdUYKTXkW9fELdRZVXPopL8ziIhBhd+0PGo8GVyf6VqBFbNnV2zasjHzyS+6OFMk+GUoWDyroRcMofradoAvetta3RwXGIOOub8z42r1Z5x2CaYeyVqT7zKee8mSe6WyTjXngQ2ZsOxW/AsksTgHkCVt51nUstr0M6Y5bXoVjeOGTB4pUmS0kWUstwfWAa1wSPVIq0o0jlppRfiT4aRz00oP/ImsHtZMViUMWayI1yRbVuz3Vz2o0U9NT8fizktToLNHpWrPFk6JLkjkAfbf+1VbjiOSmcMRUvM6LsPdKGJ450LDQP0f3c7Lqb8bXJNuddFVo488bfQ7Gnh0O0jfnwW30OLbH3kmkf6G2Ux9I5zWOewYtlve1r91694xwiipS1Udnj8cFxRdJvkOnySkOi9hDX8rf3rgFBOuUvHKLHO5b9i4VDFGxVSwv1rC/rHtrs+FaeuWmhOUU2iFbJqTRWPSlAuXDEKoYzglgBc2U8T28a2cTjGMOZLd+JJ0LbljOxVVb60/kX3s39q5uEcwj7/sW03jPsdV3YW2Eg/hqfaL13EVhI5klK9PRQCgFAc537X9aPfEnxcVQ8bj3GWPDXvNFSJuuFJ7JYDVbpdtQ1/3qWF3yztjQIVylVy/hsLeyurlRXOPLKKa8ig5nnOSm71N0byldLKCNNBZR2VxvE609dy+GxMqfwFT34xr4eJZorZ4ySLi41sCCOVq84Np4ai90z6M8vk4x5kZ9EkjbUTaH0k6u2HPV0y2D2sPKu51PDKadPCiCwt/zKfUVrVwlCfiSW9Wxo8G0aRD1lLOx9Zmva58tK53X0qtxivI5ni2mjS64R8io7WbPhnI7VvWiiPLcl6kPSx5NSl5Mqu394FxMUcaKwOhbNbSw4DnXS8O4ZKm9zk/Y63hfCJ6fUSsm/YuG7O7Mr4STGvZYlw05TUEs3RtHa3YB1vdWF9Eq5yySLaHCUslbzdlQSFgn8JhGfZsrIhYri1uQLlV6C19NbXK+6tqWa/qbt3Vt5lbTCn6UkcikXkjVlOhsxFx3dU1px8WGdzwuLr0K8y2+h3DLLi5VcXVsPIrDmGZQa2aZZm/Y3cbm40Ra68yf5nXN2N2YdnIyYfNZ2zMWNzwsB4AVNrrUFhHM6vWWaqSlZ4E1WwikbvGubCYgc4ZB/Iaws7rN+leLoe6/M/NuHF8PN3NCf6x86rI91ncWv7SH1/I7P6GW/w4fxZPjU/T9w5Ti6/1LOT7yj9YxQ/1p/fI1Rv8zm332Wn0RN+vn+BJ/UlZ0d8zo75WfTCv+Kz94it3/VKK6Oj5KL2r5aIjcgfWt+UfOqPjvyo+5zf8SL7CHuXBD138E/7q5mS+zRyUl9lH3Z2fCS5Ykv8AgX+kV1VXdR3lPy4+yPzjsbZkkO0SHVrBpOtYgEXNiL863cduhLRPD/7gy08WrDp80n10f5ZPitfNIr7GXuv1LXxL3saQCCPw+ddvwtY0sPYg299lT9JkoP0Uf6jH3CtXFX9kS9B32VOFryv+WMe9v71z8FiMPf8AYtZb59jsmBi6ONEHBFVR4KLCu0j0RzjWGbINengoBQGCaAo/pAhAeJ+0gofBTcf1NVHxnOIe5ZcOSzIoAf6qHuMfu0qsq21L9/1LCfyzt4mFdcjnSlb6yazH/T/7TXH8TX/qC+hMq+WVPfxDJhWCgkkGwHE8K84C1HWpsajes3fQTs98PFiGlDL0rRhVYEaIH61+8vw7u+voOttjPCj4FdVFrqTXpEb62H8jf1VyvFPmQOd48vtIFBlN8MfyVEh89e5WRX+rXuc4jTt7NNflXfwW59Mitzv+7um7jX/9vOfaXqr1/ekQNZ1kclPrDwPxFVK6FUuh2D0M/s038b/xrUnT90lafunPd4DfbMx5TE/8Vv8AKo0/mHcabbRL2RN+g9f1uU8ofiw/tWWl7zNXHn9jFep2qp5yhmgNTaUeeKRR95GX2givJLKwZ1S5Zp+TPzzhd3sWI5ozhpbsEANrC6uD28Ra9QI0yw0dZfxGlShLJ1X0XYCbC4To50ykuzAXubG3HlUumLjHDKDiN8LreaByjeP9rxH8aX3uaivvlA++WD0TvbHf/DJ/UlZ098zo75Y99tzBjpxMS2YALxsLDUdnjVlC+UI8qLCNsorCKnJu2ME4IBu17kknsv2+dVXFZynWs+BRcdcpUx9GfCN138E+dUsl8COcnH7KJ2XBoWjT8q/Cumr7qO4p+XH2RW94thOwzRIWYEGwte3bxqPraXdS4I3wlyvJoPsuczIwiawVwSSosWKkaE/umuYr4TqHVJYw8oku6OS77MwpWNQ3EAXrqdHU6qYwfVIizeZNmhvFu2uLCXcoUbMCAD2WIN+yvdRRG6PLIzptdcsojsFuNGkmdpJGPV6vVC9Xh2X7edRIcMqSjnOxIlrZvPqXJasyEfQoDNAYoDBoCL25shMUoEmYZTcFTYi/iDUfUaaFySn4G2q6VbzErse4EQyDpJcqMGscpvY3AJtwvUePD642dobpaubhylsEAAqwIhVd7dkyyh+iUMWQqBfLqQRrfs1qi1vDrLtVG2L22/A3wsUY4Ix9hzyNGDGcoN2JI0FuHeaj8O4bbVe5z6GVlqccItmz9n9GLCulIxUfSCbSRX/C3xFU/Eotzi0c3xyLdkMFJgGaFRxuAPaahxi+2WPMrVBvVJLzJOD0bpIBoVU62BNdVG+aecndRtki77Vw30fZU8QvlTDyKLm9gFItUe5uUW2abnmLbOJjj5fOoC6EBdDrnoha2Elt/mn+halafukrT90qe2t2cYNoTTiHOrNIwyMPvIQOPK49la3TLnydPXxCpadV+OxPeh7YU+GlneeNowUVVzW1NyT8q909bi3kx4xq67oxUHk6oKlFCZoD5IoDxOHHKgMdBppQHNtr+jWWfFSSrLGqO2e2Uki/HThxrQ6cyyaHTmWST3R9H/0GbpTMXOUqAECixI7zfhWUKlF5MoVKLyXU4cVtNpo43YkM1uljVrcL1jOCksMwsrjZHlkso84d3MOhusMYPPKL+2sVVBLCRhHT1xSiksEssdbDcOioDBhrwH2EoAVoBagPoCvQKAzQCgMWoDBFAYtXgM5a9B8NFevAOioDIjr0GvisGsmjqCORANYuKfUxlFPqaP6O4e9+hjuP3RWPZx5ubG5r7Cvm58bm+mFAFgBWw3GttfZK4iGSJiQHVlJXiARbtrySysHkllYOfzeibQ9HiDfT1kHxBrT2KxhGnsFjBcNzd2zgYOiZgxzFiwFrk+PdatkIcqwbIR5VgnegFZmZ9pHagPQCgM0BmgMUAoBQCgFAKAUAoDNAYoDNAYoBQCgFAZoBQGKAUAoDNAKAUAoBQGKAzQCgMUBmgFAKAUAoBQCgFAKAUAoBQCgFAKAUAoBQCgFAKAUAoBQCgFAKAUAoBQCgFAKAUAoBQCgFAKAUBigFAKAUAoBQCgFAKAUAoBQCgFAKAUAoBQCgFAKAUAoBQCgFAKAUAoBQCgFAKAUAoDNAKAUAoBQCgFAKAUAoBQCgFAKAUAoBQCgFAKAUAoBQCgFAKAUAoBQCgFAKAUAoBQH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5606" name="Picture 6" descr="https://encrypted-tbn2.gstatic.com/images?q=tbn:ANd9GcSe3ne1doMe6omgVZL2zO9VslohrCOx6L1T-O7Lc1RYySZIzo1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8400" y="3657600"/>
            <a:ext cx="3810000" cy="28538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 Dr. Cynthia M. </a:t>
            </a:r>
            <a:r>
              <a:rPr lang="en-US" dirty="0" err="1" smtClean="0"/>
              <a:t>Chovich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Associate Professor</a:t>
            </a:r>
          </a:p>
          <a:p>
            <a:pPr>
              <a:buNone/>
            </a:pPr>
            <a:r>
              <a:rPr lang="en-US" dirty="0" smtClean="0"/>
              <a:t>    Colorado Mesa University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cchovich@coloradomesa.edu</a:t>
            </a:r>
          </a:p>
          <a:p>
            <a:pPr>
              <a:buNone/>
            </a:pPr>
            <a:r>
              <a:rPr lang="en-US" dirty="0" smtClean="0"/>
              <a:t>    (970) 248-1462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295400"/>
            <a:ext cx="5410200" cy="139903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Warning! Warning!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Discussions: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0"/>
            <a:ext cx="8229600" cy="3406808"/>
          </a:xfrm>
        </p:spPr>
        <p:txBody>
          <a:bodyPr>
            <a:normAutofit/>
          </a:bodyPr>
          <a:lstStyle/>
          <a:p>
            <a:r>
              <a:rPr lang="en-US" dirty="0" smtClean="0"/>
              <a:t>Instructor posts a prompt</a:t>
            </a:r>
          </a:p>
          <a:p>
            <a:r>
              <a:rPr lang="en-US" dirty="0" smtClean="0"/>
              <a:t>Students respond to the prompt</a:t>
            </a:r>
          </a:p>
          <a:p>
            <a:r>
              <a:rPr lang="en-US" dirty="0" smtClean="0"/>
              <a:t>Students respond to peers’ postings</a:t>
            </a:r>
          </a:p>
          <a:p>
            <a:endParaRPr lang="en-US" dirty="0" smtClean="0"/>
          </a:p>
          <a:p>
            <a:pPr lvl="2"/>
            <a:r>
              <a:rPr lang="en-US" dirty="0" smtClean="0"/>
              <a:t>Typical?</a:t>
            </a:r>
          </a:p>
          <a:p>
            <a:pPr lvl="2"/>
            <a:r>
              <a:rPr lang="en-US" dirty="0" smtClean="0"/>
              <a:t>Engaging?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</p:txBody>
      </p:sp>
      <p:sp>
        <p:nvSpPr>
          <p:cNvPr id="10244" name="AutoShape 4" descr="data:image/jpeg;base64,/9j/4AAQSkZJRgABAQAAAQABAAD/2wCEAAkGBxQSEhUUExQVFRUXGBQYGBgYFRcaGBcYFxYWFxcYFxcYHCggGBomHhQUITEhJSkrLi4uFx8zODMsNygtLisBCgoKDQ0NDgwPFCsZFBksKywrLCssLCsrKywsLDcsKysrKywrKysrKysrKysrKysrKysrKysrKysrKysrKysrK//AABEIAOMA3gMBIgACEQEDEQH/xAAcAAABBQEBAQAAAAAAAAAAAAAEAAIDBQYHAQj/xABHEAACAQIEAwUFBQQIBQMFAAABAhEAAwQSITEFQVEGImFxkRMygaGxQlLB0fAUI2JyBxUzgpKy4fEWQ1Oi0iRzwxdjg5PC/8QAFgEBAQEAAAAAAAAAAAAAAAAAAAEC/8QAFxEBAQEBAAAAAAAAAAAAAAAAABEBIf/aAAwDAQACEQMRAD8Au3odqmu6UOaiGk02nmo2oPCaSPTWpCgnVqmttQymi+HYc3XCj4noOZoNH2dYa9avyapcN7KwYGrbEzU3FeOWrFtrhMx9kbk9PCtA72zdBXoun7poY3mZQY3A2I2PSfKp2vxr+In0oij7YcO9ra9rbkXrPeXSCQNWXx6/CjOy3GBirIae8IDDx/QojG8QCDUTpNY+7fXB30voMtu62W4s6BjqCB0MH0oN+VpjWgdwKgwmLW4e6ZHP8KJDjaR6iqBr+EEd3QjX/fwqKzaDDcgjcbwfiKPoPFIQc678x1FB49hwO6Z+X417YlffiecVNYxIaI50+/azCoHikRQtm9BymijQZTtp2RTGpmWFvqO63Jv4W/A8q4vjcG9p2t3FKupIINfSLCsz2y7KpjUkQt5Qcj9f4W6ipq44ctSLUuOwT2bjW7ilXUwR+tx41CKip0FaTsf/AGzf+2f8yVm7ZrR9kf7Zv/bP+ZKg1t9aENG3qDuGqhpprU6aaaBprwV6aaWoHAUdwq+EfXYiPX/agVNODUF29ly2gYjkQDr8YorFcF9qozJnJzSrHKoB22G81QW8RdGiF4G8TpXq8Su7e0b1q0Mv8Dxj3YGLa0oERnUwI1gCPhOtaXhGDa3lXOrWxvLFmYxEzmMT4VyHFYK4+KdPamZnMSZ115a8xRpwNy2qq15yrEglWIykawPMTSjr96/YtjvXLab+86n6mqTtD+x4nDvbW/Zz+8hV1MOAY2/WtY89nrhT21tvaWra94t7+qmf5o0qs7JKvtCz6qQBESNSNx60o1fZLtDktOro1x7ejKuXMQOcNvXr9scNcuIEsOjkgzFsH1BmslYv/s7petBu6Wz7kEEjmf5oq2xnCxnt4hNUuMdtgT3vz9KVHUOEcRF5M2x50Y1UHZ4wq+ZFX4qivv28hzfZJ1/hJ5/En186Pw1/MI5/h1rxlBBB1B0PlzquINtgJ/lPX+E/rlNAdjLMiRvUeFxH2T+vCibN4OJ25HwNB4zDkd5aA2mmocJiMwoiKDN9ruytvGpyW6o7jx/2t1WuM4/AXLFxrd1SrruPxB5ivokiqPtT2YtY23Bhbi+5cjUeDdVpuDhy1ouyJ/et/If8yVU8S4bcw91rV1crj0I5EHmKteyX9q38h/zLWGm1vCgb61Z3VoK4tVAgryaka3TSKBjUypGpkUCBpTXkU6KgvOA8TZVZAgYAM07HQTBPjVZZxSXL3fWc51ymAokDkPH5VZ8L4E/duFzb5jedRzgjTXaliuFMGBfEMQu0qDpuQJk1oScH7P2mf2r4dQxOvec6AGCAWjcCrLHdm7JXKlpdSpgkgSCJOh3isxxDtg2HMWyHjeIgecLprUi9vWZZyqDptruOdTgc9vE4Rr6ZFOHdCE1kqYIEDcyDVHxG41m1kdG/eMrJqNB0ga86uMFxo4loeYmJDEeU+FWd7gQF04slrrKrOqNB7wBjLG6+EUGMwWHYW7qXlcTZJCNyVriFSOlSdmsWVz4S5rrmTzGoj50Vgi1xrzXtWcNJ1nS6kDppQvHcGxRLlsfvUZzpvlVZPpQdC4dbgL4Mw+dW+GaVHp6Ej8KzHZTii4iwrDcHUePP4aitJgT3f7zfWriJDUd+2GWD8D0PWpTTTVFbYusjGR3how+8vIj9delW6sGEjUGgMdYLd5ffG3iOh9B5VBgcYBrshMMPuNz05CglxNkocy7c6Lw93MJ/Q/0qV1kVWPNpv4TQWdOFQ23BAI2+h6GphVFR2k7O2sZbyuIcTkcbqf8Ax8K5tw3hNzC4l7V1YYIYPJhmXVSdxXYhTb+Dt3IzqrRMSNp3+lTRjHoW6tGMtQXVqKDIqJhRDVC9QRExUbU9qjBoGk1Ngr6pcVnEqDJH4/Q1Lgrea4gie8J05Aya12E4MnvXQrt1IHPkBzA6mmYKri3HojIwIKmMo1k7RO1ZDEcTfFYkYe44Ch7atl0MEHPrtzIPjWj7QODi8gAi2ltwoESCddvFYrHducElrEC8rz7bXIAREBQTPQxtvJ8aCzThds32Nhh3XKsraAaERryOh+dXuH7I3gFgWlhVB56gk7xruKqcVjbTXLd2zoTaa268zovs56kGdek1peGYBbiF2uXGzQINxwEhQICzAn3vjTBFb7MXFEsU0C7bd34UTd4mcOhAUM2mXveMSRv/ALUMnZyyHzO7uNe6zkrr4TVKvB7Jxt1bQyi3bWQCe8zz3jOkD8aolxVgopdoE+0IE6kG8nejpUvDEzNPJfbk/wCED8aCxeDvWywBzqRGUmYUwTl6bCikxHs8Jfb3WJga6jNFQVuEJ4fjAYjD3icvQEGI+B+RrqGDjII56+tcbx917trIzsYOZQTMHwnrrVjw7tHiDhQbdyGtaOsTK8m16bGqOqtTTXJx2vxP3x/hFK920xSqSHWeXdFKjqxNVfE/3Wa7ErH7xeo+9H1/0qLhlg4jDWbrs4uMiklGZZJidAY6VnOM8du4e81rNnQBTDqJIbkSBVVsOGY0d1ZzI2ttuoPI+NHYmyGGtck4fxS4Q1hX9nLFrOvdB/6ZnYEbeNdXwhPs0zSTlWeswJ+dMRV4XHhLrWjuADB2IO0UZ+3ttoKznbvDMht4i37y6NA5bgnw3qbgvFFvpIPeHvDpQXpxDHnU2GbWgUajMKNfhQUVyOoHxoVyCNDNUmC7OtdOe8xCHZAzR5SdT51eGwqKFUAAbAVFCuKHuUW60NdSoB2qHUVMwptBLhuI3LKsbdtHbq7RA5RVPc7e493VAtpSzBRKGASYGs61Z3XC27jdFJ9K5/hMU5Zrzd/KGjMTGZtFhdtJmPAUFjxDj1xcY90PnymAeRA5Dw3rUHj+Bxtg274FpyDD5ZKMftLsQdOtY3hPDFvRlOZuaaBvgPtDy1HQ1o8P2btowbJiAR9iJX1IRgP1rRV72TwVkOVs3TibhEF/ZhUtgcwNydhvWsv2gAy6DKw1AiQUXUyTr+VUPYvidpcRdwoQI+jBp96ACy68xM/A1qL+FLOxVykhSe6DyYaZtthVxGfKqTrH+L8gaE4FZC8Suwffw6nrqGHUeFar+rn/AOs3/wCu2P8A+TSsYL2dwHOzSrbrbGoK691AaQVnGsttS9y8UQfaJUDy0WSfCszgsDYxtu4iXyveUl2QmREhRLCY/GrztS9sk+1RWS1LAHrlBZo699FHiaxXEO0q4ebdi2qsYJ+6CeUc9qg0g7H2gIOLExH9n4fzVDw7shas3M64wHQhlNvRgdCD3vOsvY4zdugF3MGSYjYQYHjqo83HSrm5x23bUCAfnp18Z5etAeew1iT/AOqI1Ogt7Dpqa9bsJhjvibhjogqGybgRWdipYSFWJjkXJnKPCj+EcS9qWUzKxzmQZg6b7UGpwFy1btpbVzCKFEqZgbVVcS4DhL903Xd8xUCBoNPh405acBVAA7HYHUzdkx9o6R003rQWHtoqrnuEAACd9Op50EK9IoDry2XEOCw10JJGu+kxUGGwGFQ9yyFO3dEGokqZKqCwlr7h9ansInJT6mhkoixQU7pQd5KpcB2yDMEvIFnZl1HxFaG4nTagrbi0HeFWjpQV5Kiq5hTCKIdKjK+NQCYxlFq5nYKCjLJ6kGBXOTc0UAxt8GrcdqsK74dgne1U5YBOh1M+U1h72EZYMaMqsPiNqitRwq3IHtbJJ+8kEN4lXU2z5gg1qMK6qGdgwVFLRcKzptCgaetYDhd22v2Ls88tzKp8xlmtRi8ObuHWzbKjMQzImpPQMTqT6VRV9jbr3OI2XHvNcLHyIJPwiu14mznJWSP7MgjcFWLA+orD9l+C2uG22xWJMNEdQgJ2HVjpWvwvEbdxVvW5ZGVYjf3yNQTynXWriLB7eZSpJ1G40I8R0qJxDKJnutrprqnTSokxzHa02aR3SyA5cxBbfbT505b4bv6QoOxDbwY08qqOXf0hcSe3fdJlWFogfyNmPqVE+QrB3rpYksZJMmuq9q+H2sdYN5SRkDFWiJgSd/KsBwXs62KRmS4ilSAVaZgjQyNhvWdVUriGAgHT/b/xX0FWPBbk3AW1iNDzOw9BFaDDf0fHQ3L48Qqn6k/hTuI9kTZKvh87gAh1JGbbQroNOoqBvGOJkL7P2SXVujTU5gy7RG2hEDnVx/R1gGGHe4wKwYAI95dwdfHMKzHCeEXHx9hLiZZIYhxuiDMdPEJFdNt9wMqABTGnTKSfxqj1X8KnRqgFSKaolNeqK8VqeKCQCpFFNQ1Ohmqjy2KLs1Gi1Olug4Nw/s9ibzDKpIneRAHWZrreFs5baLOaFAmd4EVn8P8A0g4MDKLb2xtoogD+7Tez1+zbustl7ly3dl1MEqjallnlUxdX11KCurVhcNQOtEVz26ha2KPdahZaKBunKpYLJAJAPMisZisYlxoaxcJIJAW4IIgsdMp5An4Vu2aKz2O4M6XFvYeJV82QmOeoB6GWEeNRVfwnHWNAtph5w3zy1tOF45BBFpvRB8iwrlnFF9jecLoJkDTuzrlMcxtT7PHLg5/M0HbkvrdQo9osp3DezIP/AHV7ixbW37P9nzqAItrliA4iBMaGDXJMH2nuiAD8603Y/jd27ixILBbbg5dYJKxPoatRdf8AFqJ3kwN0bLmOQaSCFmSYl6dwHtgt+7ctJYSyLYJzZpBOaAIAHjVncdbC3XCElpYglZmNgPgNK5cnDMUoZ0Rk9oQYBggCSASees0G24/xwqj5XQQpgKkcjAMkyJ8BWd7BYUpaa4wj2jaTzVR+ZPpQ/C+As5/9Qzzp3J0Pmefl9a1AgAAAADYAR6VAYrCktC27lEKaBmKsOSXsuEuFchzCVK6/PU/OilmNTJ0kgQJ8BypqtXuaglDU5WqIGpJoJZp6tUSmp1FVEqGpVNMQ1KBVE9tqLsmg08amtGg+anai+HcYvYczauMvhPdPmDpQVyoWNZadh7Jdohirf7zItwGCMw72m4Bq+KVwBXIMgwav+CdrcRhzAfOk6q+vnBOoq1I6xdSoCtPwWJF60lxRowBHh4VKyaUATW6GxOLS0QHOTNsWBy/4oj9eNWfsprGdseHZmKJishbvNauXStuDsVEbkxUFd2h4mt+R7DDkzo6lA58ZV9fIiheEqAROHZ/5QD9JqrHAbmuVrTRPuv8AIaamgrLsDpOnU1FdPwXE8PbKhsLdRmmBEExvArR4Dig/5WEvQRMlgAddtWrlfDlukDu2n8WbXWtJhuG4ph3RZAHKWOvjoJqjbYni7CJs21n/AKl5PoJNVnEOLPEe2w9v+RWc+pCiqB8JeJIv3kSeVtQI8iT+FNfg+FWC1xm65m/UUqR4uJQOWe81wkEe9l8vd2HxovheJzFgTIB0bU6HWJO8UNd/YFGi5jGozO3qM1H4Vgw0TIvIbaeXSgKU7dDU1vT8qgXlNem4RQFk17n61HYfNFEezoGTUyvprSS31qT2VB6jDlRFtqGFiNTp5mPrSbG2k967bX++v51RYKKntVRt2lwib31PgJP0qC725wq7C4/koH+Y0Goy1NZFYi5/SEkdywx/mYD6TSwPbi67EC3bURPM8x+dKOP3KgapbjVAXrLRU9aiL0g5qo7B/R9j/a4RV+1bJQ+UyPrWly1zDsTjb+Gtu6LbIuRo4Y7TqIIq8ftdi+QsD/8AEx/+SqjYslYr+kKwoKXLthrloAjOr5WRidAdNRppy3pN2qxn3rQ8rX5sahxPFMZfgB7bsJhHRMh9eenWpozGF/ZGVgO6xBClmOjEd0mDEba0Fw3CWmZhevi0F/hLljJHdyiOW+2oq2vYi4Vui5h1GjZihQRpuN525VRYC+iNNy37QclLFRPUxv5VFWuHwtnWL7kTofdPxFX3D0wf28Sw/muOP8q1n8JeUmVw2k7DUD1q+wOIO37ESOmdVmgfdbAKe65unwzn5k1MOJWl92w/+D8SKsLTXI0weQeNwR8hT7uMuIPdsJ53J+UVQBax9wt+7w4UfeYbcp0o5+NYa13Wus7Cc2W2Trz8BQjcVzaG9m37tpCf+7Wsu+FckkI5E81M/HrQa252sww2S6391R9WoZ+19r7Nhvi4H0rOpwq8drT+n51Pb7O4g/YA82X86iLY9tGGi2UHmzGh7nbXEHYWl/uT9TUSdk732mQfEmKIt9kfvXR8F/M0ULc7U4pv+aR/Kqj8KDvcXvtveuH+8fwq8Xs1aG73D6D8KmtcBsD7JPmx/wBKDKPfZveZj5kn60lXoPlW1tcNsja2vpP1oxEVdgB5CKoxNvAXW2tsfgaIt8GvfdjzIrYNdEc6HxGLW3qWA05mKCkscAuHdkHqauOEcECse9yPKOYoW1xu2Zgnw0OvpRvCuK5mOjbH6jrQcsdahcURcqE1FRhKltYfMQOpA9TTJqa3cgg8xr6a0HWrHZa4EVZQQAN/9KQ7JP8AeT51c9luL/tWGS6RBMgjlKmDFWpNajLJ/wDB7c7i+hoTjvZa3bsF7ua4qxORQHUGAWUltxI0rbtPnVZcx17UHDPB0Mezcc/4wSN+XOkHIbVixmZQ2JK7Duw0eIGhqmuQGOWQATGaJ30mNJ2rS3MHZF5yuKRTnbuMLiQZ93nttUPGeBO9xmt3MO5mCiXUzCAN5jMSayqJcbdbKxvoSw107y8oIgdKvcBdusNcalsearWWThF5D3rTj+4SPoRV9wooP7RbU+IAI+BQ0BGLv2ZhsVdxB6KXI+B0FMRFOqYWf4rhHzmaNvNmgWUdv5LTD5i0PrTBwrENvab++4HqGc/5aBiXnkBmRRI7lvc9BI29K2AuCB4DaZisf+ylSC9/DoFIOjs+3gggelEYnjuH1/fsxP8A07RnwguY+VBpWvL1Hypntwdq5l/Wd2ZFxx8ab/Wl0En2rSfH8Ko6Y938KDv4uN9B41gDxO5r+9bXQ6mobl8ndmPgSfxNQby5xO399f8AEKBxHHrKfaZz/DsPid6x6uOlNa50FBpbnadvsJ8W/IUIeN3yZzhfIVRM5POnIDQXn9ZXT/zT8BQ+XMSTJPUn86BSakzNQWdpiCATHWOXpVrwYHMefdI+YrOW7jTvVtwO+2cz90/UUGPu3NaiL17d3qKinF6XtaYaU0F/wntDiLdo20vsiawojn0MSJmjeHdr8VYkLcmSD3xm28TMCsmGqywWIQ6MAD111qpGu/8AqLijGlsafcJ1+Joi12/vsO8QDp7qgGR4mdKzq2rTQQYk8temkfCrC9xg4VUBw+Huq3PIVYEbSQelKRScYsPcuvc3zkvpHPWAFJj4gVVzWhv8Wwt5gXS9bP8AAUdR4AMAenOm43AYW459niQDoO8hVW8ZURUFXg7t7a2zj+XN+FbDg97E5cpvsNZP7gF9Rt7RwNNKosPwC+DKBLo/+3cB+Ug/KrDB2nVoay09CjH5ZvwoLW97Qnv3LrAfeuhR6Zvwq77K4dFW5cB1LKhGfMDkEiDyJFwmqy3hHifYi3/EyqgHqT9Kt+CYZrftCSWz5YyKSBAjU5Qp86opOK3iDcVS8d4aIiKd+Zlj8Kw0EDXT5fWum/8ADoJk52/mZV/ygk0ziWEFkALbtkmfeDPA2+03XwojmZFeC2ek1pDwgSSBMchHrTHwAH2RPPfT4VFZ72ZpoFaFrA5IZ8edRDBqR02n/agqLc/renkGrQcO9PLX9bVG+B1106frrQVoWamCfCikw8foxXpwjH132FAOgI+lO9lHMUUuGjcjcbD8TTGA5CfzoFYs1b8GQZz/ACn6iqrKx2EVZ8F0YyfsnmOo8aDFYq0ymGUqfEEfWhjXRMRh7d9crGeY+8PIkGqTF9lVk+zunyYT6laKy8U2KLx2Ca1uVPkdfSg5oPYpAUqQNBZ8GvXPaKqNEmO8dAOe+2k/KtTx/CZ0tgkZbjNByrmm3AJVlgFdSNdTFZbhL5Q78xoNQPOpcLj3c2gTopGXyLT+JoFf4Kw91gfPQ+u1CPg3VczLCyVB5EjeDz2+VWuMxc3SB7iHXbWN999qscJx9GuPduosiyy2E+yh7qLA2kAs229EZpdK6T/RviTft3LTu5yEMBmPutoeeuornyYMkFlIygkb9Ks+zq3Q37lyjuyqsFhm12n3Yk85oOxLw+2hmFB66ZvXenG+m2p+FVnD7bpYT2rhrhLy5gKVUkA9IgAz40hcJ2Onh/pWkWNy+OnqareI4C3iDJJDREqdvgRRN/CCE8Zn40V7MW1y6Zzv4Dp51Bz/AIhgyjlToRJ0gSORg89KhGK5ZMw8N9PAirrtLZjEWn+y4NsknQEHMuvLmKFOG6k/DTpzPKiorCKw0zTvtEc9ZEDalcsRH2p2238xRPtky5RB6AA66Rqag9tA2XkNSRH51AsPw2REwN+pBPU/GN6di8LbSQxmNxpIiOm2setB43GBRqzSSIRQx57CPIc68Vjo7oZ/igHlEkyflQPS0raIunWI38aS8MuMGbuwupM+6DtPTahRxBZJm438CbfEkePKpbKEEFbaqJmWZmafGTQD/synQTc32kj1Aimtg7gElVQeLEnzgfnVmCzmC7RGwED/AFpHA2zvm/xfHkKCraxlPX4CKL4We+2nL8qmTu6Is+J8+nxqy4ZZzHUHb12/OiMx3pIj0MD/AGphU6yYHOG18NKMu3cogk6xyHoKhd16Gd9gPnRXl/g1u5EqAdNToZ8xWX43wv2DwNUOxmdeYmK0bsSdRMfxdaZeso4KkAjc67acqDHGkKsMbwl7YJHeXqAZHmOQ8aDtqCfCgMcZbIA+1HPmdfhpUuDtxrtlBPpoPnFXd3hdt8I2ILNmW4ERTEHugsdN4FVTqFs7d52HoNaKHZCE13Yx+J/XjU2NHeVAsezWD/O3eY/MD4UThbRe5bVULZQzEAamBJ+ML86bh2kSdHdiT5sfyiiI7py2lUbsSx8pgfSi+Go5v2EtmGLrEeepjlUWIAa8QvurAGvJdN603YHB5sW94+7YQ+WYgj5S1BtcUO9lA7qKEHwFD2MIVbuEBSe8p281jY+FF2FLeLHU+Zk/jRmUL3Rq3M8l8B1atIitu0iCTG2gMeQ+dOM6nc8zT76QFjpruN/Heg0wTrrbuEfwv3h67/M0AnaTA+2wzrEkd4ea6/QH1rInhJKBl7oIEZQ5OoBE98deldDtK0w6AfxBpX56isTxGyfaNbVjkByqs6AeMfrSpoDwOBWwyu95XgHNaYvE7jKEYnrvNNxV+wzFkslvNmgeWpNEDD2098Ak+AA8utQvjbcAABRtoD9aiojiHki2gXbRFC+p/OhxgmYy7k7aAz5yatBiLOmV+XNTHlHM86fhrJZjnz5Dp3RuBqCdNJnblQDWURRI0A5ZST5zyNFWUkGBp5SR1nxon+rlA00A2Jb4foUPduZNiDBJ0OscvAmgkVWO+oA56DnrpUoQeIE8vmNulQ+30XIDMyZ33mpbttnEgEkGcoY8/CP1FVHtzUg5eXURB6z9BU+A0PeHL4zPSvMNh3X3l5SBAOs+dWnDcNmkkEfHn6eFBhVtAH3j5TU2oG6/P0pr5dd/T6UIxWaiiL1wRJKmJ5n6UMMUI0EA9BXqEDvETtsaZcgnSQD5UFjgsMLrEe0VdNZA56RU2P7C2GWbV0o3mCpPPQ7fA1TKuUiSPLY0jdnTfXl+VBHjOF3beGNgvbbLc9ouV9TKhWGWNdhz61m7164IV5EbA1vOFcPViTdYIOkwfTnVq+DwijVRcnXUb+ZagyPZDiKJfuXCNVsuVG8sqAAx86FsXEzE5tADHny/XjVrjeE2i+ayvstDojM2mx025+VUeP4Q1sjL3gRPKfrQT8HQs0DdiAPMnSR0mum9nuBnCYd0Yg3Ll05jsIEafIj4muU8JxRsXrbupyq6sdOQNdJu9oAttWLqwAhQurk8yNdtZJPM0GqsgAQhnTV+o6KflNOLqmkgeFYJ+2XdPdbbu94R5so1PrVTe7SX2DfvSAywYVAT4KQJUVajpWJ4iiZjM5RJkgQOsGCKz7ds7ZzZSZHugKe+egJ29Kw3sy0bSdKmRCY8h8aUaVe1L6s4Dcsok5WI0k6A+UUAvHGBJW2NTM76nUzHxqvuYbMAVVo0kgc4nTlzojDSs90jQRy5HfXqaKFxBdmzFp/30B0qeyToJP1+NHWbWY+4o5ydB6etNuMDoumsEEHbTWRvzqCMx4TGh5elIYrNIMmIEDYaiaaxO+vgvKB41Ct1pkAROmnUdfgKCytXC+jExJgCDpFG4TDJI3JPUT9dqqLDnQ7aCTr8aPtY0Ahe+dYJ5DWNDQXGF4UoIYKJ5n8utWaYQGCNDB5Qfj4UFhbmvfMnaB9aIs3G90oxHVWB0+JHpVQSFgnUHYxpPyorDLnAYTBGkflyqm4giqoNvMLpKrIUyZOuadCAOp5VpcHlYmCCfiDB2qjkDXDMT1oxLY00FKlWR4QACI61HdQBNuRpUqKEw9sM/eE/oU1u6wA0EClSoB3xDZtyPLT6UW90669KVKgjt3Cxgk7gdNPhRdzDrppzPM9KVKgjv4VApIXUx85qtuqI26+FKlQMtj8KcVAGn63pUqCawNanxZ/dOeeWvKVBY8PaLYI3MGfGrDC2wXgiQd6VKgfxFjJHILoKr1c9eS/OKVKgdw5zkuk66jfXkabw/Xfx+ppUqAy2okLyyrp5zTcT7oPPr8RSpVQXg1B1O4NXdgwRGm3zpUqINxw7nnpuZ94c6fgsOqE5VA3/AA60qVV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6" name="AutoShape 6" descr="data:image/jpeg;base64,/9j/4AAQSkZJRgABAQAAAQABAAD/2wCEAAkGBxQSEhUUExQVFRUXGBQYGBgYFRcaGBcYFxYWFxcYFxcYHCggGBomHhQUITEhJSkrLi4uFx8zODMsNygtLisBCgoKDQ0NDgwPFCsZFBksKywrLCssLCsrKywsLDcsKysrKywrKysrKysrKysrKysrKysrKysrKysrKysrKysrK//AABEIAOMA3gMBIgACEQEDEQH/xAAcAAABBQEBAQAAAAAAAAAAAAAEAAIDBQYHAQj/xABHEAACAQIEAwUFBQQIBQMFAAABAhEAAwQSITEFQVEGImFxkRMygaGxQlLB0fAUI2JyBxUzgpKy4fEWQ1Oi0iRzwxdjg5PC/8QAFgEBAQEAAAAAAAAAAAAAAAAAAAEC/8QAFxEBAQEBAAAAAAAAAAAAAAAAABEBIf/aAAwDAQACEQMRAD8Au3odqmu6UOaiGk02nmo2oPCaSPTWpCgnVqmttQymi+HYc3XCj4noOZoNH2dYa9avyapcN7KwYGrbEzU3FeOWrFtrhMx9kbk9PCtA72zdBXoun7poY3mZQY3A2I2PSfKp2vxr+In0oij7YcO9ra9rbkXrPeXSCQNWXx6/CjOy3GBirIae8IDDx/QojG8QCDUTpNY+7fXB30voMtu62W4s6BjqCB0MH0oN+VpjWgdwKgwmLW4e6ZHP8KJDjaR6iqBr+EEd3QjX/fwqKzaDDcgjcbwfiKPoPFIQc678x1FB49hwO6Z+X417YlffiecVNYxIaI50+/azCoHikRQtm9BymijQZTtp2RTGpmWFvqO63Jv4W/A8q4vjcG9p2t3FKupIINfSLCsz2y7KpjUkQt5Qcj9f4W6ipq44ctSLUuOwT2bjW7ilXUwR+tx41CKip0FaTsf/AGzf+2f8yVm7ZrR9kf7Zv/bP+ZKg1t9aENG3qDuGqhpprU6aaaBprwV6aaWoHAUdwq+EfXYiPX/agVNODUF29ly2gYjkQDr8YorFcF9qozJnJzSrHKoB22G81QW8RdGiF4G8TpXq8Su7e0b1q0Mv8Dxj3YGLa0oERnUwI1gCPhOtaXhGDa3lXOrWxvLFmYxEzmMT4VyHFYK4+KdPamZnMSZ115a8xRpwNy2qq15yrEglWIykawPMTSjr96/YtjvXLab+86n6mqTtD+x4nDvbW/Zz+8hV1MOAY2/WtY89nrhT21tvaWra94t7+qmf5o0qs7JKvtCz6qQBESNSNx60o1fZLtDktOro1x7ejKuXMQOcNvXr9scNcuIEsOjkgzFsH1BmslYv/s7petBu6Wz7kEEjmf5oq2xnCxnt4hNUuMdtgT3vz9KVHUOEcRF5M2x50Y1UHZ4wq+ZFX4qivv28hzfZJ1/hJ5/En186Pw1/MI5/h1rxlBBB1B0PlzquINtgJ/lPX+E/rlNAdjLMiRvUeFxH2T+vCibN4OJ25HwNB4zDkd5aA2mmocJiMwoiKDN9ruytvGpyW6o7jx/2t1WuM4/AXLFxrd1SrruPxB5ivokiqPtT2YtY23Bhbi+5cjUeDdVpuDhy1ouyJ/et/If8yVU8S4bcw91rV1crj0I5EHmKteyX9q38h/zLWGm1vCgb61Z3VoK4tVAgryaka3TSKBjUypGpkUCBpTXkU6KgvOA8TZVZAgYAM07HQTBPjVZZxSXL3fWc51ymAokDkPH5VZ8L4E/duFzb5jedRzgjTXaliuFMGBfEMQu0qDpuQJk1oScH7P2mf2r4dQxOvec6AGCAWjcCrLHdm7JXKlpdSpgkgSCJOh3isxxDtg2HMWyHjeIgecLprUi9vWZZyqDptruOdTgc9vE4Rr6ZFOHdCE1kqYIEDcyDVHxG41m1kdG/eMrJqNB0ga86uMFxo4loeYmJDEeU+FWd7gQF04slrrKrOqNB7wBjLG6+EUGMwWHYW7qXlcTZJCNyVriFSOlSdmsWVz4S5rrmTzGoj50Vgi1xrzXtWcNJ1nS6kDppQvHcGxRLlsfvUZzpvlVZPpQdC4dbgL4Mw+dW+GaVHp6Ej8KzHZTii4iwrDcHUePP4aitJgT3f7zfWriJDUd+2GWD8D0PWpTTTVFbYusjGR3how+8vIj9delW6sGEjUGgMdYLd5ffG3iOh9B5VBgcYBrshMMPuNz05CglxNkocy7c6Lw93MJ/Q/0qV1kVWPNpv4TQWdOFQ23BAI2+h6GphVFR2k7O2sZbyuIcTkcbqf8Ax8K5tw3hNzC4l7V1YYIYPJhmXVSdxXYhTb+Dt3IzqrRMSNp3+lTRjHoW6tGMtQXVqKDIqJhRDVC9QRExUbU9qjBoGk1Ngr6pcVnEqDJH4/Q1Lgrea4gie8J05Aya12E4MnvXQrt1IHPkBzA6mmYKri3HojIwIKmMo1k7RO1ZDEcTfFYkYe44Ch7atl0MEHPrtzIPjWj7QODi8gAi2ltwoESCddvFYrHducElrEC8rz7bXIAREBQTPQxtvJ8aCzThds32Nhh3XKsraAaERryOh+dXuH7I3gFgWlhVB56gk7xruKqcVjbTXLd2zoTaa268zovs56kGdek1peGYBbiF2uXGzQINxwEhQICzAn3vjTBFb7MXFEsU0C7bd34UTd4mcOhAUM2mXveMSRv/ALUMnZyyHzO7uNe6zkrr4TVKvB7Jxt1bQyi3bWQCe8zz3jOkD8aolxVgopdoE+0IE6kG8nejpUvDEzNPJfbk/wCED8aCxeDvWywBzqRGUmYUwTl6bCikxHs8Jfb3WJga6jNFQVuEJ4fjAYjD3icvQEGI+B+RrqGDjII56+tcbx917trIzsYOZQTMHwnrrVjw7tHiDhQbdyGtaOsTK8m16bGqOqtTTXJx2vxP3x/hFK920xSqSHWeXdFKjqxNVfE/3Wa7ErH7xeo+9H1/0qLhlg4jDWbrs4uMiklGZZJidAY6VnOM8du4e81rNnQBTDqJIbkSBVVsOGY0d1ZzI2ttuoPI+NHYmyGGtck4fxS4Q1hX9nLFrOvdB/6ZnYEbeNdXwhPs0zSTlWeswJ+dMRV4XHhLrWjuADB2IO0UZ+3ttoKznbvDMht4i37y6NA5bgnw3qbgvFFvpIPeHvDpQXpxDHnU2GbWgUajMKNfhQUVyOoHxoVyCNDNUmC7OtdOe8xCHZAzR5SdT51eGwqKFUAAbAVFCuKHuUW60NdSoB2qHUVMwptBLhuI3LKsbdtHbq7RA5RVPc7e493VAtpSzBRKGASYGs61Z3XC27jdFJ9K5/hMU5Zrzd/KGjMTGZtFhdtJmPAUFjxDj1xcY90PnymAeRA5Dw3rUHj+Bxtg274FpyDD5ZKMftLsQdOtY3hPDFvRlOZuaaBvgPtDy1HQ1o8P2btowbJiAR9iJX1IRgP1rRV72TwVkOVs3TibhEF/ZhUtgcwNydhvWsv2gAy6DKw1AiQUXUyTr+VUPYvidpcRdwoQI+jBp96ACy68xM/A1qL+FLOxVykhSe6DyYaZtthVxGfKqTrH+L8gaE4FZC8Suwffw6nrqGHUeFar+rn/AOs3/wCu2P8A+TSsYL2dwHOzSrbrbGoK691AaQVnGsttS9y8UQfaJUDy0WSfCszgsDYxtu4iXyveUl2QmREhRLCY/GrztS9sk+1RWS1LAHrlBZo699FHiaxXEO0q4ebdi2qsYJ+6CeUc9qg0g7H2gIOLExH9n4fzVDw7shas3M64wHQhlNvRgdCD3vOsvY4zdugF3MGSYjYQYHjqo83HSrm5x23bUCAfnp18Z5etAeew1iT/AOqI1Ogt7Dpqa9bsJhjvibhjogqGybgRWdipYSFWJjkXJnKPCj+EcS9qWUzKxzmQZg6b7UGpwFy1btpbVzCKFEqZgbVVcS4DhL903Xd8xUCBoNPh405acBVAA7HYHUzdkx9o6R003rQWHtoqrnuEAACd9Op50EK9IoDry2XEOCw10JJGu+kxUGGwGFQ9yyFO3dEGokqZKqCwlr7h9ansInJT6mhkoixQU7pQd5KpcB2yDMEvIFnZl1HxFaG4nTagrbi0HeFWjpQV5Kiq5hTCKIdKjK+NQCYxlFq5nYKCjLJ6kGBXOTc0UAxt8GrcdqsK74dgne1U5YBOh1M+U1h72EZYMaMqsPiNqitRwq3IHtbJJ+8kEN4lXU2z5gg1qMK6qGdgwVFLRcKzptCgaetYDhd22v2Ls88tzKp8xlmtRi8ObuHWzbKjMQzImpPQMTqT6VRV9jbr3OI2XHvNcLHyIJPwiu14mznJWSP7MgjcFWLA+orD9l+C2uG22xWJMNEdQgJ2HVjpWvwvEbdxVvW5ZGVYjf3yNQTynXWriLB7eZSpJ1G40I8R0qJxDKJnutrprqnTSokxzHa02aR3SyA5cxBbfbT505b4bv6QoOxDbwY08qqOXf0hcSe3fdJlWFogfyNmPqVE+QrB3rpYksZJMmuq9q+H2sdYN5SRkDFWiJgSd/KsBwXs62KRmS4ilSAVaZgjQyNhvWdVUriGAgHT/b/xX0FWPBbk3AW1iNDzOw9BFaDDf0fHQ3L48Qqn6k/hTuI9kTZKvh87gAh1JGbbQroNOoqBvGOJkL7P2SXVujTU5gy7RG2hEDnVx/R1gGGHe4wKwYAI95dwdfHMKzHCeEXHx9hLiZZIYhxuiDMdPEJFdNt9wMqABTGnTKSfxqj1X8KnRqgFSKaolNeqK8VqeKCQCpFFNQ1Ohmqjy2KLs1Gi1Olug4Nw/s9ibzDKpIneRAHWZrreFs5baLOaFAmd4EVn8P8A0g4MDKLb2xtoogD+7Tez1+zbustl7ly3dl1MEqjallnlUxdX11KCurVhcNQOtEVz26ha2KPdahZaKBunKpYLJAJAPMisZisYlxoaxcJIJAW4IIgsdMp5An4Vu2aKz2O4M6XFvYeJV82QmOeoB6GWEeNRVfwnHWNAtph5w3zy1tOF45BBFpvRB8iwrlnFF9jecLoJkDTuzrlMcxtT7PHLg5/M0HbkvrdQo9osp3DezIP/AHV7ixbW37P9nzqAItrliA4iBMaGDXJMH2nuiAD8603Y/jd27ixILBbbg5dYJKxPoatRdf8AFqJ3kwN0bLmOQaSCFmSYl6dwHtgt+7ctJYSyLYJzZpBOaAIAHjVncdbC3XCElpYglZmNgPgNK5cnDMUoZ0Rk9oQYBggCSASees0G24/xwqj5XQQpgKkcjAMkyJ8BWd7BYUpaa4wj2jaTzVR+ZPpQ/C+As5/9Qzzp3J0Pmefl9a1AgAAAADYAR6VAYrCktC27lEKaBmKsOSXsuEuFchzCVK6/PU/OilmNTJ0kgQJ8BypqtXuaglDU5WqIGpJoJZp6tUSmp1FVEqGpVNMQ1KBVE9tqLsmg08amtGg+anai+HcYvYczauMvhPdPmDpQVyoWNZadh7Jdohirf7zItwGCMw72m4Bq+KVwBXIMgwav+CdrcRhzAfOk6q+vnBOoq1I6xdSoCtPwWJF60lxRowBHh4VKyaUATW6GxOLS0QHOTNsWBy/4oj9eNWfsprGdseHZmKJishbvNauXStuDsVEbkxUFd2h4mt+R7DDkzo6lA58ZV9fIiheEqAROHZ/5QD9JqrHAbmuVrTRPuv8AIaamgrLsDpOnU1FdPwXE8PbKhsLdRmmBEExvArR4Dig/5WEvQRMlgAddtWrlfDlukDu2n8WbXWtJhuG4ph3RZAHKWOvjoJqjbYni7CJs21n/AKl5PoJNVnEOLPEe2w9v+RWc+pCiqB8JeJIv3kSeVtQI8iT+FNfg+FWC1xm65m/UUqR4uJQOWe81wkEe9l8vd2HxovheJzFgTIB0bU6HWJO8UNd/YFGi5jGozO3qM1H4Vgw0TIvIbaeXSgKU7dDU1vT8qgXlNem4RQFk17n61HYfNFEezoGTUyvprSS31qT2VB6jDlRFtqGFiNTp5mPrSbG2k967bX++v51RYKKntVRt2lwib31PgJP0qC725wq7C4/koH+Y0Goy1NZFYi5/SEkdywx/mYD6TSwPbi67EC3bURPM8x+dKOP3KgapbjVAXrLRU9aiL0g5qo7B/R9j/a4RV+1bJQ+UyPrWly1zDsTjb+Gtu6LbIuRo4Y7TqIIq8ftdi+QsD/8AEx/+SqjYslYr+kKwoKXLthrloAjOr5WRidAdNRppy3pN2qxn3rQ8rX5sahxPFMZfgB7bsJhHRMh9eenWpozGF/ZGVgO6xBClmOjEd0mDEba0Fw3CWmZhevi0F/hLljJHdyiOW+2oq2vYi4Vui5h1GjZihQRpuN525VRYC+iNNy37QclLFRPUxv5VFWuHwtnWL7kTofdPxFX3D0wf28Sw/muOP8q1n8JeUmVw2k7DUD1q+wOIO37ESOmdVmgfdbAKe65unwzn5k1MOJWl92w/+D8SKsLTXI0weQeNwR8hT7uMuIPdsJ53J+UVQBax9wt+7w4UfeYbcp0o5+NYa13Wus7Cc2W2Trz8BQjcVzaG9m37tpCf+7Wsu+FckkI5E81M/HrQa252sww2S6391R9WoZ+19r7Nhvi4H0rOpwq8drT+n51Pb7O4g/YA82X86iLY9tGGi2UHmzGh7nbXEHYWl/uT9TUSdk732mQfEmKIt9kfvXR8F/M0ULc7U4pv+aR/Kqj8KDvcXvtveuH+8fwq8Xs1aG73D6D8KmtcBsD7JPmx/wBKDKPfZveZj5kn60lXoPlW1tcNsja2vpP1oxEVdgB5CKoxNvAXW2tsfgaIt8GvfdjzIrYNdEc6HxGLW3qWA05mKCkscAuHdkHqauOEcECse9yPKOYoW1xu2Zgnw0OvpRvCuK5mOjbH6jrQcsdahcURcqE1FRhKltYfMQOpA9TTJqa3cgg8xr6a0HWrHZa4EVZQQAN/9KQ7JP8AeT51c9luL/tWGS6RBMgjlKmDFWpNajLJ/wDB7c7i+hoTjvZa3bsF7ua4qxORQHUGAWUltxI0rbtPnVZcx17UHDPB0Mezcc/4wSN+XOkHIbVixmZQ2JK7Duw0eIGhqmuQGOWQATGaJ30mNJ2rS3MHZF5yuKRTnbuMLiQZ93nttUPGeBO9xmt3MO5mCiXUzCAN5jMSayqJcbdbKxvoSw107y8oIgdKvcBdusNcalsearWWThF5D3rTj+4SPoRV9wooP7RbU+IAI+BQ0BGLv2ZhsVdxB6KXI+B0FMRFOqYWf4rhHzmaNvNmgWUdv5LTD5i0PrTBwrENvab++4HqGc/5aBiXnkBmRRI7lvc9BI29K2AuCB4DaZisf+ylSC9/DoFIOjs+3gggelEYnjuH1/fsxP8A07RnwguY+VBpWvL1Hypntwdq5l/Wd2ZFxx8ab/Wl0En2rSfH8Ko6Y938KDv4uN9B41gDxO5r+9bXQ6mobl8ndmPgSfxNQby5xO399f8AEKBxHHrKfaZz/DsPid6x6uOlNa50FBpbnadvsJ8W/IUIeN3yZzhfIVRM5POnIDQXn9ZXT/zT8BQ+XMSTJPUn86BSakzNQWdpiCATHWOXpVrwYHMefdI+YrOW7jTvVtwO+2cz90/UUGPu3NaiL17d3qKinF6XtaYaU0F/wntDiLdo20vsiawojn0MSJmjeHdr8VYkLcmSD3xm28TMCsmGqywWIQ6MAD111qpGu/8AqLijGlsafcJ1+Joi12/vsO8QDp7qgGR4mdKzq2rTQQYk8temkfCrC9xg4VUBw+Huq3PIVYEbSQelKRScYsPcuvc3zkvpHPWAFJj4gVVzWhv8Wwt5gXS9bP8AAUdR4AMAenOm43AYW459niQDoO8hVW8ZURUFXg7t7a2zj+XN+FbDg97E5cpvsNZP7gF9Rt7RwNNKosPwC+DKBLo/+3cB+Ug/KrDB2nVoay09CjH5ZvwoLW97Qnv3LrAfeuhR6Zvwq77K4dFW5cB1LKhGfMDkEiDyJFwmqy3hHifYi3/EyqgHqT9Kt+CYZrftCSWz5YyKSBAjU5Qp86opOK3iDcVS8d4aIiKd+Zlj8Kw0EDXT5fWum/8ADoJk52/mZV/ygk0ziWEFkALbtkmfeDPA2+03XwojmZFeC2ek1pDwgSSBMchHrTHwAH2RPPfT4VFZ72ZpoFaFrA5IZ8edRDBqR02n/agqLc/renkGrQcO9PLX9bVG+B1106frrQVoWamCfCikw8foxXpwjH132FAOgI+lO9lHMUUuGjcjcbD8TTGA5CfzoFYs1b8GQZz/ACn6iqrKx2EVZ8F0YyfsnmOo8aDFYq0ymGUqfEEfWhjXRMRh7d9crGeY+8PIkGqTF9lVk+zunyYT6laKy8U2KLx2Ca1uVPkdfSg5oPYpAUqQNBZ8GvXPaKqNEmO8dAOe+2k/KtTx/CZ0tgkZbjNByrmm3AJVlgFdSNdTFZbhL5Q78xoNQPOpcLj3c2gTopGXyLT+JoFf4Kw91gfPQ+u1CPg3VczLCyVB5EjeDz2+VWuMxc3SB7iHXbWN999qscJx9GuPduosiyy2E+yh7qLA2kAs229EZpdK6T/RviTft3LTu5yEMBmPutoeeuornyYMkFlIygkb9Ks+zq3Q37lyjuyqsFhm12n3Yk85oOxLw+2hmFB66ZvXenG+m2p+FVnD7bpYT2rhrhLy5gKVUkA9IgAz40hcJ2Onh/pWkWNy+OnqareI4C3iDJJDREqdvgRRN/CCE8Zn40V7MW1y6Zzv4Dp51Bz/AIhgyjlToRJ0gSORg89KhGK5ZMw8N9PAirrtLZjEWn+y4NsknQEHMuvLmKFOG6k/DTpzPKiorCKw0zTvtEc9ZEDalcsRH2p2238xRPtky5RB6AA66Rqag9tA2XkNSRH51AsPw2REwN+pBPU/GN6di8LbSQxmNxpIiOm2setB43GBRqzSSIRQx57CPIc68Vjo7oZ/igHlEkyflQPS0raIunWI38aS8MuMGbuwupM+6DtPTahRxBZJm438CbfEkePKpbKEEFbaqJmWZmafGTQD/synQTc32kj1Aimtg7gElVQeLEnzgfnVmCzmC7RGwED/AFpHA2zvm/xfHkKCraxlPX4CKL4We+2nL8qmTu6Is+J8+nxqy4ZZzHUHb12/OiMx3pIj0MD/AGphU6yYHOG18NKMu3cogk6xyHoKhd16Gd9gPnRXl/g1u5EqAdNToZ8xWX43wv2DwNUOxmdeYmK0bsSdRMfxdaZeso4KkAjc67acqDHGkKsMbwl7YJHeXqAZHmOQ8aDtqCfCgMcZbIA+1HPmdfhpUuDtxrtlBPpoPnFXd3hdt8I2ILNmW4ERTEHugsdN4FVTqFs7d52HoNaKHZCE13Yx+J/XjU2NHeVAsezWD/O3eY/MD4UThbRe5bVULZQzEAamBJ+ML86bh2kSdHdiT5sfyiiI7py2lUbsSx8pgfSi+Go5v2EtmGLrEeepjlUWIAa8QvurAGvJdN603YHB5sW94+7YQ+WYgj5S1BtcUO9lA7qKEHwFD2MIVbuEBSe8p281jY+FF2FLeLHU+Zk/jRmUL3Rq3M8l8B1atIitu0iCTG2gMeQ+dOM6nc8zT76QFjpruN/Heg0wTrrbuEfwv3h67/M0AnaTA+2wzrEkd4ea6/QH1rInhJKBl7oIEZQ5OoBE98deldDtK0w6AfxBpX56isTxGyfaNbVjkByqs6AeMfrSpoDwOBWwyu95XgHNaYvE7jKEYnrvNNxV+wzFkslvNmgeWpNEDD2098Ak+AA8utQvjbcAABRtoD9aiojiHki2gXbRFC+p/OhxgmYy7k7aAz5yatBiLOmV+XNTHlHM86fhrJZjnz5Dp3RuBqCdNJnblQDWURRI0A5ZST5zyNFWUkGBp5SR1nxon+rlA00A2Jb4foUPduZNiDBJ0OscvAmgkVWO+oA56DnrpUoQeIE8vmNulQ+30XIDMyZ33mpbttnEgEkGcoY8/CP1FVHtzUg5eXURB6z9BU+A0PeHL4zPSvMNh3X3l5SBAOs+dWnDcNmkkEfHn6eFBhVtAH3j5TU2oG6/P0pr5dd/T6UIxWaiiL1wRJKmJ5n6UMMUI0EA9BXqEDvETtsaZcgnSQD5UFjgsMLrEe0VdNZA56RU2P7C2GWbV0o3mCpPPQ7fA1TKuUiSPLY0jdnTfXl+VBHjOF3beGNgvbbLc9ouV9TKhWGWNdhz61m7164IV5EbA1vOFcPViTdYIOkwfTnVq+DwijVRcnXUb+ZagyPZDiKJfuXCNVsuVG8sqAAx86FsXEzE5tADHny/XjVrjeE2i+ayvstDojM2mx025+VUeP4Q1sjL3gRPKfrQT8HQs0DdiAPMnSR0mum9nuBnCYd0Yg3Ll05jsIEafIj4muU8JxRsXrbupyq6sdOQNdJu9oAttWLqwAhQurk8yNdtZJPM0GqsgAQhnTV+o6KflNOLqmkgeFYJ+2XdPdbbu94R5so1PrVTe7SX2DfvSAywYVAT4KQJUVajpWJ4iiZjM5RJkgQOsGCKz7ds7ZzZSZHugKe+egJ29Kw3sy0bSdKmRCY8h8aUaVe1L6s4Dcsok5WI0k6A+UUAvHGBJW2NTM76nUzHxqvuYbMAVVo0kgc4nTlzojDSs90jQRy5HfXqaKFxBdmzFp/30B0qeyToJP1+NHWbWY+4o5ydB6etNuMDoumsEEHbTWRvzqCMx4TGh5elIYrNIMmIEDYaiaaxO+vgvKB41Ct1pkAROmnUdfgKCytXC+jExJgCDpFG4TDJI3JPUT9dqqLDnQ7aCTr8aPtY0Ahe+dYJ5DWNDQXGF4UoIYKJ5n8utWaYQGCNDB5Qfj4UFhbmvfMnaB9aIs3G90oxHVWB0+JHpVQSFgnUHYxpPyorDLnAYTBGkflyqm4giqoNvMLpKrIUyZOuadCAOp5VpcHlYmCCfiDB2qjkDXDMT1oxLY00FKlWR4QACI61HdQBNuRpUqKEw9sM/eE/oU1u6wA0EClSoB3xDZtyPLT6UW90669KVKgjt3Cxgk7gdNPhRdzDrppzPM9KVKgjv4VApIXUx85qtuqI26+FKlQMtj8KcVAGn63pUqCawNanxZ/dOeeWvKVBY8PaLYI3MGfGrDC2wXgiQd6VKgfxFjJHILoKr1c9eS/OKVKgdw5zkuk66jfXkabw/Xfx+ppUqAy2okLyyrp5zTcT7oPPr8RSpVQXg1B1O4NXdgwRGm3zpUqINxw7nnpuZ94c6fgsOqE5VA3/AA60qVV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6" descr="http://bobgreiner.tripod.com/1d12c330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67400" y="381000"/>
            <a:ext cx="2743200" cy="280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5867400" cy="1027906"/>
          </a:xfrm>
        </p:spPr>
        <p:txBody>
          <a:bodyPr>
            <a:normAutofit/>
          </a:bodyPr>
          <a:lstStyle/>
          <a:p>
            <a:r>
              <a:rPr lang="en-US" sz="3200" dirty="0" smtClean="0"/>
              <a:t>Importance of Discussions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8229600" cy="37338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sz="1600" dirty="0" smtClean="0"/>
              <a:t>Research indicates students are better prepared to apply content and  retain more information if they are actively engaged with course material. </a:t>
            </a:r>
          </a:p>
          <a:p>
            <a:pPr>
              <a:lnSpc>
                <a:spcPct val="150000"/>
              </a:lnSpc>
            </a:pPr>
            <a:endParaRPr lang="en-US" sz="1600" dirty="0" smtClean="0"/>
          </a:p>
          <a:p>
            <a:pPr>
              <a:lnSpc>
                <a:spcPct val="150000"/>
              </a:lnSpc>
            </a:pPr>
            <a:r>
              <a:rPr lang="en-US" sz="1600" dirty="0" smtClean="0"/>
              <a:t>When designed effectively, discussions allow students to talk about, question, restate and interact with course content and the perspectives of other students. </a:t>
            </a:r>
          </a:p>
          <a:p>
            <a:pPr>
              <a:lnSpc>
                <a:spcPct val="150000"/>
              </a:lnSpc>
            </a:pPr>
            <a:endParaRPr lang="en-US" sz="1600" dirty="0" smtClean="0"/>
          </a:p>
          <a:p>
            <a:pPr>
              <a:lnSpc>
                <a:spcPct val="150000"/>
              </a:lnSpc>
            </a:pPr>
            <a:r>
              <a:rPr lang="en-US" sz="1600" dirty="0" smtClean="0"/>
              <a:t>Online discussions are an opportunity to help students become more involved in the course. </a:t>
            </a:r>
          </a:p>
          <a:p>
            <a:pPr>
              <a:lnSpc>
                <a:spcPct val="150000"/>
              </a:lnSpc>
            </a:pPr>
            <a:endParaRPr lang="en-US" sz="1600" dirty="0" smtClean="0"/>
          </a:p>
          <a:p>
            <a:pPr>
              <a:lnSpc>
                <a:spcPct val="150000"/>
              </a:lnSpc>
            </a:pPr>
            <a:r>
              <a:rPr lang="en-US" sz="1600" dirty="0" smtClean="0"/>
              <a:t>The dialogue complements and builds on the lecture and textbook content. </a:t>
            </a:r>
          </a:p>
          <a:p>
            <a:pPr>
              <a:lnSpc>
                <a:spcPct val="150000"/>
              </a:lnSpc>
            </a:pPr>
            <a:endParaRPr lang="en-US" sz="1600" dirty="0" smtClean="0"/>
          </a:p>
          <a:p>
            <a:pPr>
              <a:buNone/>
            </a:pPr>
            <a:endParaRPr lang="en-US" sz="2000" dirty="0" smtClean="0"/>
          </a:p>
          <a:p>
            <a:endParaRPr lang="en-US" sz="20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9218" name="AutoShape 2" descr="data:image/jpeg;base64,/9j/4AAQSkZJRgABAQAAAQABAAD/2wCEAAkGBxQTEhQUEhQVFBQXGBgUFxYYGBQUGBQWFRcWFhQUFRQYHCggGBolHBQUITEhJSkrLi4uFx8zODMsNygtLisBCgoKDg0OFxAQGiwcHBwsLCwsLCwsLCwsLCwsLCwsLCwsKywsLCwsLCwsLCwsKywsLCssNys3NysrLCsrLCssLP/AABEIALQA8AMBIgACEQEDEQH/xAAcAAACAgMBAQAAAAAAAAAAAAAEBgMFAAECBwj/xABCEAABAwIEAgcGAwUHBAMAAAABAAIRAwQFEiExQVEGEyJhcYGRMkKhscHRUmJyFBUzkuEHIyRDgoPwFqKy0hdjc//EABoBAAMBAQEBAAAAAAAAAAAAAAABAgMEBQb/xAAkEQACAgEEAgIDAQAAAAAAAAAAAQIRAwQSITETQSJRBRQyYf/aAAwDAQACEQMRAD8A8yt6TS1unAfJSfsze9atfZb4D5KaVrtTC2Rfsw5lZ+zH8SmBUngk8aDcwcUHcwsFFyJXQUvEg3gnVu5LJcOBRgXQS8QbwHOttrBHLC0clLxj3gfXrptREGkOQWNt2nSEvEx7yDrF2KivLrAKQrVGDNlpUmueRrNQicoVTSwioQCGP9Cs3Fj3HLKq66xbdhNQe6/+VQvtHjfTxCWxj3E/WLrrEIKZ5roNd3KXGQbgkPXQegwHLJKlxYbg4PXTXoEPPJddaeSl2G4OFRbFVAiquutU8hYeKx5ldftB5qv6xdCqEgsPFwea2LgoAVV2KiVjssGXHcEbTcqZlRW1EosViTa+w3wCnCgtXdlvgFMF7JidBdtC5AXQSA6UlJ2uonuPFRroIESzK0tBbSAxbWl1TIkTtInwlAF9hnR7O0PquytOoaN3Dn3BXNjYUWuAYwTO51KssTu2PaxrW5ABoeYyiB8Fw/DHMtn1wZJ7DQN5O5SaQIFr3YGoG5gd/euc1SDETyjX1WmXVJgDXZQacan3uOgKLf0wYW1gWMOfXM1sFoHJZSRRVtuKhMEETxPNbdXcDDoK7p4/QLe0/wAiCSiaOIWxaYezlwGnEELKx0VzqNJ+7BPdogLvAAf4boPJ30Kug6hP925p4kbR3K76P1raoXUXtDSYIqEyB3K4y+hM8uuLYsJa4EFDEJ66ZWDSxzmgAMdAdzGyRnBa8iNLPVacFiKGYSuSStkLkqaX0M1nK5NY81pyicUtkfoLJWXLp7lc0KANMOI7Rc1o891Q0uKZLPai38xf/KFEoRropMt2YIw6id/gFIy2Hu7QDrvroArCiYZPch8HpFz2t/E5o9NVxZUoqzRI83tj2W+A+SnCgtfZb4BEtXrnObapQ1dWtAvcGtGpXo3R7oVTgOq9o8uCCJTSPO2011kXvNtgFs1v8Jp8lFifQi2rt7I6t3MfZNohZUzwuFtMvSforUtHdrVp9lw2P2S48JUaLkjWl0QuCkMY8E6RNZDbhhqNGgjeOR7kz17ykcrc2WBnDAIADtZj6lIWCWfXV6dM7OOvgmTpnbi3qXTmuzF+Skyd2gDUeChjQQ6lQJJD5mdwHKE2tIAy+do0256cUlsMDRTU2y0zuTAmfONVDjaGnQ2Yfh1u6q0OeA0nXTUBGXWC0w9wY5hZJjgSOE96QKVo41IBJ7gf6omrcvaS3MdNFgsLb7NHMcB0ea4EyA4baj46IZ+EVKQzuOUcwRCVP21/4iuKlw46FxI5StY45L2Q3Zd4xjGan1LHEtJlxPvRsPBVrL5rQ2KbZAIJOuaeJHAhBErAtkSzZK0tlaQBohRuKkco3JUMjJXBUjllxblsSIkSO8IA4ohNFkz+8aPw0/8AyKW7dmoTXhOr3H8wH8oWOR8FxL6s6KZVj0Dts9ztoxpd5nQfJVeImGDvKZv7OGZTXcfytHxJXm6qXxNUeG2whrf0j5IhhQlr7LfAIto1XunK2N/RiyEhx3K9Tw/RhIbIA3XnWEVA3L4L0uwxRvVAEa7Koo5crJLe5LjlhWdBpGkqupVWlxLQNOIR1tVkq5rgxUzMUw5lekabxodu4814bfYM5lZ9OD2SV76Ug9KcOc+vULRoWj1WcI7uC3m2Hnl50fqU2MqPGVr5ynnHcqurbwm6+tHtYA5zpBiDqB4BC4nhJaJaZBiJ092VTxNFQ1Kbor+jTchfWInq8oaNpe4wFJ0yqufVaMruL3aEiTsCYWWzixlvTyh3XOdWdMgBrRDCSO8yrWhXr9TH7Q1on+FknT9Z1WEuDsXRR4PgratKpUeXDJADQImdJJTDhvRKmWS5xMAkADLrz3R/R68Yx3965mvCVbYjjFNzC1rmDwMH1hQ2RudiPQw1rHh+p4wT9VJX6LNqU33DahY3U5C3OR/q0UWIl5PZd6FEYNcVB2HP7HFpcMvoo3UaCa4b6q46Q9SWUDSAaSztRx7z3r0S5sbV1IRRok8xkn4Lz/pA+nla0ANex5blAjscCSrUrFZQStytkLAFYzYWLcLIQBoqJwUxXD0ADuK050qR6jYNUmCCbBvbE8Pomno8NAecn1KV7A6uPcU54JSgR4D0C58rNYkuLPl9NnmmzooctJ3e4/DRJlY5rv8ASB8BKbuj/wDBYeevqvK1fRrDs8Ptj2W+ARTAh7b2W+ARNNskAcV9GcbG7C7oOY08tE52d+x1Om0HUbjkV5VZXRpO7uITRh+IgwWuQpUYyhZ6Jh7CZMq8tXZTHckTD8Xy7qxqY2zcujzWimmqZzyxP0OdW6DRJ4KjtcYDg98Ahsk89Ek4902cQadOCDoT4ckuf9R1NeRBEAkb/Na41jSdmE9POR6hiOI0alMSz2jlnvKTLmia1TqKJloOd54gCRGqXbm7uHakug9qCeQgGPBdYFcuFZ1QFxDGFzubuTfVKeWG2oGuHSOLuTG24surAmIaA0DQmBzVPdOBPIfNX77V9Sk180xIDsucSJGxQP7C88Gac3BedkTPSVC1d1I0aJ57quuLmpruPXSNfqE+Ho9VcJDWwRuCNd/uhL7o/UAOZhOs89wB9Fg5f4bxUX7FSjcOEE8IVg27Jgo64w0ayw+n/Oa1Ts6Wxa70PcsZZYr0zTxJ+0TWlTUA8UdcdG2V2EhsOjRwG64tqLW7NcfIqxZfvYIaCB+mPiqx5r6MZ43E82xCwdScWv8AI80ImrpfilOqGsYAXAyXfQJXK7ou0ZGBdALSwIA6Ubgp6FIuMD4qe5wyo0ZokcwpckhpWVbwuWjQlT1KWijBgeJS8kX0U4SXYTYUtI5kD6lOuEN0+KULBurfMpzsRlZPIfRc+R8lRAbAZqlw/k132T3hNtFKmPyhJOCMmlXdzhvqV6paWUMaI90fJeZqmawZ8x2x7LfAIpqgsqZcGgSTA0GqK6lw90+hX0lnGbBXTXELXVkbgrRSALZfvGzitPu3HclCraAomDkVZ2+eoxvMgfHVBNcnTohhLHM67rW59WlpB7Pn3pU2Ix1iRVe8mZ7IbwDRoJ5rh9uNxA8NFfVLD87D5qL93OOwB8ws5JodlSahXFOs5rgRw4cPNXrcBrHZk+YXDsCrD/Kd8FDsLRBZ4jVbItnAcerfrH6SeCKbi186c9FkDUkTog6+FPbuxw8lY4VdvaYcHTzIOo71yajclaOrT7HKpC/f9JKjXQabT4ZoUNt0leSAKIJO3aI+i9Da9pWOp0/wt9AvL/cS4aPT/UsUqfSSqw62pMcQ4x5HKubLG61dzy5jqZGzdYjzTnTLQPoqS6rF3LeT9F1abUSyOjk1OCGNcdihcYC1xJBLZknjvxVbXsMmdrm6ZZY/iSN16BRt5XVfCw4Eaagj10XpxkedZ5TC3SbJhWVTD8r3MmQ0kTzhSWtsBUaHGAdJVOQ7K27c+mQ9jZAER8yp7PEqr6tJgqU8lTR4AnIT+KeKvLy4p0mREua7f8pSnjoDarXMmTppvzBCxmjXE1ZutScyrUaRqDlUZcCQB7unmjbimIaWkkOGYzvm2MlAUN3eKxxyV0dGaLqy2w2n2vID1TZVOWi7wgeaWMHb2p70yYh7LG/icAqlyzBBWEUIoNBGr6rR8V682mAvLcP/AMj/APf5FenNrBebquGUj5u6AAde2dsn0T5h9vRD/wC8p5mQdoBB4JE6AD+8nkxP9JgX0GR0c1Ct0rYGuDWiAWuMeB0Su5M/Sx8145U/nKV04O0BpbC1K2FYHUp8/s5qhtKuSYAgknaEhBMODO/wtZo997QfASShOuRDTX6VWrvenvyqK2xu1cey5s8gNR6BVtDo23qetrSGnRjRu8/QIarYOyZQ7q2/hYAJ/Ud3LOU7ZLVjvZ41a6A1GA97sv1VywseJY8wfwuOvhqvHajrik2GOa9vJ7QfiVLaY6WFrqZNKps+mfYf3t5I3GfjPUrmlye/+YoNgIklzjAO5CDw/F+taJ0P/NEPiuIdVRqPiQGmRMadxWGVbk0jfDLbJWS29zyEeY+ynFfw9QvOLbpWyNGXI/3J+qk/6xYONwP9Urw8n47K5WfQx/I4qSPRWViSBI37ktYnfPFZ+U08oJ9o6qnsumYL2hgrPdOjTx8dFS3FwalV7vxOOneTsuzR6aWL+jztZnjl6HqzxZ+kvt/Uou9xao1n+Uc2gLZnXiF5Zi10KJyAZqnvcm93eUx9F6LywGoSSddeA5Beiee0WBbGpVRi11ppwVximyUb96ECNXOIZhqd9FXC9eKjHAy5hGXy2UAzEw3UqY2bpGv0IQ1Za4La0HtF0lziXEToJ1MBSN34DwEKO2gNgDzmSVIwaFRtorc2XeBM1Cu7nWtSbwEuPloqzAGKzt+1cPP4Wx6rH2UXuEns0yY9skT48E4UrtI1p7NDxcUx06q83Vx+RrBWjyDoE3tuMe4F6BbbcUk2WB3Io03iu9gLGu9jQAjTWUTRsbz3bsnUiMhO3mvoJvcjjIMeqTePB/CAl1zk03mBXYIca1IkjNPVyfMzuhv3Fc/joHxpn7oi6Bi+tpiHR27LXuDLdwYMztCIHqjaPRWo6kyrntw1zQ6Cx2k+DlTmgFEFNPRa3zU3A7Z2enNcXXReqGyzqHztGYA89Z0KmwSu5tR9NwjsDTXQg96TlYmNWPXWeoGs9hgyt5d5VJXMcUcBoqnEHkLNgkV17VVY9wBa5wBaDqCtYtcHKY3Co7q+LmtaNzugofcHrayOU+myseldT/C1v0/NVOEUSA0cSA36k+it8eh9B7d8xa2O4lS5VyTXJSWXRmgbBtXrDnyZp0ygjgQlXBqDa9RrHODA7TNuF6n/ANIW5lmStl6vPlyHV3eBw71SWnRe3JYJe2QSYYezHJc71eP7NljkyorYXTtLqmA7PIcNQNDHcg8LhnWVXe41zgPzcE1X3RilSbTr531KhB9qYbpwkpRrA9RVA4tWuPJHJyiWqFK0Bq1W5iSXu1PHUr1O1p5BA4Ly7DKmWowgxBCe3YhpqrZLJMUuQle8cXGBuf8Am4R17ef82/oVBZN98tnlpqUAghlqxjAxvtkZiTvHJCOW6r3OMkGfArgz3q0MlYNERTGg8VA3gEWxuo8FnNjQyYEzRG4Lqaz+bo9ENhejD4I7A6UUvEkrnNA9ghlDxKt2OVaG9igDzKsmBefql8jWHQtYTiT3UqEszNbTptyQS12Vukhbw2plfmzFnadqBJb5Kboe49TSa2pkJFOBEz2Rr5LTLWRcEn+G4z+aT8F7RxkdSoJdrOrjMbjmiLCs0PaSRAdPl3o+5uA2k0QTnplo20gzyQNLEn9Xk0iMuw2InfxCBHeIVml9Ug6HMdNjIPejejt5QdbUm1aoYQIO0x5oGnXLgxrgIbG2hM9/FG1aYccgAYG6jNo4yNnHikIPvbe2DGdRUa4gmQI1nclI907Le1gRs1sHuOsJpa0tIpkNkAHMNzPMpbxe+D6pywI0nnG8q0I3VvTHZGveqy7uXR2hrzUjL6mTlHaPE8EPfVREws3OKdWbRxyauigvyfJUdrUayoC4EgGSAryreMMgnQ7pdrNgniqQUeqUX0mMFV1Rjc40MkCOTfug8fv4oZmEHtNII23+KQsNLajm0qrnBk9mDo0nn3JyxXDMtu2nSbIDgYQ0vZPRqz6XXz3AUqhc5wyADcge6oG9KLum6NnAFvPTiFV2li5jml1J+hPskD0PBC1bJ5dPVvG/edTuud4YN/yjbe10xwZ0kuK7MlcANa0lukTwVWWxvxG3cg8FoVA5xe1wGWATrxVsbeo8Rk4zPNaQgo9KjOTtiVd4Y5ryBEHYnTy8VY2dpcFoAZ8Qfqmqn0ec729EdZYM2kSWjXvIVOQhbtejVZzXPfDQCOzrmdOxA5KLFMLYKrGsqVILJdPZh3ENHJP1M3TXU3AU4AbpnIDtwC4njul/FLK4qV6WcBznNhgzAw0nQTwWcZtvkr0Lf7o/+x/qqO5zNcRndoeZTzbYbVeTlpzBynUbkwIndJuKAtqvkQQdRyWtiLK1bLW+CsKG6GsmksYY0jdSUbgaws5scexio1R1bo329UxWjcrAOQSlZ0yCBzITcdo7lii2T0zJo+BKuWU1T4e2TQ8CmenQXn6p/I0g+DxPC8RLWU5Ltm7GIEI1t9LtHOEnmfiqG2qgsbo72Ry5KanVaODvgve4OUZrhz2hrm1HkGQAQRtvAPBc0rggwSfAqlOJHSS8xtMGEBjeLOcWgkgHWYggjY6HZAqGynevgfinadhzBhGuxEkySTzJ12SjYY+WQXGSNnASD4jgVZU+kB5mII9kcd0qChpF46Q5zgSYaCTqeQCR8SruDake0SR4aq2s8YaCA0PJ4aA+nJQYxSBdmaCAdweaV0NA9rQyUi4DYCELRe5zaocZhsqxpnNTgcFWh2SqCTEzmHcFxySlM7otxx2VuMWeU7a5Q71Vay0cW5o0TPWDq9Qhgku0HcO9WH7gqMaBkMDlB+S7IrijhlMQzSKsqGKVeryBzs06GZ05Qre9w0j2mOHkqypQDTOvloUNMFJMjfiNcH2yfRFU8Urn3kPTpNPB0qxo20DQGdlI+CfDr6qWuc93GAIViy/f+P4IL9m0AB0HxPFdC3PMKWAeLxx3efQKVl+ymDUqudkGp4+gVS5uWcx2101PkEvY3fOqQCMrRs36nvRtsB9uumFtUoOY2oZLWCCCNnEmde9V9rjYdUpl1XKGaNdGbIO4LzglSsqkcSjxpDs9RONsa9gbctgxmcWxkymQI47z5pExl01qjgQQTuOPfCDF1O+6Iddh5gMAO0/0RVDLfDbmoKQDMoaNDI48pUdK2LQQI1I24TvxUeL1QGUqYGjQXHxKEw49tqybLSHagYqN5aBMRdulcnj5pjpPls930UJcgXPR+lL6A/KSnhlt3JP6H616Y5Mn1XoTWLz9SrkNOj5zw2wYaVM6asb8gjRhjTtB8k22ODWwtqDoILqVMxOpORsx5qnu8UFI5KNMEj3jt/Ve5PHKJguSs/ck8PglbppadUaXCZ7uSecMxGpUrBlR0BwIECAHH2TqkLptc1S+m2q7MW5uEQQYUxUvYxc64g6aKWjiDm7FCFcrQYyWXS6pT2p0yeZBlHYdjta5qhgDGjdx5N4nUpNlF4ZWc14yiSdI8UqQj121wRurqVQPB/F2SfIqvvcEk6tJkgaawOK1hWOVsga6mKgAjtNzARyKsaOOsEyx1N3AhxEeRCynp4t7k6NlqJKO0ntqFqwQGlp57H4okGgRHXvb5goa3xfMdXtd+toKnqXreNrb1O8S0/IrVNI45RtgtzhLXatuQfEJdxGxymC5ro4wi7+qMxig1g5B2nyXFW7o5QDbuJ4kVN/ghysag0C2du0a5mzyg/dXVnbB2rnUx6qj62lOlF4/3P6IqjWYfceP90KGXTGEYfTPtVh5Ba/YbduucuPgFUNcOFN5/wB0fZdup86cfqqSpCiDG7OjUIIEEbnn6JJ6R2zWPbkMgjXdehVriiGgFjBH5p+CSuldRrsrmxxGipMaFcrYK09YFQyRqKsRLghAVY4S2X+GqzmNE18x7nuIa4jYaHYLMPpuFRstcNeRVuwxsY81ZWtQluqxuyrJKphhKYrU9gfp+iXiZa4JgFUAAccv0SSooY+gzv8AED9IHwXpDSvMehtSKxPcPkvQKV0uHO6mCQl4TYMqULYuBkUaYEGN2NXimO49WoXNanTIyse5okAmJ5rFi9yXZn6K1vSm4Dg4ObIMjsjQhDYxjVW5f1lUtLu4Bu/csWKRAGdfR2Ef2SYZUoUnupVMzmNcYq1BqRJ0lYsU+0Szyj+1jo1QsLttK2DmscwOhzi7WeBOqoOitNprjM0OABMEuH/iQVixW+xx5SHyt0kqU202MZSDQSIhx+blWVukdRzjLaXhlP3WLErHIBucWeXeywa8AR9VHjOKPZTYWANJ3Iza+rlixJAU78arH3lEcVq/iW1iYHH7yqfiW2YlUHFYsRQF3Z3riNQD5u+hVmyqDuwH/VU/91ixKhpFfc1tT2R6v/8AZD1qgeAHMbA/UPkVixFAwG5taY2YB5v+6FbSby+J+6xYmIlZSby+Lvui7V+ScoGum7vusWKZIGENuSNYH/d90Y3F38m+h+6xYikMiq4xUGwb6H7rm46QViQezIEbH7rFiSSCzu36b3dF0scwH9Moz/5UxAe/T/kH3WLFEscW+h2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Picture 16" descr="https://encrypted-tbn2.gstatic.com/images?q=tbn:ANd9GcSgHuyGhCVTOke0uAxHekg6WkmoqftjYYcZ-5mvZdRvN_T6Ide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2800" y="152400"/>
            <a:ext cx="1373563" cy="1028847"/>
          </a:xfrm>
          <a:prstGeom prst="rect">
            <a:avLst/>
          </a:prstGeom>
          <a:noFill/>
        </p:spPr>
      </p:pic>
      <p:pic>
        <p:nvPicPr>
          <p:cNvPr id="8" name="Picture 7"/>
          <p:cNvPicPr/>
          <p:nvPr/>
        </p:nvPicPr>
        <p:blipFill>
          <a:blip r:embed="rId3"/>
          <a:srcRect l="16987" t="59178" r="18430" b="30411"/>
          <a:stretch>
            <a:fillRect/>
          </a:stretch>
        </p:blipFill>
        <p:spPr bwMode="auto">
          <a:xfrm>
            <a:off x="762000" y="5257800"/>
            <a:ext cx="80772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Value of Discussions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itchFamily="2" charset="2"/>
              <a:buChar char="v"/>
            </a:pPr>
            <a:r>
              <a:rPr lang="en-US" sz="3200" dirty="0" smtClean="0"/>
              <a:t>Engagement 		      	</a:t>
            </a:r>
          </a:p>
          <a:p>
            <a:pPr>
              <a:buFont typeface="Wingdings" pitchFamily="2" charset="2"/>
              <a:buChar char="v"/>
            </a:pPr>
            <a:r>
              <a:rPr lang="en-US" sz="3200" dirty="0" smtClean="0"/>
              <a:t>Critical thinking</a:t>
            </a:r>
          </a:p>
          <a:p>
            <a:pPr>
              <a:buFont typeface="Wingdings" pitchFamily="2" charset="2"/>
              <a:buChar char="v"/>
            </a:pPr>
            <a:r>
              <a:rPr lang="en-US" sz="3200" dirty="0" smtClean="0"/>
              <a:t>Active Learning</a:t>
            </a:r>
          </a:p>
          <a:p>
            <a:pPr>
              <a:buFont typeface="Wingdings" pitchFamily="2" charset="2"/>
              <a:buChar char="v"/>
            </a:pPr>
            <a:r>
              <a:rPr lang="en-US" sz="3200" dirty="0" smtClean="0"/>
              <a:t>Stronger class community</a:t>
            </a:r>
          </a:p>
          <a:p>
            <a:pPr>
              <a:buFont typeface="Wingdings" pitchFamily="2" charset="2"/>
              <a:buChar char="v"/>
            </a:pPr>
            <a:r>
              <a:rPr lang="en-US" sz="3200" dirty="0" smtClean="0"/>
              <a:t>Opportunity for interaction	</a:t>
            </a:r>
          </a:p>
          <a:p>
            <a:pPr>
              <a:buFont typeface="Wingdings" pitchFamily="2" charset="2"/>
              <a:buChar char="v"/>
            </a:pPr>
            <a:r>
              <a:rPr lang="en-US" sz="3200" dirty="0" smtClean="0"/>
              <a:t>Cognitive and explanatory learning	</a:t>
            </a:r>
          </a:p>
          <a:p>
            <a:pPr>
              <a:buFont typeface="Wingdings" pitchFamily="2" charset="2"/>
              <a:buChar char="v"/>
            </a:pPr>
            <a:r>
              <a:rPr lang="en-US" sz="3200" dirty="0" smtClean="0"/>
              <a:t>Use of research and course readings	</a:t>
            </a:r>
          </a:p>
          <a:p>
            <a:pPr>
              <a:buFont typeface="Wingdings" pitchFamily="2" charset="2"/>
              <a:buChar char="v"/>
            </a:pPr>
            <a:r>
              <a:rPr lang="en-US" sz="3200" dirty="0" smtClean="0"/>
              <a:t>Reduced race/ethnicity/gender bias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Redesigning  Discussions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4419600" cy="4572000"/>
          </a:xfrm>
        </p:spPr>
        <p:txBody>
          <a:bodyPr/>
          <a:lstStyle/>
          <a:p>
            <a:r>
              <a:rPr lang="en-US" dirty="0" smtClean="0"/>
              <a:t>Adaptation of classroom strategies</a:t>
            </a:r>
          </a:p>
          <a:p>
            <a:endParaRPr lang="en-US" dirty="0" smtClean="0"/>
          </a:p>
          <a:p>
            <a:r>
              <a:rPr lang="en-US" dirty="0" smtClean="0"/>
              <a:t>Meet needs of learners</a:t>
            </a:r>
          </a:p>
          <a:p>
            <a:endParaRPr lang="en-US" dirty="0" smtClean="0"/>
          </a:p>
          <a:p>
            <a:r>
              <a:rPr lang="en-US" dirty="0" smtClean="0"/>
              <a:t>Significant experiences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026" name="AutoShape 2" descr="data:image/jpeg;base64,/9j/4AAQSkZJRgABAQAAAQABAAD/2wCEAAkGBxQTEhUUExQVFhUXGB0aGBgVGB4gHBsfHhwaGh8iHRwgHSghHh8lHBgcIjElJTUrLi4uGh8zODMsNygtLisBCgoKDg0OGxAQGywkHyYsLSwtLCwsLCwsLCwsLCwsLCwsLCwsLCssLCwsLCwsLCwsLCwsNCw3LCwsLCwsLCwsLP/AABEIAKAAgAMBIgACEQEDEQH/xAAcAAACAgMBAQAAAAAAAAAAAAAFBgQHAQIDAAj/xABAEAABAwIDBQYDBQcCBwEAAAABAgMRACEEEjEFE0FRYQYiMnGB8CORoQcUQsHhM1JicrHR8UOSFSSCorLS8hf/xAAaAQACAwEBAAAAAAAAAAAAAAACAwABBAUG/8QAKREAAgIBBAEDAgcAAAAAAAAAAAECEQMEEiFBMRMiUWGhBTJxgZHw8f/aAAwDAQACEQMRAD8ArPlU3ZOyncRn3eUJbALi1qCUIBmMyjpJBAAkngKhxTt2iwR/4Ls5bP7ELcOIiT8ZUBJUY4AOJnTvJHKnNjGL7nZ17IXGy2+lM5zh15ygDLJUmygnveICBBkiK3T2bWcArHB1otpWlBQlRKgVZYm0A98GOXnRP7LHXEbTZKFFKIUXrwN2EqJzTwCsp+VFsCtg7G2kQF7g7QltLZCVZTud2JUlWQRlmQYE2NU5MoryvU3dr9isIZ2e9hWVt/e0LJazqdhSS2EhJIzEnORHGBA1nuvs00hkgjM+JzBJJKTHhIHdChyuRBk3sSdliWwApQTmSmfxLVCRabm8frRXtXsFeBxBw7ikrUEpVKJjved+FPX2h7NZ3WGSllpAGFSoEqWAmSoq7oJChJuVXvreiXavC4Z7brbD7Lrm9QlOcO7tCISpQgJTmWe7eVADMLWkjuKspwE8Ao16ehHnTpsvssnJj31uBaMNiV4ZtDrq0JKgsDO4tsT4VCyYkk6DUR2pZYa3KsK8FFaTvWw4pxLSxlsFKSCUqmRMmyqJSslgKayTTuvA7PRsvD45eGeWtx9TZQMRlSop3kyoI7qe4SAkZpyjMbmpu0ux+GRik7lp5xpzCfeUNqXlQ3Y/tnbqCIv3e9JiYqtyJYgYTDqccQ2jxOLShMm2ZRCRJ8zXfbGzV4Z5bDsZ2zCgDIkgK142Ipt2t2bwaF7LUEqU3jTlcQ26ckhxlEoUtKllJ3pmTJAEFNTtl9l8K5tzE4NxDimhJT8VUzlStRWYK1kqXM5hxnNNpuJZXMV4gU3bF2bg8Ts/GuIadS7hENrS6p6S4FlerYSEIsiIGY38RIkqBE1adl2Sy3U/Ze1XsPmDS+4uQttQCm1giDmQbGwF9bCsKbrQNUFh0b4jazikKbSlppCxDgZbCM4BBAWRcgHhMXM0d7NbV+ArDvBpOFJKlAtiVqTlvP4ljuX1EChGytlqfdDaIkzc6AASfKuG3dqpD+RsfDZSWkTwP4lgG0qVOv5VaVgsbHu2yi8wlttEsqO53aEAtIgDIgqtK4TmVeABAUde208W9inCtxSGm3ZKm8PClq0AGdUagReJgmAKQsPtVBdLi2wBEfDJHnM2VI50w4PajRK3FBwTHjWlCQONkgqVP9I9I1RIodn0YnEMBCS2Wm05CFpBQUp8KVrMZgmOk1Cf2qGsQnFPvsrxKUlOdplFhb8R10gGDEqjU0h9ou1S3+7KiEmU96EDyQJ+pNAVvuOGCVKPK5+npUpEaH4duG2HnnGEgKf/AGoATlX4jKk5CCZWonzNAdvdoG8URvApOWciQEhCJIKsqEhMZiBPExUHCdmMQ5+BQETcH84o0n7O8RoVJHn7nj0qbooJYn8BrEYwM7CZaScI4sPrWtp1bLhDZLigQnNMyUWHeExGtK+z+2OJaxC8QFguOJyLzJBTk/dCNAkAQAK5p7MvDMCnQ3tx6WvxuOta4rZG7VC0qypEGDx9mrW0Bwa8k17txiyWwpTSw0oqbCmUQklQUIEWCSkRGkca2Z7b4lOIVikhgPrEFzdJniPmRAPMJTypYVraujYtVtIlB/A9r3mmnGW28Mlp0/EQGUwrgAeg4Dh60ve+ddAK9FQuhjUz61jc0RU1z6+/rXtweHv3FJsbR7A5m2X3kyCkJSCBcSSSedgkCeopHxIKVGbkmTI4masB7FoZw5LiSU7zL3PEJBVqf5Zv+7SI42la1ZAqCSZVE+Zimp8CmuSLmKTwJ6XrqS4uBCoJsANf76UW2PsIrUc1gkDSONWDs3Yu6SClKVE3kicsaQY4+d6VPMlwjVj0zkrYn7A7FLcGd0lI4Ji58+Ip0wHZ5plxeRAEBMW5kEz1Gns01YHDhIgiOMfqNeP6VO+5oJmOEc/fvpCXKUhqjCHQFYYygCfDI4H3asOuQden+aJ4hmOHrMe5oTiuItPQUuTaHwpmiglRzGLXHQ9fl60odpmzlkJ01gyQP5Yun9dKY3H7wkyeU/l61A2y1vGzkjMNBz9eflGlFjnTAz4t0eCq8SmFW+Y/tw/SssDhW+MeJUQa0wx73z/Ot/RzKpncI0rxRUos6Vh1g8KCwh23XP61jdexRP7v87/lWF4eKSOoWe1pAwaxJkuNmIkGA5b/ALgZHKlnYMQvnF/Lz01px7X4Mqwq4mUkKMcQJm3rPpSBs1cL8+E2pi5iLTqdlibIcBUnuyCIJ0Tztz0+hp2wCgU+IRbjY1WmzX0pKd4QdLKmLckjh1NOux8Sm2QII/haX/6+VYpKmdWLuIzNPNn8QnpfrY1t981jMq48PH1qAvGqQCSoJH8TK4HrNR/vRctvVOdGhkT/ANSzw8r1ditlhZ98jg2j+YyfQTageLfAn4ybcABA87yKmuJCYTlZBOgShS1H3zrg6hwJ7ziEfw5NPPvRVPkKFRAb5J0hcnVJvbmOtDdpY4gQlUmw7yTI/WieMSCQCUKP7yBBi2v+Z1oPjGu4FkE8EA+v9oqRXIcpUhF2wPiEjjXLZ4+Ike9DW+1kw4oTMe7V32HhSt1NrCSTyEE/1FdBOonJauYXS17tXizU4NWH9qwtulWXRYJwnIe/Y+taOYYjTX39fpeja8P661orDa+9aUhwAcwgIIUBlIIIPEGxt5VV22dhfdsWlsE5Fd5BJkxex6gjj0q6lYalTt7sHeMh8eNiVRzQYzCOgEiOvoyMqAlFeQBgtoYdKRmVu1DXJ4j63jj1orhNt4VM5X18hvFmwjqL/rVcO4VxxZyIUrXQctflRbD9iscr/TSBz3zR6gZQuZt0oXhT8sctRLpFn7O7Qb1JShUK4K/CrooXAPlFYcxhU2reEDKJypsNR8+nCq0aOP2etBWyoC8AhKkmBwUkkcasPHbNW5hy8kiCgqCdLETc8pPpSJwcWaMWSMlYubf7dLSClmEqNlEpv0gn1/Wk3FdoHnD31kk8SfcenXSmj/8APXlJ3jjie9fKmSrzPC/Kp+D7J4ZtYUd5pGQr8RBm4AkgwJAinx2RRmmsknaFPB4gkZkOkrGqYj/69JpkbxWZAJsrSOCBy6rPSYF9TRZ3s7h1OLUEHeQScqgQmfCFRMk6wJIAExNDX8EGsyuJ5n6629KCckMxxl2KW0MKpzEZQLkCw8v0pq2RsDc4VDywc7oJA6d3Lbgbz61C2Gv/AJhyxzKbKUkAymSAVQNYTNuJpp2o4FEQTH8X4RokRpoST5jlRyk3wAoqKcgOlv3FboYkVK3fs1ugc6sQWXuePv5VqWtKnlGtYUill7gaWPfy6da1XhwdRMyCDxHEHzFElIrRTdWXZS+DwSWMU60SoZF5UqSbpAOZJHmnL53mdKeNnbNXZaXElJuAU3HTMNfd6W/tMwe5xaHEz8ZGb/qbhKh/tWg/Oi+xtsDcpVOg4x74UvI2nZswpSjwEttPZUZVxNyIFpAJ431qTshM4FKSPwZb/wAvPzpU2pj14pJOXKEwU31BsfpenPY2HP3cNnUJAt0obCkqRw2ZiELbAVB4HzFj867p2LhyZLaT5yR8jY0Bbw+V3IJgXUfpx41KxOLcYGYStqLkC6Rz6pAqoyLlD4Z32wEoASlMJ5CwGnAe7UkbZf7qp0AtRzb2MzNZgZ5R1pQ7Rr+GBzj3yqR90gn7IGvZB1z7wpxBAIbMkidSkWFqZy11JubnjegvYHDSHl8CUIHoFKV/5Jpp3Va2uTnNtkNLVpPv86xu/OiCW/fCuTjHLnVWUWTFeilrb/b/AAOEkLd3ix/psQpXrcJT6kUk4/7aFf6OEHG7rl/kkUKi2Lstsioe0NostD4riET++oAn01qg9r/aPtB+QX90n91gZPmq6/kRXPsojMpT7mZxc5UqWZM6kyb8QPU+knFwjbG6fH6s1BFh/aTtfDvYdKUZlLSsLScpAEWVMwYKSbRy5Uq4XDncSO83KSfKb1MXh9+Xk/uMymAI706nhZMc+9UTsdiw7hXGSqFjTpqoGOPlSFJyjbOh6UcU9sTPaTaRa3bzYlAJS4P9uXyHiHyo/g/tEw4ZmSFRZMSQaCP4B5sEq3OIaWO8i6ZF9CbFXyiBS4rs6kLGYvMNG+Z1oqCefeQcpvGsetMiotcicjmnwuA2e2zrjity2SpVkjj789KeMFjlNtozEFSUgE9ePmJmlvZGIweHRGGw2KdMXWWrq65jCY4gC1SVsPYjvLBwyBeAQp0+nhTp1PC1DJK+A4tte45pw6Qt3IPhmFJRfuzqI4CRppSd2mxswBeDp19jjTXjCrCDvnMSm6jra8G2t/61W+LxJWZPEk/OmYYXKxWoyVGi4ezWz0t4VkIUFApzFadCT3iRx1tflU/d1TuxdtPsKCWnlIBItMp14pNqddn9vUyEYpsoV++1JQepSe8B5TTGnZnXixuSi3v3zrwZnh+mtZwuKbdTmacStPNKgR9K7FIHnQkPnsV6axFerUZzNNXZk/Bj+M/lSoaZ+yypbWJ0X/UD+1Z9SvYb/wANdZv2Y37BQSXSOUE8YIMfM2HU0hu4pzC4l2AUnMqR5k/0m1PWwV5VL1gpEgawDw6pmaAdrtl70b5AlxNlgDxgWC0jjxt6cKx4JJSqXZu12OX5o+UN2EP3vBpcZy7xKe+iPFIF78bXHQcq3wCX1CM62+gB1+R41W/ZztK5hT3DI4X+h5i3pfrTxsjt60SSohEnRUiLzY+tMnjafHgzYsykqbGBvBvj8a1n+ObeUgVJbYLY3i4KtQDpxi/S58/KhON+0JgWzT5Ex+Y+vLWk7b3btboUG5TIgHSB0HM++NSONvouWVJcsGdrNuF91VyUzztb8qARWAKn7KwBdWJsgXWo6Acb/StiShE57vJI7YDZClkFQ7pBI66j+oNb7SRKSeIvf60z4ZOZC3IypNkD+FMRbhMmlzGeBXlWeORykdFYVHEwThcQttWZtam1D8SFFJ+YinDZP2iOpEYhG9ERnRCV+o8J+lJRr1anFM5Sk0cqxWxrWiKMzRvss7C1jmkfQ/rQQGiOwHIeT1BH0n8qVmVwZp0ktuaL+pYGw1AOidCCn6TRDaOzr50DyiAoEi5SeF+GhuDatF7HLDWGfLiCXCVxIsAUREjvG5ngLa077ZwindzlAktJuSAJM6cD6dK5eyXk7OXUQclXh2r/AEKK7U4MBYWIlXjhOU5tZKeE8xIPSgQFXdtTYaXytpxtMpPemBljjm4D1+c0g7c7APs95shxtXhuJtwmYJE9K24M6aqRy9Rg91w7E+simbA9gcc61vUsjLmCe8tIN4uQTZIm812V9nWPS6lotpBUJCgsFEcTm5CtO9IyJNugRsjAoWczqilOiUpErWeSQL+v60z4LBl2E5UoaSJ3QiDGhcOhM/huKJYPsetttMqBQskS2QEkgHVUkyIOtNmP2atWI3aWW21ZfAjKEi1vnWLLkbfB0cMIRq6/wVttpysmB0+Y/QUkbTVDZ6mrJ7Qdn8QppeVKTuyVLGYZgECJiZIuaXNrPNf8E/YI3pxYa3sDOBlL+uWdAURPGelTTxdqxuozR9N7eehBivVmsV0DjHE1gV416ahA5hxgPuad594+978ZwgDLuZGbLPdnLpN88fhouleyE4jFKQcTuwhJwhg+O+bNPey6Rn4Z+OWkyvHjQuNkjw0y4sbtJh7C4VsrWlxlKkFOSRKikhRVPhAToASZ0FNicY0sYZYc7qG2wo5VfgPKBYnn+VVJs3EZ20njlvfjpTp2exGZhQ1KZHoYNcrJJr+/B6F6eDgmm+/jvz0N52k3vH5MtuxdKZIjoRfXrqKCbZdBTuw4pQSc3gShOnBIuTre3C1aPnxel644hXj1i3v/ADS3lbAhp4xdr6fbgJ4FE7PeClBPxReCRoi3dvXDDbRaLmGQ4CtphKgVQe8TFynUpBEc/nFcRjlbtTICMhuZHHn5/wBqgoPhjlMaflRepSVALT7nLd2+P4oNYh9peHbZLqlKS4SFlrKDYjwg90DNw+UGp2I2g0rGIfC+6E37qptbl1+lLeH/AA3HHT/NbpNrnhx8xVeqwlpY+Lffx356O+I2zh2ncUXHoLrTiEgNrP7Q6qITaIAi835XrTbBwf3WAp04wO2gfC3fO40gfzTwipO1cTvHVK5m1KuLdzLJ4Tbyrfp+TLrIKEeG+a+xzr1a1mtRzD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8" name="Picture 4" descr="https://encrypted-tbn2.gstatic.com/images?q=tbn:ANd9GcR5e4PLMPvy69sh-wqGMZjDCxS5aevtvWHhUTvGOLgNV0Cantrv_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95800" y="3657600"/>
            <a:ext cx="4367284" cy="2438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Save the Last Word for 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720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Student posts a section from the reading  </a:t>
            </a:r>
          </a:p>
          <a:p>
            <a:pPr>
              <a:buNone/>
            </a:pPr>
            <a:r>
              <a:rPr lang="en-US" sz="2400" dirty="0" smtClean="0"/>
              <a:t>     </a:t>
            </a:r>
            <a:r>
              <a:rPr lang="en-US" sz="2000" dirty="0" smtClean="0"/>
              <a:t>(word for word) that resonated with her/him.  </a:t>
            </a:r>
          </a:p>
          <a:p>
            <a:pPr>
              <a:buNone/>
            </a:pPr>
            <a:r>
              <a:rPr lang="en-US" sz="2000" dirty="0" smtClean="0"/>
              <a:t>      NO explanation </a:t>
            </a:r>
          </a:p>
          <a:p>
            <a:endParaRPr lang="en-US" sz="2400" dirty="0" smtClean="0"/>
          </a:p>
          <a:p>
            <a:r>
              <a:rPr lang="en-US" sz="2400" dirty="0" smtClean="0"/>
              <a:t>Peers respond to the post offering their opinions/ comments.</a:t>
            </a:r>
          </a:p>
          <a:p>
            <a:endParaRPr lang="en-US" sz="2400" dirty="0" smtClean="0"/>
          </a:p>
          <a:p>
            <a:r>
              <a:rPr lang="en-US" sz="2400" dirty="0" smtClean="0"/>
              <a:t>Student posts after peers explaining why the content was significant to her/him.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Muddiest 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Instead of writing about what the student understands…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The student writes about the “most confusing point” in the reading / content</a:t>
            </a:r>
          </a:p>
          <a:p>
            <a:pPr lvl="1"/>
            <a:endParaRPr lang="en-US" dirty="0" smtClean="0"/>
          </a:p>
          <a:p>
            <a:pPr lvl="2"/>
            <a:r>
              <a:rPr lang="en-US" dirty="0" smtClean="0"/>
              <a:t>Peer responses to ‘clarify’ the muddiest point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Debate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Divide students into three groups</a:t>
            </a:r>
          </a:p>
          <a:p>
            <a:r>
              <a:rPr lang="en-US" dirty="0" smtClean="0"/>
              <a:t>Assign students to groups</a:t>
            </a:r>
          </a:p>
          <a:p>
            <a:endParaRPr lang="en-US" dirty="0" smtClean="0"/>
          </a:p>
          <a:p>
            <a:r>
              <a:rPr lang="en-US" dirty="0" smtClean="0"/>
              <a:t>Two groups debate the topic</a:t>
            </a:r>
          </a:p>
          <a:p>
            <a:r>
              <a:rPr lang="en-US" dirty="0" smtClean="0"/>
              <a:t>Third group mediates</a:t>
            </a:r>
          </a:p>
          <a:p>
            <a:pPr algn="r">
              <a:buNone/>
            </a:pPr>
            <a:endParaRPr lang="en-US" dirty="0" smtClean="0"/>
          </a:p>
          <a:p>
            <a:pPr algn="r"/>
            <a:r>
              <a:rPr lang="en-US" dirty="0" smtClean="0"/>
              <a:t>Repeat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Switch It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Student begins writing to the prompt</a:t>
            </a:r>
          </a:p>
          <a:p>
            <a:endParaRPr lang="en-US" dirty="0" smtClean="0"/>
          </a:p>
          <a:p>
            <a:r>
              <a:rPr lang="en-US" dirty="0" smtClean="0"/>
              <a:t>Student stops (midway / before resolution / result )</a:t>
            </a:r>
          </a:p>
          <a:p>
            <a:endParaRPr lang="en-US" dirty="0" smtClean="0"/>
          </a:p>
          <a:p>
            <a:r>
              <a:rPr lang="en-US" dirty="0" smtClean="0"/>
              <a:t>Peer writes the conclusion / ending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Option:  Student can reflect after peer how s/he would have finished the posting.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Lost in Space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Warning! Warning!&amp;#x0D;&amp;#x0A;&amp;#x0D;&amp;#x0A;&amp;#x0D;&amp;#x0A;Discussions:&amp;#x0D;&amp;#x0A;&amp;quot;&quot;/&gt;&lt;property id=&quot;20307&quot; value=&quot;257&quot;/&gt;&lt;/object&gt;&lt;object type=&quot;3&quot; unique_id=&quot;10006&quot;&gt;&lt;property id=&quot;20148&quot; value=&quot;5&quot;/&gt;&lt;property id=&quot;20300&quot; value=&quot;Slide 3 - &amp;quot;Importance of Discussions&amp;quot;&quot;/&gt;&lt;property id=&quot;20307&quot; value=&quot;258&quot;/&gt;&lt;/object&gt;&lt;object type=&quot;3&quot; unique_id=&quot;10007&quot;&gt;&lt;property id=&quot;20148&quot; value=&quot;5&quot;/&gt;&lt;property id=&quot;20300&quot; value=&quot;Slide 4 - &amp;quot;Value of Discussions &amp;quot;&quot;/&gt;&lt;property id=&quot;20307&quot; value=&quot;273&quot;/&gt;&lt;/object&gt;&lt;object type=&quot;3&quot; unique_id=&quot;10008&quot;&gt;&lt;property id=&quot;20148&quot; value=&quot;5&quot;/&gt;&lt;property id=&quot;20300&quot; value=&quot;Slide 5 - &amp;quot;Redesigning  Discussions&amp;quot;&quot;/&gt;&lt;property id=&quot;20307&quot; value=&quot;268&quot;/&gt;&lt;/object&gt;&lt;object type=&quot;3&quot; unique_id=&quot;10009&quot;&gt;&lt;property id=&quot;20148&quot; value=&quot;5&quot;/&gt;&lt;property id=&quot;20300&quot; value=&quot;Slide 6 - &amp;quot;Save the Last Word for Me&amp;quot;&quot;/&gt;&lt;property id=&quot;20307&quot; value=&quot;259&quot;/&gt;&lt;/object&gt;&lt;object type=&quot;3&quot; unique_id=&quot;10010&quot;&gt;&lt;property id=&quot;20148&quot; value=&quot;5&quot;/&gt;&lt;property id=&quot;20300&quot; value=&quot;Slide 7 - &amp;quot;Muddiest Point&amp;quot;&quot;/&gt;&lt;property id=&quot;20307&quot; value=&quot;270&quot;/&gt;&lt;/object&gt;&lt;object type=&quot;3&quot; unique_id=&quot;10011&quot;&gt;&lt;property id=&quot;20148&quot; value=&quot;5&quot;/&gt;&lt;property id=&quot;20300&quot; value=&quot;Slide 8 - &amp;quot;Let’s Debate&amp;quot;&quot;/&gt;&lt;property id=&quot;20307&quot; value=&quot;261&quot;/&gt;&lt;/object&gt;&lt;object type=&quot;3&quot; unique_id=&quot;10012&quot;&gt;&lt;property id=&quot;20148&quot; value=&quot;5&quot;/&gt;&lt;property id=&quot;20300&quot; value=&quot;Slide 9 - &amp;quot;Switch It Up&amp;quot;&quot;/&gt;&lt;property id=&quot;20307&quot; value=&quot;271&quot;/&gt;&lt;/object&gt;&lt;object type=&quot;3&quot; unique_id=&quot;10013&quot;&gt;&lt;property id=&quot;20148&quot; value=&quot;5&quot;/&gt;&lt;property id=&quot;20300&quot; value=&quot;Slide 10 - &amp;quot;Visually Speaking&amp;quot;&quot;/&gt;&lt;property id=&quot;20307&quot; value=&quot;272&quot;/&gt;&lt;/object&gt;&lt;object type=&quot;3&quot; unique_id=&quot;10014&quot;&gt;&lt;property id=&quot;20148&quot; value=&quot;5&quot;/&gt;&lt;property id=&quot;20300&quot; value=&quot;Slide 11 - &amp;quot;Ten Important Words&amp;quot;&quot;/&gt;&lt;property id=&quot;20307&quot; value=&quot;262&quot;/&gt;&lt;/object&gt;&lt;object type=&quot;3&quot; unique_id=&quot;10015&quot;&gt;&lt;property id=&quot;20148&quot; value=&quot;5&quot;/&gt;&lt;property id=&quot;20300&quot; value=&quot;Slide 12 - &amp;quot;Notable Quotes&amp;quot;&quot;/&gt;&lt;property id=&quot;20307&quot; value=&quot;264&quot;/&gt;&lt;/object&gt;&lt;object type=&quot;3&quot; unique_id=&quot;10016&quot;&gt;&lt;property id=&quot;20148&quot; value=&quot;5&quot;/&gt;&lt;property id=&quot;20300&quot; value=&quot;Slide 13 - &amp;quot;Found Poem&amp;quot;&quot;/&gt;&lt;property id=&quot;20307&quot; value=&quot;269&quot;/&gt;&lt;/object&gt;&lt;object type=&quot;3&quot; unique_id=&quot;10017&quot;&gt;&lt;property id=&quot;20148&quot; value=&quot;5&quot;/&gt;&lt;property id=&quot;20300&quot; value=&quot;Slide 14 - &amp;quot;Deep Discussions&amp;quot;&quot;/&gt;&lt;property id=&quot;20307&quot; value=&quot;265&quot;/&gt;&lt;/object&gt;&lt;object type=&quot;3&quot; unique_id=&quot;10018&quot;&gt;&lt;property id=&quot;20148&quot; value=&quot;5&quot;/&gt;&lt;property id=&quot;20300&quot; value=&quot;Slide 15 - &amp;quot;Questions?&amp;quot;&quot;/&gt;&lt;property id=&quot;20307&quot; value=&quot;267&quot;/&gt;&lt;/object&gt;&lt;object type=&quot;3&quot; unique_id=&quot;10019&quot;&gt;&lt;property id=&quot;20148&quot; value=&quot;5&quot;/&gt;&lt;property id=&quot;20300&quot; value=&quot;Slide 16 - &amp;quot;Idea Sharing&amp;quot;&quot;/&gt;&lt;property id=&quot;20307&quot; value=&quot;274&quot;/&gt;&lt;/object&gt;&lt;object type=&quot;3&quot; unique_id=&quot;10020&quot;&gt;&lt;property id=&quot;20148&quot; value=&quot;5&quot;/&gt;&lt;property id=&quot;20300&quot; value=&quot;Slide 17 - &amp;quot;Thank you!&amp;quot;&quot;/&gt;&lt;property id=&quot;20307&quot; value=&quot;275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452</TotalTime>
  <Words>596</Words>
  <Application>Microsoft Office PowerPoint</Application>
  <PresentationFormat>On-screen Show (4:3)</PresentationFormat>
  <Paragraphs>141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Verve</vt:lpstr>
      <vt:lpstr>Lost in Space</vt:lpstr>
      <vt:lpstr>Warning! Warning!   Discussions: </vt:lpstr>
      <vt:lpstr>Importance of Discussions</vt:lpstr>
      <vt:lpstr>Value of Discussions </vt:lpstr>
      <vt:lpstr>Redesigning  Discussions</vt:lpstr>
      <vt:lpstr>Save the Last Word for Me</vt:lpstr>
      <vt:lpstr>Muddiest Point</vt:lpstr>
      <vt:lpstr>Let’s Debate</vt:lpstr>
      <vt:lpstr>Switch It Up</vt:lpstr>
      <vt:lpstr>Visually Speaking</vt:lpstr>
      <vt:lpstr>Ten Important Words</vt:lpstr>
      <vt:lpstr>Notable Quotes</vt:lpstr>
      <vt:lpstr>Found Poem</vt:lpstr>
      <vt:lpstr>Deep Discussions</vt:lpstr>
      <vt:lpstr>Questions?</vt:lpstr>
      <vt:lpstr>Idea Sharing</vt:lpstr>
      <vt:lpstr>Thank you!</vt:lpstr>
    </vt:vector>
  </TitlesOfParts>
  <Company>Mesa State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Lost in Space</dc:title>
  <dc:creator>Administratr</dc:creator>
  <cp:lastModifiedBy>Joe McGraw</cp:lastModifiedBy>
  <cp:revision>75</cp:revision>
  <dcterms:created xsi:type="dcterms:W3CDTF">2014-04-14T17:20:05Z</dcterms:created>
  <dcterms:modified xsi:type="dcterms:W3CDTF">2014-04-16T20:10:20Z</dcterms:modified>
</cp:coreProperties>
</file>