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02" r:id="rId2"/>
    <p:sldId id="311" r:id="rId3"/>
    <p:sldId id="304" r:id="rId4"/>
    <p:sldId id="303" r:id="rId5"/>
    <p:sldId id="305" r:id="rId6"/>
    <p:sldId id="306" r:id="rId7"/>
    <p:sldId id="307" r:id="rId8"/>
    <p:sldId id="308" r:id="rId9"/>
    <p:sldId id="309" r:id="rId10"/>
    <p:sldId id="313" r:id="rId11"/>
    <p:sldId id="314" r:id="rId12"/>
    <p:sldId id="315" r:id="rId13"/>
    <p:sldId id="316" r:id="rId14"/>
    <p:sldId id="318" r:id="rId15"/>
    <p:sldId id="319" r:id="rId16"/>
    <p:sldId id="310" r:id="rId17"/>
  </p:sldIdLst>
  <p:sldSz cx="10058400" cy="77724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AFF"/>
    <a:srgbClr val="1976FF"/>
    <a:srgbClr val="8C0E7D"/>
    <a:srgbClr val="9B499D"/>
    <a:srgbClr val="000000"/>
    <a:srgbClr val="782DFF"/>
    <a:srgbClr val="00A082"/>
    <a:srgbClr val="777BD3"/>
    <a:srgbClr val="616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24" autoAdjust="0"/>
    <p:restoredTop sz="90148" autoAdjust="0"/>
  </p:normalViewPr>
  <p:slideViewPr>
    <p:cSldViewPr>
      <p:cViewPr varScale="1">
        <p:scale>
          <a:sx n="57" d="100"/>
          <a:sy n="57" d="100"/>
        </p:scale>
        <p:origin x="472" y="4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2798AD-A2A9-B640-9F3F-66FCCEC57D26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9D6811-D998-C24C-A0DF-7BE2050EAE9A}">
      <dgm:prSet phldrT="[Text]"/>
      <dgm:spPr/>
      <dgm:t>
        <a:bodyPr/>
        <a:lstStyle/>
        <a:p>
          <a:r>
            <a:rPr lang="en-US" b="1" dirty="0" smtClean="0"/>
            <a:t>Quality Matters Recognition</a:t>
          </a:r>
          <a:endParaRPr lang="en-US" b="1" dirty="0"/>
        </a:p>
      </dgm:t>
    </dgm:pt>
    <dgm:pt modelId="{C13969F4-0F2C-B84D-84B2-F63941E638DB}" type="parTrans" cxnId="{0647A3E6-9A13-3243-BB68-EA02187F1B1A}">
      <dgm:prSet/>
      <dgm:spPr/>
      <dgm:t>
        <a:bodyPr/>
        <a:lstStyle/>
        <a:p>
          <a:endParaRPr lang="en-US"/>
        </a:p>
      </dgm:t>
    </dgm:pt>
    <dgm:pt modelId="{FB4302DB-29BB-9043-9BD3-4C1CD95B0ADC}" type="sibTrans" cxnId="{0647A3E6-9A13-3243-BB68-EA02187F1B1A}">
      <dgm:prSet/>
      <dgm:spPr/>
      <dgm:t>
        <a:bodyPr/>
        <a:lstStyle/>
        <a:p>
          <a:endParaRPr lang="en-US"/>
        </a:p>
      </dgm:t>
    </dgm:pt>
    <dgm:pt modelId="{B72632CA-1C02-3D4E-9731-4AF9A2CDB7D9}">
      <dgm:prSet phldrT="[Text]"/>
      <dgm:spPr/>
      <dgm:t>
        <a:bodyPr/>
        <a:lstStyle/>
        <a:p>
          <a:r>
            <a:rPr lang="en-US" b="1" dirty="0" smtClean="0"/>
            <a:t>Bi-Weekly or Weekly</a:t>
          </a:r>
        </a:p>
      </dgm:t>
    </dgm:pt>
    <dgm:pt modelId="{81A42E1C-4CA9-3949-9F43-FAD71365F65C}" type="parTrans" cxnId="{288F8926-4241-D244-91EB-0D8E09A97A14}">
      <dgm:prSet/>
      <dgm:spPr/>
      <dgm:t>
        <a:bodyPr/>
        <a:lstStyle/>
        <a:p>
          <a:endParaRPr lang="en-US"/>
        </a:p>
      </dgm:t>
    </dgm:pt>
    <dgm:pt modelId="{E57DF9A4-6592-7543-8A43-08BBD6DEB4E5}" type="sibTrans" cxnId="{288F8926-4241-D244-91EB-0D8E09A97A14}">
      <dgm:prSet/>
      <dgm:spPr/>
      <dgm:t>
        <a:bodyPr/>
        <a:lstStyle/>
        <a:p>
          <a:endParaRPr lang="en-US"/>
        </a:p>
      </dgm:t>
    </dgm:pt>
    <dgm:pt modelId="{FDF316A0-35D0-4E4E-80F6-1522EFE6C0F9}">
      <dgm:prSet phldrT="[Text]"/>
      <dgm:spPr/>
      <dgm:t>
        <a:bodyPr/>
        <a:lstStyle/>
        <a:p>
          <a:r>
            <a:rPr lang="en-US" b="1" dirty="0" smtClean="0"/>
            <a:t>1:1 Meetings</a:t>
          </a:r>
          <a:endParaRPr lang="en-US" b="1" dirty="0"/>
        </a:p>
      </dgm:t>
    </dgm:pt>
    <dgm:pt modelId="{00F6252D-920F-2F42-A73C-02E02240A52D}" type="parTrans" cxnId="{2D2801BD-9134-9D4D-AE44-3A31BC05E9FB}">
      <dgm:prSet/>
      <dgm:spPr/>
      <dgm:t>
        <a:bodyPr/>
        <a:lstStyle/>
        <a:p>
          <a:endParaRPr lang="en-US"/>
        </a:p>
      </dgm:t>
    </dgm:pt>
    <dgm:pt modelId="{2AC4EF37-6E6B-7D43-8063-4B6EF43BD209}" type="sibTrans" cxnId="{2D2801BD-9134-9D4D-AE44-3A31BC05E9FB}">
      <dgm:prSet/>
      <dgm:spPr/>
      <dgm:t>
        <a:bodyPr/>
        <a:lstStyle/>
        <a:p>
          <a:endParaRPr lang="en-US"/>
        </a:p>
      </dgm:t>
    </dgm:pt>
    <dgm:pt modelId="{6C9C3648-0369-8448-B34E-636D7464F46C}">
      <dgm:prSet phldrT="[Text]"/>
      <dgm:spPr/>
      <dgm:t>
        <a:bodyPr/>
        <a:lstStyle/>
        <a:p>
          <a:r>
            <a:rPr lang="en-US" b="1" dirty="0" smtClean="0"/>
            <a:t>Foundation/Advanced</a:t>
          </a:r>
          <a:endParaRPr lang="en-US" b="1" dirty="0"/>
        </a:p>
      </dgm:t>
    </dgm:pt>
    <dgm:pt modelId="{DF36466E-8430-864E-ADF9-2F0D57D349E1}" type="parTrans" cxnId="{8C66D7F5-3F70-3A43-9D17-D247CDFE44E7}">
      <dgm:prSet/>
      <dgm:spPr/>
      <dgm:t>
        <a:bodyPr/>
        <a:lstStyle/>
        <a:p>
          <a:endParaRPr lang="en-US"/>
        </a:p>
      </dgm:t>
    </dgm:pt>
    <dgm:pt modelId="{D41D9D71-2C77-8440-B9A5-1666BDC951DC}" type="sibTrans" cxnId="{8C66D7F5-3F70-3A43-9D17-D247CDFE44E7}">
      <dgm:prSet/>
      <dgm:spPr/>
      <dgm:t>
        <a:bodyPr/>
        <a:lstStyle/>
        <a:p>
          <a:endParaRPr lang="en-US"/>
        </a:p>
      </dgm:t>
    </dgm:pt>
    <dgm:pt modelId="{6BDA19C8-9EFD-FA45-B4C0-2347106C45C0}">
      <dgm:prSet phldrT="[Text]"/>
      <dgm:spPr/>
      <dgm:t>
        <a:bodyPr/>
        <a:lstStyle/>
        <a:p>
          <a:r>
            <a:rPr lang="en-US" b="1" dirty="0" smtClean="0"/>
            <a:t>Summer Cohort</a:t>
          </a:r>
          <a:endParaRPr lang="en-US" b="1" dirty="0"/>
        </a:p>
      </dgm:t>
    </dgm:pt>
    <dgm:pt modelId="{DEC3DF0C-B99C-5C43-A680-47275BE39D2D}" type="parTrans" cxnId="{6CC32EFF-5CB2-764A-ACD0-93E8C845B6A6}">
      <dgm:prSet/>
      <dgm:spPr/>
      <dgm:t>
        <a:bodyPr/>
        <a:lstStyle/>
        <a:p>
          <a:endParaRPr lang="en-US"/>
        </a:p>
      </dgm:t>
    </dgm:pt>
    <dgm:pt modelId="{933DD979-06B6-714C-8061-630A144DAD79}" type="sibTrans" cxnId="{6CC32EFF-5CB2-764A-ACD0-93E8C845B6A6}">
      <dgm:prSet/>
      <dgm:spPr/>
      <dgm:t>
        <a:bodyPr/>
        <a:lstStyle/>
        <a:p>
          <a:endParaRPr lang="en-US"/>
        </a:p>
      </dgm:t>
    </dgm:pt>
    <dgm:pt modelId="{5151EE85-3413-9D4D-8AB5-63D8B765DD0E}" type="pres">
      <dgm:prSet presAssocID="{B12798AD-A2A9-B640-9F3F-66FCCEC57D2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B7BE38-49DF-7642-9CE7-C3BAA8ACC436}" type="pres">
      <dgm:prSet presAssocID="{199D6811-D998-C24C-A0DF-7BE2050EAE9A}" presName="centerShape" presStyleLbl="node0" presStyleIdx="0" presStyleCnt="1"/>
      <dgm:spPr/>
      <dgm:t>
        <a:bodyPr/>
        <a:lstStyle/>
        <a:p>
          <a:endParaRPr lang="en-US"/>
        </a:p>
      </dgm:t>
    </dgm:pt>
    <dgm:pt modelId="{4761EDB0-73A0-494E-82F4-DCDACF435DE6}" type="pres">
      <dgm:prSet presAssocID="{DF36466E-8430-864E-ADF9-2F0D57D349E1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CD4DCFD8-7374-A540-9685-8A2D5DBD20B0}" type="pres">
      <dgm:prSet presAssocID="{6C9C3648-0369-8448-B34E-636D7464F46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E5E68-EE1D-D542-AB16-A998AAFE8522}" type="pres">
      <dgm:prSet presAssocID="{81A42E1C-4CA9-3949-9F43-FAD71365F65C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BE3DBBF-E687-DF43-9571-55A73DE047F0}" type="pres">
      <dgm:prSet presAssocID="{B72632CA-1C02-3D4E-9731-4AF9A2CDB7D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195C9-52B4-0B4D-9439-CD49454E3F45}" type="pres">
      <dgm:prSet presAssocID="{00F6252D-920F-2F42-A73C-02E02240A52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B335A1EA-F54F-5D45-A2E8-3E8DFE4248AD}" type="pres">
      <dgm:prSet presAssocID="{FDF316A0-35D0-4E4E-80F6-1522EFE6C0F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D4E8D-FE9B-4546-9796-5F143F16A17C}" type="pres">
      <dgm:prSet presAssocID="{DEC3DF0C-B99C-5C43-A680-47275BE39D2D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680BDB5A-A65F-944A-BFE0-8B55A5B46CFE}" type="pres">
      <dgm:prSet presAssocID="{6BDA19C8-9EFD-FA45-B4C0-2347106C45C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DFC03B-F4DB-7C48-8D70-1BFC10CBFAD6}" type="presOf" srcId="{B72632CA-1C02-3D4E-9731-4AF9A2CDB7D9}" destId="{4BE3DBBF-E687-DF43-9571-55A73DE047F0}" srcOrd="0" destOrd="0" presId="urn:microsoft.com/office/officeart/2005/8/layout/radial4"/>
    <dgm:cxn modelId="{8C66D7F5-3F70-3A43-9D17-D247CDFE44E7}" srcId="{199D6811-D998-C24C-A0DF-7BE2050EAE9A}" destId="{6C9C3648-0369-8448-B34E-636D7464F46C}" srcOrd="0" destOrd="0" parTransId="{DF36466E-8430-864E-ADF9-2F0D57D349E1}" sibTransId="{D41D9D71-2C77-8440-B9A5-1666BDC951DC}"/>
    <dgm:cxn modelId="{0647A3E6-9A13-3243-BB68-EA02187F1B1A}" srcId="{B12798AD-A2A9-B640-9F3F-66FCCEC57D26}" destId="{199D6811-D998-C24C-A0DF-7BE2050EAE9A}" srcOrd="0" destOrd="0" parTransId="{C13969F4-0F2C-B84D-84B2-F63941E638DB}" sibTransId="{FB4302DB-29BB-9043-9BD3-4C1CD95B0ADC}"/>
    <dgm:cxn modelId="{A911EA83-DAA1-4C46-AC0D-7FEB02AF2DA4}" type="presOf" srcId="{81A42E1C-4CA9-3949-9F43-FAD71365F65C}" destId="{E67E5E68-EE1D-D542-AB16-A998AAFE8522}" srcOrd="0" destOrd="0" presId="urn:microsoft.com/office/officeart/2005/8/layout/radial4"/>
    <dgm:cxn modelId="{8866FAA4-7F1F-954D-9AEB-D31E7401B800}" type="presOf" srcId="{00F6252D-920F-2F42-A73C-02E02240A52D}" destId="{6A3195C9-52B4-0B4D-9439-CD49454E3F45}" srcOrd="0" destOrd="0" presId="urn:microsoft.com/office/officeart/2005/8/layout/radial4"/>
    <dgm:cxn modelId="{89F8BC17-217A-324B-8732-5780987B97E4}" type="presOf" srcId="{B12798AD-A2A9-B640-9F3F-66FCCEC57D26}" destId="{5151EE85-3413-9D4D-8AB5-63D8B765DD0E}" srcOrd="0" destOrd="0" presId="urn:microsoft.com/office/officeart/2005/8/layout/radial4"/>
    <dgm:cxn modelId="{288F8926-4241-D244-91EB-0D8E09A97A14}" srcId="{199D6811-D998-C24C-A0DF-7BE2050EAE9A}" destId="{B72632CA-1C02-3D4E-9731-4AF9A2CDB7D9}" srcOrd="1" destOrd="0" parTransId="{81A42E1C-4CA9-3949-9F43-FAD71365F65C}" sibTransId="{E57DF9A4-6592-7543-8A43-08BBD6DEB4E5}"/>
    <dgm:cxn modelId="{B7CF5182-C80C-3F4C-9AEB-3BAFB5C7D89B}" type="presOf" srcId="{DF36466E-8430-864E-ADF9-2F0D57D349E1}" destId="{4761EDB0-73A0-494E-82F4-DCDACF435DE6}" srcOrd="0" destOrd="0" presId="urn:microsoft.com/office/officeart/2005/8/layout/radial4"/>
    <dgm:cxn modelId="{67F1F84D-8224-BA44-A997-38A06F050D4A}" type="presOf" srcId="{FDF316A0-35D0-4E4E-80F6-1522EFE6C0F9}" destId="{B335A1EA-F54F-5D45-A2E8-3E8DFE4248AD}" srcOrd="0" destOrd="0" presId="urn:microsoft.com/office/officeart/2005/8/layout/radial4"/>
    <dgm:cxn modelId="{56FFABA2-7286-6049-B412-6032FDD4A7D7}" type="presOf" srcId="{6BDA19C8-9EFD-FA45-B4C0-2347106C45C0}" destId="{680BDB5A-A65F-944A-BFE0-8B55A5B46CFE}" srcOrd="0" destOrd="0" presId="urn:microsoft.com/office/officeart/2005/8/layout/radial4"/>
    <dgm:cxn modelId="{2D2801BD-9134-9D4D-AE44-3A31BC05E9FB}" srcId="{199D6811-D998-C24C-A0DF-7BE2050EAE9A}" destId="{FDF316A0-35D0-4E4E-80F6-1522EFE6C0F9}" srcOrd="2" destOrd="0" parTransId="{00F6252D-920F-2F42-A73C-02E02240A52D}" sibTransId="{2AC4EF37-6E6B-7D43-8063-4B6EF43BD209}"/>
    <dgm:cxn modelId="{311075A3-2158-6B47-AFD3-BC0B031FC1D9}" type="presOf" srcId="{199D6811-D998-C24C-A0DF-7BE2050EAE9A}" destId="{C6B7BE38-49DF-7642-9CE7-C3BAA8ACC436}" srcOrd="0" destOrd="0" presId="urn:microsoft.com/office/officeart/2005/8/layout/radial4"/>
    <dgm:cxn modelId="{18E142E7-AF53-454E-9FE1-08EF1E237913}" type="presOf" srcId="{DEC3DF0C-B99C-5C43-A680-47275BE39D2D}" destId="{D28D4E8D-FE9B-4546-9796-5F143F16A17C}" srcOrd="0" destOrd="0" presId="urn:microsoft.com/office/officeart/2005/8/layout/radial4"/>
    <dgm:cxn modelId="{6CC32EFF-5CB2-764A-ACD0-93E8C845B6A6}" srcId="{199D6811-D998-C24C-A0DF-7BE2050EAE9A}" destId="{6BDA19C8-9EFD-FA45-B4C0-2347106C45C0}" srcOrd="3" destOrd="0" parTransId="{DEC3DF0C-B99C-5C43-A680-47275BE39D2D}" sibTransId="{933DD979-06B6-714C-8061-630A144DAD79}"/>
    <dgm:cxn modelId="{228458D7-1BCB-4241-94DB-5B8AE36F0EA4}" type="presOf" srcId="{6C9C3648-0369-8448-B34E-636D7464F46C}" destId="{CD4DCFD8-7374-A540-9685-8A2D5DBD20B0}" srcOrd="0" destOrd="0" presId="urn:microsoft.com/office/officeart/2005/8/layout/radial4"/>
    <dgm:cxn modelId="{5B587C7B-0EE1-FD49-AC0D-D6C9E91576FA}" type="presParOf" srcId="{5151EE85-3413-9D4D-8AB5-63D8B765DD0E}" destId="{C6B7BE38-49DF-7642-9CE7-C3BAA8ACC436}" srcOrd="0" destOrd="0" presId="urn:microsoft.com/office/officeart/2005/8/layout/radial4"/>
    <dgm:cxn modelId="{A442B218-9C7C-194E-AF72-1308D6465EA5}" type="presParOf" srcId="{5151EE85-3413-9D4D-8AB5-63D8B765DD0E}" destId="{4761EDB0-73A0-494E-82F4-DCDACF435DE6}" srcOrd="1" destOrd="0" presId="urn:microsoft.com/office/officeart/2005/8/layout/radial4"/>
    <dgm:cxn modelId="{5D9D7608-8EEA-2E40-AAF9-E8648C71A7EF}" type="presParOf" srcId="{5151EE85-3413-9D4D-8AB5-63D8B765DD0E}" destId="{CD4DCFD8-7374-A540-9685-8A2D5DBD20B0}" srcOrd="2" destOrd="0" presId="urn:microsoft.com/office/officeart/2005/8/layout/radial4"/>
    <dgm:cxn modelId="{918B6BF2-A37A-224A-9856-DF5C184CD1BC}" type="presParOf" srcId="{5151EE85-3413-9D4D-8AB5-63D8B765DD0E}" destId="{E67E5E68-EE1D-D542-AB16-A998AAFE8522}" srcOrd="3" destOrd="0" presId="urn:microsoft.com/office/officeart/2005/8/layout/radial4"/>
    <dgm:cxn modelId="{AD98A960-43F4-EF46-89FA-6C829F102A55}" type="presParOf" srcId="{5151EE85-3413-9D4D-8AB5-63D8B765DD0E}" destId="{4BE3DBBF-E687-DF43-9571-55A73DE047F0}" srcOrd="4" destOrd="0" presId="urn:microsoft.com/office/officeart/2005/8/layout/radial4"/>
    <dgm:cxn modelId="{B7076CFD-90BE-EB41-8431-D9B0F86E55FD}" type="presParOf" srcId="{5151EE85-3413-9D4D-8AB5-63D8B765DD0E}" destId="{6A3195C9-52B4-0B4D-9439-CD49454E3F45}" srcOrd="5" destOrd="0" presId="urn:microsoft.com/office/officeart/2005/8/layout/radial4"/>
    <dgm:cxn modelId="{B44F4D67-FD17-E74D-B585-7F1996DFA896}" type="presParOf" srcId="{5151EE85-3413-9D4D-8AB5-63D8B765DD0E}" destId="{B335A1EA-F54F-5D45-A2E8-3E8DFE4248AD}" srcOrd="6" destOrd="0" presId="urn:microsoft.com/office/officeart/2005/8/layout/radial4"/>
    <dgm:cxn modelId="{54BD494C-7993-7C4A-B287-197DA0A9B788}" type="presParOf" srcId="{5151EE85-3413-9D4D-8AB5-63D8B765DD0E}" destId="{D28D4E8D-FE9B-4546-9796-5F143F16A17C}" srcOrd="7" destOrd="0" presId="urn:microsoft.com/office/officeart/2005/8/layout/radial4"/>
    <dgm:cxn modelId="{14698E54-08BC-8142-A84A-AFA8D571449B}" type="presParOf" srcId="{5151EE85-3413-9D4D-8AB5-63D8B765DD0E}" destId="{680BDB5A-A65F-944A-BFE0-8B55A5B46CF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7BE38-49DF-7642-9CE7-C3BAA8ACC436}">
      <dsp:nvSpPr>
        <dsp:cNvPr id="0" name=""/>
        <dsp:cNvSpPr/>
      </dsp:nvSpPr>
      <dsp:spPr>
        <a:xfrm>
          <a:off x="3875529" y="2415963"/>
          <a:ext cx="2307341" cy="23073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Quality Matters Recognition</a:t>
          </a:r>
          <a:endParaRPr lang="en-US" sz="2100" b="1" kern="1200" dirty="0"/>
        </a:p>
      </dsp:txBody>
      <dsp:txXfrm>
        <a:off x="4213431" y="2753865"/>
        <a:ext cx="1631537" cy="1631537"/>
      </dsp:txXfrm>
    </dsp:sp>
    <dsp:sp modelId="{4761EDB0-73A0-494E-82F4-DCDACF435DE6}">
      <dsp:nvSpPr>
        <dsp:cNvPr id="0" name=""/>
        <dsp:cNvSpPr/>
      </dsp:nvSpPr>
      <dsp:spPr>
        <a:xfrm rot="11700000">
          <a:off x="2131141" y="2694265"/>
          <a:ext cx="1716446" cy="6575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4DCFD8-7374-A540-9685-8A2D5DBD20B0}">
      <dsp:nvSpPr>
        <dsp:cNvPr id="0" name=""/>
        <dsp:cNvSpPr/>
      </dsp:nvSpPr>
      <dsp:spPr>
        <a:xfrm>
          <a:off x="1064396" y="1924147"/>
          <a:ext cx="2191974" cy="1753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Foundation/Advanced</a:t>
          </a:r>
          <a:endParaRPr lang="en-US" sz="1500" b="1" kern="1200" dirty="0"/>
        </a:p>
      </dsp:txBody>
      <dsp:txXfrm>
        <a:off x="1115757" y="1975508"/>
        <a:ext cx="2089252" cy="1650857"/>
      </dsp:txXfrm>
    </dsp:sp>
    <dsp:sp modelId="{E67E5E68-EE1D-D542-AB16-A998AAFE8522}">
      <dsp:nvSpPr>
        <dsp:cNvPr id="0" name=""/>
        <dsp:cNvSpPr/>
      </dsp:nvSpPr>
      <dsp:spPr>
        <a:xfrm rot="14700000">
          <a:off x="3278494" y="1326903"/>
          <a:ext cx="1716446" cy="6575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E3DBBF-E687-DF43-9571-55A73DE047F0}">
      <dsp:nvSpPr>
        <dsp:cNvPr id="0" name=""/>
        <dsp:cNvSpPr/>
      </dsp:nvSpPr>
      <dsp:spPr>
        <a:xfrm>
          <a:off x="2678029" y="1094"/>
          <a:ext cx="2191974" cy="1753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Bi-Weekly or Weekly</a:t>
          </a:r>
        </a:p>
      </dsp:txBody>
      <dsp:txXfrm>
        <a:off x="2729390" y="52455"/>
        <a:ext cx="2089252" cy="1650857"/>
      </dsp:txXfrm>
    </dsp:sp>
    <dsp:sp modelId="{6A3195C9-52B4-0B4D-9439-CD49454E3F45}">
      <dsp:nvSpPr>
        <dsp:cNvPr id="0" name=""/>
        <dsp:cNvSpPr/>
      </dsp:nvSpPr>
      <dsp:spPr>
        <a:xfrm rot="17700000">
          <a:off x="5063459" y="1326903"/>
          <a:ext cx="1716446" cy="6575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35A1EA-F54F-5D45-A2E8-3E8DFE4248AD}">
      <dsp:nvSpPr>
        <dsp:cNvPr id="0" name=""/>
        <dsp:cNvSpPr/>
      </dsp:nvSpPr>
      <dsp:spPr>
        <a:xfrm>
          <a:off x="5188395" y="1094"/>
          <a:ext cx="2191974" cy="1753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1:1 Meetings</a:t>
          </a:r>
          <a:endParaRPr lang="en-US" sz="1500" b="1" kern="1200" dirty="0"/>
        </a:p>
      </dsp:txBody>
      <dsp:txXfrm>
        <a:off x="5239756" y="52455"/>
        <a:ext cx="2089252" cy="1650857"/>
      </dsp:txXfrm>
    </dsp:sp>
    <dsp:sp modelId="{D28D4E8D-FE9B-4546-9796-5F143F16A17C}">
      <dsp:nvSpPr>
        <dsp:cNvPr id="0" name=""/>
        <dsp:cNvSpPr/>
      </dsp:nvSpPr>
      <dsp:spPr>
        <a:xfrm rot="20700000">
          <a:off x="6210812" y="2694265"/>
          <a:ext cx="1716446" cy="6575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0BDB5A-A65F-944A-BFE0-8B55A5B46CFE}">
      <dsp:nvSpPr>
        <dsp:cNvPr id="0" name=""/>
        <dsp:cNvSpPr/>
      </dsp:nvSpPr>
      <dsp:spPr>
        <a:xfrm>
          <a:off x="6802028" y="1924147"/>
          <a:ext cx="2191974" cy="1753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Summer Cohort</a:t>
          </a:r>
          <a:endParaRPr lang="en-US" sz="1500" b="1" kern="1200" dirty="0"/>
        </a:p>
      </dsp:txBody>
      <dsp:txXfrm>
        <a:off x="6853389" y="1975508"/>
        <a:ext cx="2089252" cy="1650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66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92150"/>
            <a:ext cx="44196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1813"/>
            <a:ext cx="50307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081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3 Undergraduate Programs</a:t>
            </a:r>
          </a:p>
          <a:p>
            <a:r>
              <a:rPr lang="en-US" sz="1200" dirty="0" smtClean="0"/>
              <a:t>4 Graduate Programs</a:t>
            </a:r>
          </a:p>
          <a:p>
            <a:r>
              <a:rPr lang="en-US" sz="1200" dirty="0" smtClean="0"/>
              <a:t>3 blended/hybrid programs</a:t>
            </a:r>
          </a:p>
          <a:p>
            <a:r>
              <a:rPr lang="en-US" sz="1200" dirty="0" smtClean="0"/>
              <a:t>50-75 courses are offered online during the academic year</a:t>
            </a:r>
          </a:p>
          <a:p>
            <a:r>
              <a:rPr lang="en-US" sz="1200" dirty="0" smtClean="0"/>
              <a:t> 120 Summer courses are online</a:t>
            </a:r>
          </a:p>
          <a:p>
            <a:endParaRPr lang="en-US" sz="1200" dirty="0" smtClean="0"/>
          </a:p>
          <a:p>
            <a:r>
              <a:rPr lang="en-US" sz="1200" dirty="0" smtClean="0"/>
              <a:t>* 26</a:t>
            </a:r>
            <a:r>
              <a:rPr lang="en-US" sz="1200" baseline="0" dirty="0" smtClean="0"/>
              <a:t> QM courses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957F8B8-EF25-BC4D-9737-F87512B290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4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3F4D444B-64A9-4273-8963-FF2D246403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76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**each module starts with a look at the QM standard related</a:t>
            </a:r>
            <a:r>
              <a:rPr lang="en-US" baseline="0" dirty="0" smtClean="0"/>
              <a:t> to the topic. </a:t>
            </a:r>
          </a:p>
          <a:p>
            <a:r>
              <a:rPr lang="en-US" baseline="0" dirty="0" smtClean="0"/>
              <a:t>** we also bring in examples from QM courses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**Research and the Rubric</a:t>
            </a:r>
          </a:p>
          <a:p>
            <a:r>
              <a:rPr lang="en-US" baseline="0" dirty="0" smtClean="0"/>
              <a:t>** Hot Seat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957F8B8-EF25-BC4D-9737-F87512B290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6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Roadmaps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957F8B8-EF25-BC4D-9737-F87512B290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6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5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02063" y="5926138"/>
            <a:ext cx="6296025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21125" y="5600700"/>
            <a:ext cx="6653213" cy="125730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21125" y="6446838"/>
            <a:ext cx="6653213" cy="788987"/>
          </a:xfrm>
        </p:spPr>
        <p:txBody>
          <a:bodyPr/>
          <a:lstStyle>
            <a:lvl1pPr marL="0" indent="0">
              <a:buFontTx/>
              <a:buNone/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0950" y="2738438"/>
            <a:ext cx="2101850" cy="4573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3" y="2738438"/>
            <a:ext cx="6154737" cy="4573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83532" y="320251"/>
            <a:ext cx="754380" cy="1813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322" y="152400"/>
            <a:ext cx="8311944" cy="112776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74772" y="7280064"/>
            <a:ext cx="2346960" cy="413808"/>
          </a:xfrm>
          <a:prstGeom prst="rect">
            <a:avLst/>
          </a:prstGeom>
        </p:spPr>
        <p:txBody>
          <a:bodyPr lIns="101882" tIns="50941" rIns="101882" bIns="50941"/>
          <a:lstStyle/>
          <a:p>
            <a:fld id="{0A16FDC6-2F40-814C-A15A-F6F526F7D70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1877" y="7280064"/>
            <a:ext cx="6735183" cy="413808"/>
          </a:xfrm>
          <a:prstGeom prst="rect">
            <a:avLst/>
          </a:prstGeom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36380" y="274533"/>
            <a:ext cx="609442" cy="413808"/>
          </a:xfrm>
          <a:prstGeom prst="rect">
            <a:avLst/>
          </a:prstGeom>
        </p:spPr>
        <p:txBody>
          <a:bodyPr lIns="101882" tIns="50941" rIns="101882" bIns="50941"/>
          <a:lstStyle/>
          <a:p>
            <a:fld id="{1948A761-EC8F-5C47-9DB3-0A248E1ED0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5504" y="259080"/>
            <a:ext cx="287000" cy="6278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370" y="1280160"/>
            <a:ext cx="8314856" cy="877993"/>
          </a:xfrm>
        </p:spPr>
        <p:txBody>
          <a:bodyPr vert="horz" lIns="101882" tIns="50941" rIns="101882" bIns="50941" rtlCol="0" anchor="t" anchorCtr="0">
            <a:noAutofit/>
          </a:bodyPr>
          <a:lstStyle>
            <a:lvl1pPr marL="0" indent="0">
              <a:buNone/>
              <a:defRPr kumimoji="0" sz="27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708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3397250"/>
            <a:ext cx="4127500" cy="391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3713" y="3397250"/>
            <a:ext cx="4129087" cy="391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6513" y="2738438"/>
            <a:ext cx="72088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6251575"/>
            <a:ext cx="10058400" cy="1520825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 algn="ctr" defTabSz="1019175">
              <a:defRPr/>
            </a:pPr>
            <a:endParaRPr lang="uk-UA" sz="20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3813" y="3397250"/>
            <a:ext cx="8408987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700" b="1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1" y="5867400"/>
            <a:ext cx="6764338" cy="12192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QM, Health Care, Adult Learners, and Leadership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509702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57400"/>
            <a:ext cx="10058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2"/>
                </a:solidFill>
              </a:rPr>
              <a:t>Faculty Support &amp; Professional Development</a:t>
            </a:r>
            <a:endParaRPr lang="en-US" sz="36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535280"/>
              </p:ext>
            </p:extLst>
          </p:nvPr>
        </p:nvGraphicFramePr>
        <p:xfrm>
          <a:off x="0" y="3048000"/>
          <a:ext cx="10058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758780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514600"/>
            <a:ext cx="7208837" cy="57626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2"/>
                </a:solidFill>
              </a:rPr>
              <a:t>WeTeach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smtClean="0">
                <a:solidFill>
                  <a:schemeClr val="bg2"/>
                </a:solidFill>
              </a:rPr>
              <a:t>Foundation Series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90862"/>
            <a:ext cx="10058400" cy="4681538"/>
          </a:xfrm>
        </p:spPr>
        <p:txBody>
          <a:bodyPr>
            <a:noAutofit/>
          </a:bodyPr>
          <a:lstStyle/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1: Charting Your Course</a:t>
            </a:r>
          </a:p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2: Quality Matters Overview</a:t>
            </a:r>
          </a:p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3: Connecting with Online Student Services. </a:t>
            </a:r>
          </a:p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4: Communicating and Collaborating with Your Students Online</a:t>
            </a:r>
          </a:p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5: Learning Objectives &amp; Course Module 6: Online Assessment and Feedback</a:t>
            </a:r>
          </a:p>
          <a:p>
            <a:pPr>
              <a:buClr>
                <a:srgbClr val="1976FF"/>
              </a:buClr>
            </a:pPr>
            <a:r>
              <a:rPr lang="en-US" sz="3000" b="1" dirty="0" smtClean="0">
                <a:solidFill>
                  <a:srgbClr val="7030A0"/>
                </a:solidFill>
              </a:rPr>
              <a:t>Module 7: Instructional Materials</a:t>
            </a:r>
          </a:p>
          <a:p>
            <a:pPr marL="0" indent="0">
              <a:buClr>
                <a:srgbClr val="1976FF"/>
              </a:buClr>
              <a:buNone/>
            </a:pPr>
            <a:r>
              <a:rPr lang="en-US" sz="3000" b="1" dirty="0" smtClean="0">
                <a:solidFill>
                  <a:srgbClr val="056AFF"/>
                </a:solidFill>
              </a:rPr>
              <a:t>Format: virtual meeting with online content</a:t>
            </a:r>
            <a:endParaRPr lang="en-US" sz="3000" b="1" dirty="0">
              <a:solidFill>
                <a:srgbClr val="056A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25879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8400"/>
            <a:ext cx="7208837" cy="57626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2"/>
                </a:solidFill>
              </a:rPr>
              <a:t>WeTeach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b="1" dirty="0" smtClean="0">
                <a:solidFill>
                  <a:schemeClr val="bg2"/>
                </a:solidFill>
              </a:rPr>
              <a:t>Advanced Series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97250"/>
            <a:ext cx="10058400" cy="437515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1976FF"/>
              </a:buClr>
            </a:pPr>
            <a:r>
              <a:rPr lang="en-US" sz="4200" b="1" dirty="0">
                <a:solidFill>
                  <a:srgbClr val="7030A0"/>
                </a:solidFill>
              </a:rPr>
              <a:t>Module 0: Pre-Course Information</a:t>
            </a:r>
          </a:p>
          <a:p>
            <a:pPr>
              <a:buClr>
                <a:srgbClr val="1976FF"/>
              </a:buClr>
            </a:pPr>
            <a:r>
              <a:rPr lang="en-US" sz="4200" b="1" dirty="0" smtClean="0">
                <a:solidFill>
                  <a:srgbClr val="7030A0"/>
                </a:solidFill>
              </a:rPr>
              <a:t>Module </a:t>
            </a:r>
            <a:r>
              <a:rPr lang="en-US" sz="4200" b="1" dirty="0">
                <a:solidFill>
                  <a:srgbClr val="7030A0"/>
                </a:solidFill>
              </a:rPr>
              <a:t>1: Learning Objectives</a:t>
            </a:r>
          </a:p>
          <a:p>
            <a:pPr>
              <a:buClr>
                <a:srgbClr val="1976FF"/>
              </a:buClr>
            </a:pPr>
            <a:r>
              <a:rPr lang="en-US" sz="4200" b="1" dirty="0" smtClean="0">
                <a:solidFill>
                  <a:srgbClr val="7030A0"/>
                </a:solidFill>
              </a:rPr>
              <a:t>Module </a:t>
            </a:r>
            <a:r>
              <a:rPr lang="en-US" sz="4200" b="1" dirty="0">
                <a:solidFill>
                  <a:srgbClr val="7030A0"/>
                </a:solidFill>
              </a:rPr>
              <a:t>2: Alignment</a:t>
            </a:r>
          </a:p>
          <a:p>
            <a:pPr>
              <a:buClr>
                <a:srgbClr val="1976FF"/>
              </a:buClr>
            </a:pPr>
            <a:r>
              <a:rPr lang="en-US" sz="4200" b="1" dirty="0" smtClean="0">
                <a:solidFill>
                  <a:srgbClr val="7030A0"/>
                </a:solidFill>
              </a:rPr>
              <a:t>Module </a:t>
            </a:r>
            <a:r>
              <a:rPr lang="en-US" sz="4200" b="1" dirty="0">
                <a:solidFill>
                  <a:srgbClr val="7030A0"/>
                </a:solidFill>
              </a:rPr>
              <a:t>3: Assessments</a:t>
            </a:r>
          </a:p>
          <a:p>
            <a:pPr>
              <a:buClr>
                <a:srgbClr val="1976FF"/>
              </a:buClr>
            </a:pPr>
            <a:r>
              <a:rPr lang="en-US" sz="4200" b="1" dirty="0" smtClean="0">
                <a:solidFill>
                  <a:srgbClr val="7030A0"/>
                </a:solidFill>
              </a:rPr>
              <a:t>Module </a:t>
            </a:r>
            <a:r>
              <a:rPr lang="en-US" sz="4200" b="1" dirty="0">
                <a:solidFill>
                  <a:srgbClr val="7030A0"/>
                </a:solidFill>
              </a:rPr>
              <a:t>4: Instructional Materials</a:t>
            </a:r>
          </a:p>
          <a:p>
            <a:pPr>
              <a:buClr>
                <a:srgbClr val="1976FF"/>
              </a:buClr>
            </a:pPr>
            <a:r>
              <a:rPr lang="en-US" sz="4200" b="1" dirty="0" smtClean="0">
                <a:solidFill>
                  <a:srgbClr val="7030A0"/>
                </a:solidFill>
              </a:rPr>
              <a:t>Module </a:t>
            </a:r>
            <a:r>
              <a:rPr lang="en-US" sz="4200" b="1" dirty="0">
                <a:solidFill>
                  <a:srgbClr val="7030A0"/>
                </a:solidFill>
              </a:rPr>
              <a:t>5: Peek Inside a QM </a:t>
            </a:r>
            <a:r>
              <a:rPr lang="en-US" sz="4200" b="1" dirty="0" smtClean="0">
                <a:solidFill>
                  <a:srgbClr val="7030A0"/>
                </a:solidFill>
              </a:rPr>
              <a:t>Course</a:t>
            </a:r>
          </a:p>
          <a:p>
            <a:endParaRPr lang="en-US" sz="3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1976FF"/>
                </a:solidFill>
              </a:rPr>
              <a:t>Format: Weekly face-to-face meetings that progress into 1:1 custom meeting for online course design.</a:t>
            </a:r>
            <a:endParaRPr lang="en-US" sz="3200" b="1" dirty="0">
              <a:solidFill>
                <a:srgbClr val="1976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6856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69469"/>
            <a:ext cx="7208837" cy="576262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2"/>
                </a:solidFill>
              </a:rPr>
              <a:t>TLT </a:t>
            </a:r>
            <a:r>
              <a:rPr lang="en-US" sz="4800" b="1" dirty="0" err="1" smtClean="0">
                <a:solidFill>
                  <a:schemeClr val="bg2"/>
                </a:solidFill>
              </a:rPr>
              <a:t>InFocus:WeTeach</a:t>
            </a:r>
            <a:r>
              <a:rPr lang="en-US" sz="4800" b="1" dirty="0" smtClean="0">
                <a:solidFill>
                  <a:schemeClr val="bg2"/>
                </a:solidFill>
              </a:rPr>
              <a:t> Video</a:t>
            </a:r>
            <a:endParaRPr lang="en-US" sz="4800" b="1" dirty="0">
              <a:solidFill>
                <a:schemeClr val="bg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257" y="3657600"/>
            <a:ext cx="3830321" cy="383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7663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514600"/>
            <a:ext cx="7208837" cy="576262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Quality Matters Support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90862"/>
            <a:ext cx="10058400" cy="4681538"/>
          </a:xfrm>
        </p:spPr>
        <p:txBody>
          <a:bodyPr/>
          <a:lstStyle/>
          <a:p>
            <a:pPr>
              <a:buClr>
                <a:srgbClr val="1976FF"/>
              </a:buClr>
            </a:pPr>
            <a:r>
              <a:rPr lang="en-US" sz="3200" b="1" dirty="0" smtClean="0">
                <a:solidFill>
                  <a:srgbClr val="7030A0"/>
                </a:solidFill>
              </a:rPr>
              <a:t>QM Professional Development on campus</a:t>
            </a:r>
          </a:p>
          <a:p>
            <a:pPr lvl="1">
              <a:buClr>
                <a:srgbClr val="1976FF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APPQMR, Peer Reviewer, Improving Your Online Course and Standard Workshops</a:t>
            </a:r>
          </a:p>
          <a:p>
            <a:pPr>
              <a:buClr>
                <a:srgbClr val="1976FF"/>
              </a:buClr>
            </a:pPr>
            <a:r>
              <a:rPr lang="en-US" sz="3200" b="1" dirty="0" smtClean="0">
                <a:solidFill>
                  <a:srgbClr val="7030A0"/>
                </a:solidFill>
              </a:rPr>
              <a:t>QM National Conference</a:t>
            </a:r>
          </a:p>
          <a:p>
            <a:pPr lvl="1">
              <a:buClr>
                <a:srgbClr val="1976FF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Three HLA faculty </a:t>
            </a:r>
            <a:r>
              <a:rPr lang="en-US" sz="3200" dirty="0" smtClean="0">
                <a:solidFill>
                  <a:srgbClr val="7030A0"/>
                </a:solidFill>
              </a:rPr>
              <a:t>attended the </a:t>
            </a:r>
            <a:r>
              <a:rPr lang="en-US" sz="3200" dirty="0" smtClean="0">
                <a:solidFill>
                  <a:srgbClr val="7030A0"/>
                </a:solidFill>
              </a:rPr>
              <a:t>last two years</a:t>
            </a:r>
          </a:p>
          <a:p>
            <a:pPr>
              <a:buClr>
                <a:srgbClr val="1976FF"/>
              </a:buClr>
            </a:pPr>
            <a:r>
              <a:rPr lang="en-US" sz="3200" b="1" dirty="0" smtClean="0">
                <a:solidFill>
                  <a:srgbClr val="7030A0"/>
                </a:solidFill>
              </a:rPr>
              <a:t>Funding for QM Reviews</a:t>
            </a:r>
          </a:p>
          <a:p>
            <a:pPr lvl="1">
              <a:buClr>
                <a:srgbClr val="1976FF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Internal reviews were conducted </a:t>
            </a:r>
            <a:r>
              <a:rPr lang="en-US" sz="3200" dirty="0" smtClean="0">
                <a:solidFill>
                  <a:srgbClr val="7030A0"/>
                </a:solidFill>
              </a:rPr>
              <a:t>prior </a:t>
            </a:r>
            <a:r>
              <a:rPr lang="en-US" sz="3200" dirty="0" smtClean="0">
                <a:solidFill>
                  <a:srgbClr val="7030A0"/>
                </a:solidFill>
              </a:rPr>
              <a:t>to </a:t>
            </a:r>
            <a:r>
              <a:rPr lang="en-US" sz="3200" dirty="0" smtClean="0">
                <a:solidFill>
                  <a:srgbClr val="7030A0"/>
                </a:solidFill>
              </a:rPr>
              <a:t>seeking external </a:t>
            </a:r>
            <a:r>
              <a:rPr lang="en-US" sz="3200" dirty="0" smtClean="0">
                <a:solidFill>
                  <a:srgbClr val="7030A0"/>
                </a:solidFill>
              </a:rPr>
              <a:t>review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685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581400"/>
            <a:ext cx="4064000" cy="406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14600"/>
            <a:ext cx="10058400" cy="8382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What Support Do </a:t>
            </a:r>
            <a:r>
              <a:rPr lang="en-US" b="1" i="1" u="sng" dirty="0" smtClean="0">
                <a:solidFill>
                  <a:schemeClr val="bg2"/>
                </a:solidFill>
              </a:rPr>
              <a:t>You</a:t>
            </a:r>
            <a:r>
              <a:rPr lang="en-US" b="1" dirty="0" smtClean="0">
                <a:solidFill>
                  <a:schemeClr val="bg2"/>
                </a:solidFill>
              </a:rPr>
              <a:t> Need to Succeed?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81400"/>
            <a:ext cx="5638800" cy="4191000"/>
          </a:xfrm>
        </p:spPr>
        <p:txBody>
          <a:bodyPr/>
          <a:lstStyle/>
          <a:p>
            <a:pPr>
              <a:buClr>
                <a:srgbClr val="1976FF"/>
              </a:buClr>
            </a:pPr>
            <a:r>
              <a:rPr lang="en-US" sz="3800" b="1" dirty="0" smtClean="0">
                <a:solidFill>
                  <a:srgbClr val="7030A0"/>
                </a:solidFill>
              </a:rPr>
              <a:t>Personal needs</a:t>
            </a:r>
          </a:p>
          <a:p>
            <a:pPr>
              <a:buClr>
                <a:srgbClr val="1976FF"/>
              </a:buClr>
            </a:pPr>
            <a:r>
              <a:rPr lang="en-US" sz="3800" b="1" dirty="0" smtClean="0">
                <a:solidFill>
                  <a:srgbClr val="7030A0"/>
                </a:solidFill>
              </a:rPr>
              <a:t>Program/Department/College-level needs</a:t>
            </a:r>
          </a:p>
          <a:p>
            <a:pPr>
              <a:buClr>
                <a:srgbClr val="1976FF"/>
              </a:buClr>
            </a:pPr>
            <a:r>
              <a:rPr lang="en-US" sz="3800" b="1" dirty="0" smtClean="0">
                <a:solidFill>
                  <a:srgbClr val="7030A0"/>
                </a:solidFill>
              </a:rPr>
              <a:t>Institution/University-wide needs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Clr>
                <a:srgbClr val="1976FF"/>
              </a:buClr>
            </a:pPr>
            <a:endParaRPr lang="en-US" sz="3200" dirty="0" smtClean="0">
              <a:solidFill>
                <a:srgbClr val="7030A0"/>
              </a:solidFill>
            </a:endParaRPr>
          </a:p>
          <a:p>
            <a:pPr>
              <a:buClr>
                <a:srgbClr val="1976FF"/>
              </a:buClr>
            </a:pP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9245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743075"/>
            <a:ext cx="7086599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Moving Forward…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19401"/>
            <a:ext cx="10058399" cy="4953000"/>
          </a:xfrm>
        </p:spPr>
        <p:txBody>
          <a:bodyPr/>
          <a:lstStyle/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We plan to continue our commitment to QM as we explore new IDP (interdisciplinary programs);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We are fortunate to have a high level of institutional support for our </a:t>
            </a:r>
            <a:r>
              <a:rPr lang="en-US" sz="3200" b="1" dirty="0" err="1" smtClean="0">
                <a:solidFill>
                  <a:schemeClr val="bg2">
                    <a:lumMod val="75000"/>
                  </a:schemeClr>
                </a:solidFill>
              </a:rPr>
              <a:t>WeTeach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 and QM initiatives;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We hope to increase our local peer reviewer/ master reviewer pool to keep improving the quality of our offerings; 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We are excited to see what lies ahead!</a:t>
            </a:r>
          </a:p>
        </p:txBody>
      </p:sp>
    </p:spTree>
    <p:extLst>
      <p:ext uri="{BB962C8B-B14F-4D97-AF65-F5344CB8AC3E}">
        <p14:creationId xmlns:p14="http://schemas.microsoft.com/office/powerpoint/2010/main" val="217833477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32412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38438"/>
            <a:ext cx="8991599" cy="576262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Your Facilitators in Today’s Session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14" y="3397250"/>
            <a:ext cx="10058399" cy="4375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 smtClean="0">
                <a:solidFill>
                  <a:srgbClr val="0070C0"/>
                </a:solidFill>
              </a:rPr>
              <a:t>Rita L. Rahoi-Gilchrest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, Professor of Communication Studies/Director, General Education Program at Winona State University.  She is certified as a Quality Matters Peer Reviewer and Master Reviewer, and teaches in the WSU HLA program.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 smtClean="0">
                <a:solidFill>
                  <a:srgbClr val="0070C0"/>
                </a:solidFill>
              </a:rPr>
              <a:t>Robin O’Callaghan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, Senior </a:t>
            </a:r>
            <a:r>
              <a:rPr lang="en-US" sz="2600" b="1" dirty="0">
                <a:solidFill>
                  <a:schemeClr val="bg2">
                    <a:lumMod val="75000"/>
                  </a:schemeClr>
                </a:solidFill>
              </a:rPr>
              <a:t>Instructional 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Designer at Winona State University. </a:t>
            </a:r>
            <a:r>
              <a:rPr lang="en-US" sz="2600" b="1" dirty="0">
                <a:solidFill>
                  <a:schemeClr val="bg2">
                    <a:lumMod val="75000"/>
                  </a:schemeClr>
                </a:solidFill>
              </a:rPr>
              <a:t>She is certified as a 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QM </a:t>
            </a:r>
            <a:r>
              <a:rPr lang="en-US" sz="2600" b="1" dirty="0">
                <a:solidFill>
                  <a:schemeClr val="bg2">
                    <a:lumMod val="75000"/>
                  </a:schemeClr>
                </a:solidFill>
              </a:rPr>
              <a:t>Peer 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Reviewer, </a:t>
            </a:r>
            <a:r>
              <a:rPr lang="en-US" sz="2600" b="1" dirty="0">
                <a:solidFill>
                  <a:schemeClr val="bg2">
                    <a:lumMod val="75000"/>
                  </a:schemeClr>
                </a:solidFill>
              </a:rPr>
              <a:t>face-to-face 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trainer and Lead Coordinator, </a:t>
            </a:r>
            <a:r>
              <a:rPr lang="en-US" sz="2600" b="1" dirty="0">
                <a:solidFill>
                  <a:schemeClr val="bg2">
                    <a:lumMod val="75000"/>
                  </a:schemeClr>
                </a:solidFill>
              </a:rPr>
              <a:t>and has assisted the HLA program in ensuring QM certification for all its online courses</a:t>
            </a:r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US" sz="26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8225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513" y="2738438"/>
            <a:ext cx="8751886" cy="576262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Our Objectives in Today’s Session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97250"/>
            <a:ext cx="10058399" cy="4375150"/>
          </a:xfrm>
        </p:spPr>
        <p:txBody>
          <a:bodyPr/>
          <a:lstStyle/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Participants will be able to identify key competencies needed in health care leadership.</a:t>
            </a:r>
          </a:p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Participants will create a resource list or map to assist in program planning for adult learners in the healthcare industry.</a:t>
            </a:r>
          </a:p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Participants will compare and contrast different ways to address common challenges in degree completion programs.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971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38438"/>
            <a:ext cx="9296399" cy="576262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Long Story Short:  It’s a Lot of Work!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97250"/>
            <a:ext cx="10058399" cy="4375150"/>
          </a:xfrm>
        </p:spPr>
        <p:txBody>
          <a:bodyPr/>
          <a:lstStyle/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Bureau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of Labor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Statistics-the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healthcare industry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will grow at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an unprecedented rate up to 2022, creating significant demand for qualified healthcare leaders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We met with stakeholders in health care across Minnesota to identify key leadership and managerial skills needed in this expanding field</a:t>
            </a:r>
          </a:p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We matched those skills with the departments willing and able to participate, as well as their course offerings</a:t>
            </a:r>
          </a:p>
          <a:p>
            <a:pPr>
              <a:buClr>
                <a:srgbClr val="056A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We developed internal support for the program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551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524000"/>
            <a:ext cx="7086599" cy="17907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WWYUD:  What Would Your University Do?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0"/>
            <a:ext cx="10058399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Brainstorm using your worksheet to identify – 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What </a:t>
            </a:r>
            <a:r>
              <a:rPr lang="en-US" sz="2800" b="1" i="1" dirty="0" smtClean="0">
                <a:solidFill>
                  <a:srgbClr val="0070C0"/>
                </a:solidFill>
              </a:rPr>
              <a:t>key skills </a:t>
            </a:r>
            <a:r>
              <a:rPr lang="en-US" sz="2800" b="1" dirty="0" smtClean="0">
                <a:solidFill>
                  <a:schemeClr val="accent1"/>
                </a:solidFill>
              </a:rPr>
              <a:t>do you believe would be needed for graduates of a program such as the HLA program?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What </a:t>
            </a:r>
            <a:r>
              <a:rPr lang="en-US" sz="2800" b="1" i="1" dirty="0" smtClean="0">
                <a:solidFill>
                  <a:srgbClr val="0070C0"/>
                </a:solidFill>
              </a:rPr>
              <a:t>kinds of interdisciplinary programs </a:t>
            </a:r>
            <a:r>
              <a:rPr lang="en-US" sz="2800" b="1" dirty="0" smtClean="0">
                <a:solidFill>
                  <a:schemeClr val="accent1"/>
                </a:solidFill>
              </a:rPr>
              <a:t>do you think your university could create?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Who would be the </a:t>
            </a:r>
            <a:r>
              <a:rPr lang="en-US" sz="2800" b="1" i="1" dirty="0" smtClean="0">
                <a:solidFill>
                  <a:srgbClr val="0070C0"/>
                </a:solidFill>
              </a:rPr>
              <a:t>key departments and players/point people/opinion leaders </a:t>
            </a:r>
            <a:r>
              <a:rPr lang="en-US" sz="2800" b="1" dirty="0" smtClean="0">
                <a:solidFill>
                  <a:schemeClr val="accent1"/>
                </a:solidFill>
              </a:rPr>
              <a:t>you would want to have included in your preliminary discussions?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</a:rPr>
              <a:t>What do you see as </a:t>
            </a:r>
            <a:r>
              <a:rPr lang="en-US" sz="2800" b="1" i="1" dirty="0" smtClean="0">
                <a:solidFill>
                  <a:srgbClr val="0070C0"/>
                </a:solidFill>
              </a:rPr>
              <a:t>some of the challenges </a:t>
            </a:r>
            <a:r>
              <a:rPr lang="en-US" sz="2800" b="1" dirty="0" smtClean="0">
                <a:solidFill>
                  <a:schemeClr val="accent1"/>
                </a:solidFill>
              </a:rPr>
              <a:t>in doing this at your university?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0858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743075"/>
            <a:ext cx="7086599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What Our University Did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19400"/>
            <a:ext cx="10058399" cy="4953000"/>
          </a:xfrm>
        </p:spPr>
        <p:txBody>
          <a:bodyPr/>
          <a:lstStyle/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What </a:t>
            </a:r>
            <a:r>
              <a:rPr lang="en-US" sz="2800" b="1" i="1" dirty="0" smtClean="0">
                <a:solidFill>
                  <a:srgbClr val="0070C0"/>
                </a:solidFill>
              </a:rPr>
              <a:t>key skills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do you believe would be needed for graduates of a program such as the HLA program?</a:t>
            </a:r>
          </a:p>
          <a:p>
            <a:pPr lvl="1">
              <a:buClr>
                <a:srgbClr val="1976FF"/>
              </a:buClr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Knowledge Domain I: </a:t>
            </a:r>
            <a:r>
              <a:rPr lang="en-US" sz="2800" b="1" i="1" dirty="0" smtClean="0">
                <a:solidFill>
                  <a:srgbClr val="8C0E7D"/>
                </a:solidFill>
              </a:rPr>
              <a:t>Communication </a:t>
            </a:r>
            <a:r>
              <a:rPr lang="en-US" sz="2800" b="1" i="1" dirty="0">
                <a:solidFill>
                  <a:srgbClr val="8C0E7D"/>
                </a:solidFill>
              </a:rPr>
              <a:t>and Relationship </a:t>
            </a:r>
            <a:r>
              <a:rPr lang="en-US" sz="2800" b="1" i="1" dirty="0" smtClean="0">
                <a:solidFill>
                  <a:srgbClr val="8C0E7D"/>
                </a:solidFill>
              </a:rPr>
              <a:t>Management</a:t>
            </a:r>
          </a:p>
          <a:p>
            <a:pPr lvl="1">
              <a:buClr>
                <a:srgbClr val="1976FF"/>
              </a:buClr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Knowledge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Domain : </a:t>
            </a:r>
            <a:r>
              <a:rPr lang="en-US" sz="2800" b="1" i="1" dirty="0">
                <a:solidFill>
                  <a:srgbClr val="8C0E7D"/>
                </a:solidFill>
              </a:rPr>
              <a:t>Leadership and Critical </a:t>
            </a:r>
            <a:r>
              <a:rPr lang="en-US" sz="2800" b="1" i="1" dirty="0" smtClean="0">
                <a:solidFill>
                  <a:srgbClr val="8C0E7D"/>
                </a:solidFill>
              </a:rPr>
              <a:t>Thinking</a:t>
            </a:r>
          </a:p>
          <a:p>
            <a:pPr lvl="1">
              <a:buClr>
                <a:srgbClr val="1976FF"/>
              </a:buClr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Knowledge Domain III: </a:t>
            </a:r>
            <a:r>
              <a:rPr lang="en-US" sz="2800" i="1" dirty="0" smtClean="0">
                <a:solidFill>
                  <a:srgbClr val="8C0E7D"/>
                </a:solidFill>
              </a:rPr>
              <a:t>Professionalism</a:t>
            </a:r>
          </a:p>
          <a:p>
            <a:pPr lvl="1">
              <a:buClr>
                <a:srgbClr val="1976FF"/>
              </a:buClr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Knowledge Domain IV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  <a:r>
              <a:rPr lang="en-US" sz="2800" b="1" i="1" dirty="0" smtClean="0">
                <a:solidFill>
                  <a:srgbClr val="8C0E7D"/>
                </a:solidFill>
              </a:rPr>
              <a:t>Knowledge </a:t>
            </a:r>
            <a:r>
              <a:rPr lang="en-US" sz="2800" b="1" i="1" dirty="0">
                <a:solidFill>
                  <a:srgbClr val="8C0E7D"/>
                </a:solidFill>
              </a:rPr>
              <a:t>of the Healthcare </a:t>
            </a:r>
            <a:r>
              <a:rPr lang="en-US" sz="2800" b="1" i="1" dirty="0" smtClean="0">
                <a:solidFill>
                  <a:srgbClr val="8C0E7D"/>
                </a:solidFill>
              </a:rPr>
              <a:t>Environment</a:t>
            </a:r>
          </a:p>
          <a:p>
            <a:pPr lvl="1">
              <a:buClr>
                <a:srgbClr val="1976FF"/>
              </a:buClr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Knowledge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Domain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V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  <a:r>
              <a:rPr lang="en-US" sz="2800" b="1" i="1" dirty="0" smtClean="0">
                <a:solidFill>
                  <a:srgbClr val="8C0E7D"/>
                </a:solidFill>
              </a:rPr>
              <a:t>Business Knowledge/Skills</a:t>
            </a:r>
            <a:endParaRPr lang="en-US" sz="2800" i="1" dirty="0">
              <a:solidFill>
                <a:srgbClr val="8C0E7D"/>
              </a:solidFill>
            </a:endParaRPr>
          </a:p>
          <a:p>
            <a:pPr lvl="1">
              <a:buClr>
                <a:srgbClr val="1976FF"/>
              </a:buClr>
            </a:pPr>
            <a:endParaRPr lang="en-US" sz="2400" b="1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40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743075"/>
            <a:ext cx="7086599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What Challenged Us!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62275"/>
            <a:ext cx="10058399" cy="4810125"/>
          </a:xfrm>
        </p:spPr>
        <p:txBody>
          <a:bodyPr/>
          <a:lstStyle/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The rapid growth and popularity of the program, and class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sizes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growing in response;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E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nsuring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commitment across faculty and departments; </a:t>
            </a:r>
            <a:endParaRPr lang="en-US" sz="3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Administrative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support – no structure for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IDP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(interdisciplinary programs);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Accountability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for ‘work contracted’ and clarity of expectations; </a:t>
            </a:r>
            <a:endParaRPr lang="en-US" sz="3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The adult learners themselves  </a:t>
            </a:r>
            <a:endParaRPr lang="en-US" sz="3200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4773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743075"/>
            <a:ext cx="7086599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What We Did in Response!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0"/>
            <a:ext cx="7620000" cy="4851399"/>
          </a:xfrm>
        </p:spPr>
        <p:txBody>
          <a:bodyPr/>
          <a:lstStyle/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Created a key entry course:  HLA 300, Introduction </a:t>
            </a:r>
            <a:r>
              <a:rPr lang="en-US" sz="3200" b="1" dirty="0">
                <a:solidFill>
                  <a:srgbClr val="7030A0"/>
                </a:solidFill>
              </a:rPr>
              <a:t>to Healthcare, Leadership &amp; </a:t>
            </a:r>
            <a:r>
              <a:rPr lang="en-US" sz="3200" b="1" dirty="0" smtClean="0">
                <a:solidFill>
                  <a:srgbClr val="7030A0"/>
                </a:solidFill>
              </a:rPr>
              <a:t>Administration</a:t>
            </a:r>
          </a:p>
          <a:p>
            <a:pPr>
              <a:buClr>
                <a:srgbClr val="1976FF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Course skills developed:</a:t>
            </a:r>
          </a:p>
          <a:p>
            <a:pPr lvl="1">
              <a:buClr>
                <a:srgbClr val="1976FF"/>
              </a:buClr>
              <a:buFont typeface="Wingdings" charset="2"/>
              <a:buChar char="ü"/>
            </a:pPr>
            <a:r>
              <a:rPr lang="en-US" sz="3200" b="1" dirty="0">
                <a:solidFill>
                  <a:srgbClr val="7030A0"/>
                </a:solidFill>
              </a:rPr>
              <a:t>Technical skills for online learning</a:t>
            </a:r>
          </a:p>
          <a:p>
            <a:pPr lvl="1">
              <a:buClr>
                <a:srgbClr val="1976FF"/>
              </a:buClr>
              <a:buFont typeface="Wingdings" charset="2"/>
              <a:buChar char="ü"/>
            </a:pPr>
            <a:r>
              <a:rPr lang="en-US" sz="3200" dirty="0">
                <a:solidFill>
                  <a:srgbClr val="7030A0"/>
                </a:solidFill>
              </a:rPr>
              <a:t>R</a:t>
            </a:r>
            <a:r>
              <a:rPr lang="en-US" sz="3200" b="1" dirty="0" smtClean="0">
                <a:solidFill>
                  <a:srgbClr val="7030A0"/>
                </a:solidFill>
              </a:rPr>
              <a:t>esearch </a:t>
            </a:r>
            <a:r>
              <a:rPr lang="en-US" sz="3200" b="1" dirty="0">
                <a:solidFill>
                  <a:srgbClr val="7030A0"/>
                </a:solidFill>
              </a:rPr>
              <a:t>and writing skills</a:t>
            </a:r>
          </a:p>
          <a:p>
            <a:pPr lvl="1">
              <a:buClr>
                <a:srgbClr val="1976FF"/>
              </a:buClr>
              <a:buFont typeface="Wingdings" charset="2"/>
              <a:buChar char="ü"/>
            </a:pPr>
            <a:r>
              <a:rPr lang="en-US" sz="3200" b="1" dirty="0">
                <a:solidFill>
                  <a:srgbClr val="7030A0"/>
                </a:solidFill>
              </a:rPr>
              <a:t>Introduction to leadership styles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4" y="4322761"/>
            <a:ext cx="3681413" cy="24542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2245174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5">
      <a:dk1>
        <a:srgbClr val="4D4D4D"/>
      </a:dk1>
      <a:lt1>
        <a:srgbClr val="FFFFFF"/>
      </a:lt1>
      <a:dk2>
        <a:srgbClr val="4D4D4D"/>
      </a:dk2>
      <a:lt2>
        <a:srgbClr val="6600CC"/>
      </a:lt2>
      <a:accent1>
        <a:srgbClr val="51358C"/>
      </a:accent1>
      <a:accent2>
        <a:srgbClr val="CC99FF"/>
      </a:accent2>
      <a:accent3>
        <a:srgbClr val="FFFFFF"/>
      </a:accent3>
      <a:accent4>
        <a:srgbClr val="404040"/>
      </a:accent4>
      <a:accent5>
        <a:srgbClr val="B3AEC5"/>
      </a:accent5>
      <a:accent6>
        <a:srgbClr val="B98AE7"/>
      </a:accent6>
      <a:hlink>
        <a:srgbClr val="CCCCFF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B8E2"/>
        </a:accent5>
        <a:accent6>
          <a:srgbClr val="2D8AE7"/>
        </a:accent6>
        <a:hlink>
          <a:srgbClr val="CC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6666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B8B8FF"/>
        </a:accent5>
        <a:accent6>
          <a:srgbClr val="5C8AE7"/>
        </a:accent6>
        <a:hlink>
          <a:srgbClr val="99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6600CC"/>
        </a:accent1>
        <a:accent2>
          <a:srgbClr val="FF5050"/>
        </a:accent2>
        <a:accent3>
          <a:srgbClr val="FFFFFF"/>
        </a:accent3>
        <a:accent4>
          <a:srgbClr val="404040"/>
        </a:accent4>
        <a:accent5>
          <a:srgbClr val="B8AAE2"/>
        </a:accent5>
        <a:accent6>
          <a:srgbClr val="E74848"/>
        </a:accent6>
        <a:hlink>
          <a:srgbClr val="CC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6600CC"/>
        </a:lt2>
        <a:accent1>
          <a:srgbClr val="51358C"/>
        </a:accent1>
        <a:accent2>
          <a:srgbClr val="FF5050"/>
        </a:accent2>
        <a:accent3>
          <a:srgbClr val="FFFFFF"/>
        </a:accent3>
        <a:accent4>
          <a:srgbClr val="404040"/>
        </a:accent4>
        <a:accent5>
          <a:srgbClr val="B3AEC5"/>
        </a:accent5>
        <a:accent6>
          <a:srgbClr val="E74848"/>
        </a:accent6>
        <a:hlink>
          <a:srgbClr val="CC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6600CC"/>
        </a:lt2>
        <a:accent1>
          <a:srgbClr val="51358C"/>
        </a:accent1>
        <a:accent2>
          <a:srgbClr val="CC99FF"/>
        </a:accent2>
        <a:accent3>
          <a:srgbClr val="FFFFFF"/>
        </a:accent3>
        <a:accent4>
          <a:srgbClr val="404040"/>
        </a:accent4>
        <a:accent5>
          <a:srgbClr val="B3AEC5"/>
        </a:accent5>
        <a:accent6>
          <a:srgbClr val="B98AE7"/>
        </a:accent6>
        <a:hlink>
          <a:srgbClr val="CC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Communication cell</Template>
  <TotalTime>1334596025</TotalTime>
  <Words>790</Words>
  <Application>Microsoft Office PowerPoint</Application>
  <PresentationFormat>Custom</PresentationFormat>
  <Paragraphs>95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Tahoma</vt:lpstr>
      <vt:lpstr>Times New Roman</vt:lpstr>
      <vt:lpstr>Wingdings</vt:lpstr>
      <vt:lpstr>template</vt:lpstr>
      <vt:lpstr>QM, Health Care, Adult Learners, and Leadership</vt:lpstr>
      <vt:lpstr>PowerPoint Presentation</vt:lpstr>
      <vt:lpstr>Your Facilitators in Today’s Session</vt:lpstr>
      <vt:lpstr>Our Objectives in Today’s Session</vt:lpstr>
      <vt:lpstr>Long Story Short:  It’s a Lot of Work!</vt:lpstr>
      <vt:lpstr>WWYUD:  What Would Your University Do?</vt:lpstr>
      <vt:lpstr>What Our University Did</vt:lpstr>
      <vt:lpstr>What Challenged Us!</vt:lpstr>
      <vt:lpstr>What We Did in Response!</vt:lpstr>
      <vt:lpstr>Faculty Support &amp; Professional Development</vt:lpstr>
      <vt:lpstr>WeTeach Foundation Series</vt:lpstr>
      <vt:lpstr>WeTeach Advanced Series</vt:lpstr>
      <vt:lpstr>TLT InFocus:WeTeach Video</vt:lpstr>
      <vt:lpstr>Quality Matters Support</vt:lpstr>
      <vt:lpstr>What Support Do You Need to Succeed?</vt:lpstr>
      <vt:lpstr>Moving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Venture Partners</dc:title>
  <dc:subject>Venture Capital Perspectives on the AG.com Industry</dc:subject>
  <dc:creator>pam</dc:creator>
  <cp:lastModifiedBy>RahoiGilchrest, Rita</cp:lastModifiedBy>
  <cp:revision>121</cp:revision>
  <cp:lastPrinted>2000-02-24T01:03:12Z</cp:lastPrinted>
  <dcterms:created xsi:type="dcterms:W3CDTF">1998-06-09T18:49:29Z</dcterms:created>
  <dcterms:modified xsi:type="dcterms:W3CDTF">2015-10-21T01:00:47Z</dcterms:modified>
</cp:coreProperties>
</file>