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notesMasterIdLst>
    <p:notesMasterId r:id="rId12"/>
  </p:notesMasterIdLst>
  <p:handoutMasterIdLst>
    <p:handoutMasterId r:id="rId13"/>
  </p:handoutMasterIdLst>
  <p:sldIdLst>
    <p:sldId id="273" r:id="rId2"/>
    <p:sldId id="282" r:id="rId3"/>
    <p:sldId id="284" r:id="rId4"/>
    <p:sldId id="259" r:id="rId5"/>
    <p:sldId id="287" r:id="rId6"/>
    <p:sldId id="286" r:id="rId7"/>
    <p:sldId id="285" r:id="rId8"/>
    <p:sldId id="279" r:id="rId9"/>
    <p:sldId id="280" r:id="rId10"/>
    <p:sldId id="281" r:id="rId11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247" autoAdjust="0"/>
  </p:normalViewPr>
  <p:slideViewPr>
    <p:cSldViewPr>
      <p:cViewPr>
        <p:scale>
          <a:sx n="66" d="100"/>
          <a:sy n="66" d="100"/>
        </p:scale>
        <p:origin x="-1512" y="-5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2C8646-EE98-4CC4-A38A-9FAEDD8908E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D404F7C-5F29-4E78-9799-AEDFAFC814A5}">
      <dgm:prSet phldrT="[Text]"/>
      <dgm:spPr/>
      <dgm:t>
        <a:bodyPr/>
        <a:lstStyle/>
        <a:p>
          <a:r>
            <a:rPr lang="en-US" dirty="0" smtClean="0"/>
            <a:t>Susan Engelmann		</a:t>
          </a:r>
          <a:endParaRPr lang="en-US" dirty="0"/>
        </a:p>
      </dgm:t>
    </dgm:pt>
    <dgm:pt modelId="{9C308E08-0FEB-4022-9035-5C55394A3C1E}" type="parTrans" cxnId="{ECD70F16-D6DA-4EC0-89A8-DEE390C4BE5A}">
      <dgm:prSet/>
      <dgm:spPr/>
      <dgm:t>
        <a:bodyPr/>
        <a:lstStyle/>
        <a:p>
          <a:endParaRPr lang="en-US"/>
        </a:p>
      </dgm:t>
    </dgm:pt>
    <dgm:pt modelId="{C0E83C9E-7887-47CC-85A3-AC4BB039D3BD}" type="sibTrans" cxnId="{ECD70F16-D6DA-4EC0-89A8-DEE390C4BE5A}">
      <dgm:prSet/>
      <dgm:spPr/>
      <dgm:t>
        <a:bodyPr/>
        <a:lstStyle/>
        <a:p>
          <a:endParaRPr lang="en-US"/>
        </a:p>
      </dgm:t>
    </dgm:pt>
    <dgm:pt modelId="{BB665ACA-6A6B-4011-A0A6-63CCC97DFE5D}">
      <dgm:prSet phldrT="[Text]"/>
      <dgm:spPr/>
      <dgm:t>
        <a:bodyPr/>
        <a:lstStyle/>
        <a:p>
          <a:r>
            <a:rPr lang="en-US" dirty="0" smtClean="0"/>
            <a:t>University of Minnesota</a:t>
          </a:r>
          <a:endParaRPr lang="en-US" dirty="0"/>
        </a:p>
      </dgm:t>
    </dgm:pt>
    <dgm:pt modelId="{A4F7B282-CF1D-4473-8209-74F1A2B19B0B}" type="parTrans" cxnId="{46A3A510-EA8C-4C91-B6C5-070410B2D48E}">
      <dgm:prSet/>
      <dgm:spPr/>
      <dgm:t>
        <a:bodyPr/>
        <a:lstStyle/>
        <a:p>
          <a:endParaRPr lang="en-US"/>
        </a:p>
      </dgm:t>
    </dgm:pt>
    <dgm:pt modelId="{92164AAE-500B-4358-98E2-AE3FB1FCA745}" type="sibTrans" cxnId="{46A3A510-EA8C-4C91-B6C5-070410B2D48E}">
      <dgm:prSet/>
      <dgm:spPr/>
      <dgm:t>
        <a:bodyPr/>
        <a:lstStyle/>
        <a:p>
          <a:endParaRPr lang="en-US"/>
        </a:p>
      </dgm:t>
    </dgm:pt>
    <dgm:pt modelId="{FDFF53A8-5B9F-47C3-B661-F02EC5E299A8}">
      <dgm:prSet phldrT="[Text]"/>
      <dgm:spPr/>
      <dgm:t>
        <a:bodyPr/>
        <a:lstStyle/>
        <a:p>
          <a:r>
            <a:rPr lang="en-US" dirty="0" smtClean="0"/>
            <a:t>Elizabeth McMahon</a:t>
          </a:r>
          <a:endParaRPr lang="en-US" dirty="0"/>
        </a:p>
      </dgm:t>
    </dgm:pt>
    <dgm:pt modelId="{8E21727A-1D23-456F-9AE8-5443F8F3BA11}" type="parTrans" cxnId="{BC841232-78B2-434A-A198-5CF7DCF28788}">
      <dgm:prSet/>
      <dgm:spPr/>
      <dgm:t>
        <a:bodyPr/>
        <a:lstStyle/>
        <a:p>
          <a:endParaRPr lang="en-US"/>
        </a:p>
      </dgm:t>
    </dgm:pt>
    <dgm:pt modelId="{C772D194-3181-464E-9C36-BC2E9B18A530}" type="sibTrans" cxnId="{BC841232-78B2-434A-A198-5CF7DCF28788}">
      <dgm:prSet/>
      <dgm:spPr/>
      <dgm:t>
        <a:bodyPr/>
        <a:lstStyle/>
        <a:p>
          <a:endParaRPr lang="en-US"/>
        </a:p>
      </dgm:t>
    </dgm:pt>
    <dgm:pt modelId="{ACCE72E0-824C-4928-88CB-BD69A6A0848F}">
      <dgm:prSet phldrT="[Text]"/>
      <dgm:spPr/>
      <dgm:t>
        <a:bodyPr/>
        <a:lstStyle/>
        <a:p>
          <a:r>
            <a:rPr lang="en-US" dirty="0" smtClean="0"/>
            <a:t>Minnesota Online Quality Initiative/ Northland Community &amp; Technical College</a:t>
          </a:r>
          <a:endParaRPr lang="en-US" dirty="0"/>
        </a:p>
      </dgm:t>
    </dgm:pt>
    <dgm:pt modelId="{E11F717D-67EE-4395-B1FF-3EA6C01B5A97}" type="parTrans" cxnId="{F8764396-8D2B-474F-8788-7C5D914312BD}">
      <dgm:prSet/>
      <dgm:spPr/>
      <dgm:t>
        <a:bodyPr/>
        <a:lstStyle/>
        <a:p>
          <a:endParaRPr lang="en-US"/>
        </a:p>
      </dgm:t>
    </dgm:pt>
    <dgm:pt modelId="{66EA5F51-180D-4611-8080-DA644DFBE24D}" type="sibTrans" cxnId="{F8764396-8D2B-474F-8788-7C5D914312BD}">
      <dgm:prSet/>
      <dgm:spPr/>
      <dgm:t>
        <a:bodyPr/>
        <a:lstStyle/>
        <a:p>
          <a:endParaRPr lang="en-US"/>
        </a:p>
      </dgm:t>
    </dgm:pt>
    <dgm:pt modelId="{65772920-1340-414D-91BC-8BD0962E45CE}">
      <dgm:prSet phldrT="[Text]"/>
      <dgm:spPr/>
      <dgm:t>
        <a:bodyPr/>
        <a:lstStyle/>
        <a:p>
          <a:r>
            <a:rPr lang="en-US" dirty="0" smtClean="0"/>
            <a:t>Deb Adair</a:t>
          </a:r>
          <a:endParaRPr lang="en-US" dirty="0"/>
        </a:p>
      </dgm:t>
    </dgm:pt>
    <dgm:pt modelId="{621D67DA-D2EA-419E-A9BB-165B532AAC10}" type="parTrans" cxnId="{34F466F7-7955-4A23-8C17-ECAA3BC9A419}">
      <dgm:prSet/>
      <dgm:spPr/>
      <dgm:t>
        <a:bodyPr/>
        <a:lstStyle/>
        <a:p>
          <a:endParaRPr lang="en-US"/>
        </a:p>
      </dgm:t>
    </dgm:pt>
    <dgm:pt modelId="{6C0214B7-9B7E-4737-B8F6-EAB28DC34273}" type="sibTrans" cxnId="{34F466F7-7955-4A23-8C17-ECAA3BC9A419}">
      <dgm:prSet/>
      <dgm:spPr/>
      <dgm:t>
        <a:bodyPr/>
        <a:lstStyle/>
        <a:p>
          <a:endParaRPr lang="en-US"/>
        </a:p>
      </dgm:t>
    </dgm:pt>
    <dgm:pt modelId="{FEFAB78A-5398-4A6D-9652-7F37B5F4FC84}">
      <dgm:prSet phldrT="[Text]"/>
      <dgm:spPr/>
      <dgm:t>
        <a:bodyPr/>
        <a:lstStyle/>
        <a:p>
          <a:r>
            <a:rPr lang="en-US" dirty="0" smtClean="0"/>
            <a:t>Managing Director &amp; Chief Planning Officer</a:t>
          </a:r>
          <a:endParaRPr lang="en-US" dirty="0"/>
        </a:p>
      </dgm:t>
    </dgm:pt>
    <dgm:pt modelId="{82EFBBB9-2FBC-4227-A74F-9B38232A7530}" type="parTrans" cxnId="{E5A1B766-F963-4B3F-BAE4-CE493C6CB98E}">
      <dgm:prSet/>
      <dgm:spPr/>
      <dgm:t>
        <a:bodyPr/>
        <a:lstStyle/>
        <a:p>
          <a:endParaRPr lang="en-US"/>
        </a:p>
      </dgm:t>
    </dgm:pt>
    <dgm:pt modelId="{A3872FBF-0D9D-464A-AA69-3CA08A8BE2D5}" type="sibTrans" cxnId="{E5A1B766-F963-4B3F-BAE4-CE493C6CB98E}">
      <dgm:prSet/>
      <dgm:spPr/>
      <dgm:t>
        <a:bodyPr/>
        <a:lstStyle/>
        <a:p>
          <a:endParaRPr lang="en-US"/>
        </a:p>
      </dgm:t>
    </dgm:pt>
    <dgm:pt modelId="{640605A2-65B9-46DF-B58D-356115D4B1E9}">
      <dgm:prSet/>
      <dgm:spPr/>
      <dgm:t>
        <a:bodyPr/>
        <a:lstStyle/>
        <a:p>
          <a:r>
            <a:rPr lang="en-US" smtClean="0"/>
            <a:t>The Quality Matters Program</a:t>
          </a:r>
          <a:endParaRPr lang="en-US" dirty="0" smtClean="0"/>
        </a:p>
      </dgm:t>
    </dgm:pt>
    <dgm:pt modelId="{D4D5808F-55D6-4302-93E7-7A601E324BDB}" type="parTrans" cxnId="{AE91B376-5B45-4CB7-B51F-99BA664662FD}">
      <dgm:prSet/>
      <dgm:spPr/>
      <dgm:t>
        <a:bodyPr/>
        <a:lstStyle/>
        <a:p>
          <a:endParaRPr lang="en-US"/>
        </a:p>
      </dgm:t>
    </dgm:pt>
    <dgm:pt modelId="{10B185E3-8A28-4492-AE90-351E3F7158F3}" type="sibTrans" cxnId="{AE91B376-5B45-4CB7-B51F-99BA664662FD}">
      <dgm:prSet/>
      <dgm:spPr/>
      <dgm:t>
        <a:bodyPr/>
        <a:lstStyle/>
        <a:p>
          <a:endParaRPr lang="en-US"/>
        </a:p>
      </dgm:t>
    </dgm:pt>
    <dgm:pt modelId="{6E914774-20BD-4DE2-B8A8-008B90FCD05D}">
      <dgm:prSet phldrT="[Text]"/>
      <dgm:spPr/>
      <dgm:t>
        <a:bodyPr/>
        <a:lstStyle/>
        <a:p>
          <a:r>
            <a:rPr lang="en-US" dirty="0" smtClean="0"/>
            <a:t>Statewide Lead QM Coordinator</a:t>
          </a:r>
          <a:endParaRPr lang="en-US" dirty="0"/>
        </a:p>
      </dgm:t>
    </dgm:pt>
    <dgm:pt modelId="{B82A38A3-4231-4758-B281-95E13584097C}" type="parTrans" cxnId="{DF5A34F9-1D74-40FD-A368-1545E5EC7183}">
      <dgm:prSet/>
      <dgm:spPr/>
      <dgm:t>
        <a:bodyPr/>
        <a:lstStyle/>
        <a:p>
          <a:endParaRPr lang="en-US"/>
        </a:p>
      </dgm:t>
    </dgm:pt>
    <dgm:pt modelId="{87330B62-E9ED-4434-B280-ADB59175E647}" type="sibTrans" cxnId="{DF5A34F9-1D74-40FD-A368-1545E5EC7183}">
      <dgm:prSet/>
      <dgm:spPr/>
      <dgm:t>
        <a:bodyPr/>
        <a:lstStyle/>
        <a:p>
          <a:endParaRPr lang="en-US"/>
        </a:p>
      </dgm:t>
    </dgm:pt>
    <dgm:pt modelId="{D2FF7709-D03F-424A-BF32-CF80F1D1E8C3}">
      <dgm:prSet phldrT="[Text]"/>
      <dgm:spPr/>
      <dgm:t>
        <a:bodyPr/>
        <a:lstStyle/>
        <a:p>
          <a:r>
            <a:rPr lang="en-US" dirty="0" smtClean="0"/>
            <a:t>Center for Education Innovation, eLearning Team</a:t>
          </a:r>
          <a:endParaRPr lang="en-US" dirty="0"/>
        </a:p>
      </dgm:t>
    </dgm:pt>
    <dgm:pt modelId="{05526B5B-B1E1-4475-B336-7AFE62EA4499}" type="parTrans" cxnId="{11A84984-08DB-4646-B577-F10DD0405DEF}">
      <dgm:prSet/>
      <dgm:spPr/>
      <dgm:t>
        <a:bodyPr/>
        <a:lstStyle/>
        <a:p>
          <a:endParaRPr lang="en-US"/>
        </a:p>
      </dgm:t>
    </dgm:pt>
    <dgm:pt modelId="{B2F746C9-158A-477B-B7AD-DEABA3C788DF}" type="sibTrans" cxnId="{11A84984-08DB-4646-B577-F10DD0405DEF}">
      <dgm:prSet/>
      <dgm:spPr/>
      <dgm:t>
        <a:bodyPr/>
        <a:lstStyle/>
        <a:p>
          <a:endParaRPr lang="en-US"/>
        </a:p>
      </dgm:t>
    </dgm:pt>
    <dgm:pt modelId="{C581AAF5-D495-46A0-A2C3-3E0C3186222C}">
      <dgm:prSet phldrT="[Text]"/>
      <dgm:spPr/>
      <dgm:t>
        <a:bodyPr/>
        <a:lstStyle/>
        <a:p>
          <a:r>
            <a:rPr lang="en-US" smtClean="0"/>
            <a:t>Office of the Senior Vice President and Provost</a:t>
          </a:r>
          <a:endParaRPr lang="en-US" dirty="0"/>
        </a:p>
      </dgm:t>
    </dgm:pt>
    <dgm:pt modelId="{1E2CDC8B-CB3D-4F23-ADF9-66835298774C}" type="parTrans" cxnId="{42801C49-5859-4BFE-B2C1-3BFC0F7A79A0}">
      <dgm:prSet/>
      <dgm:spPr/>
      <dgm:t>
        <a:bodyPr/>
        <a:lstStyle/>
        <a:p>
          <a:endParaRPr lang="en-US"/>
        </a:p>
      </dgm:t>
    </dgm:pt>
    <dgm:pt modelId="{94C0DB95-49BA-4BEF-89E4-5FCAF401BAA7}" type="sibTrans" cxnId="{42801C49-5859-4BFE-B2C1-3BFC0F7A79A0}">
      <dgm:prSet/>
      <dgm:spPr/>
      <dgm:t>
        <a:bodyPr/>
        <a:lstStyle/>
        <a:p>
          <a:endParaRPr lang="en-US"/>
        </a:p>
      </dgm:t>
    </dgm:pt>
    <dgm:pt modelId="{197293D6-9E15-45AE-8724-F5F18C902F79}" type="pres">
      <dgm:prSet presAssocID="{A62C8646-EE98-4CC4-A38A-9FAEDD8908E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91D49C9-ABA4-4C4D-AF63-AB135E7E8426}" type="pres">
      <dgm:prSet presAssocID="{FD404F7C-5F29-4E78-9799-AEDFAFC814A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4943AC-0874-4096-8E4C-7C82B4AF9309}" type="pres">
      <dgm:prSet presAssocID="{FD404F7C-5F29-4E78-9799-AEDFAFC814A5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B6C364-B805-45B2-8A03-E47549A17C14}" type="pres">
      <dgm:prSet presAssocID="{FDFF53A8-5B9F-47C3-B661-F02EC5E299A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B8920A-84CB-42A7-87F3-7F4697AF8989}" type="pres">
      <dgm:prSet presAssocID="{FDFF53A8-5B9F-47C3-B661-F02EC5E299A8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F9AC3B-1F03-47F2-AE9C-A2EDF5E8A95F}" type="pres">
      <dgm:prSet presAssocID="{65772920-1340-414D-91BC-8BD0962E45C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29C81F-B522-4137-BA70-FE464C66A464}" type="pres">
      <dgm:prSet presAssocID="{65772920-1340-414D-91BC-8BD0962E45CE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4F466F7-7955-4A23-8C17-ECAA3BC9A419}" srcId="{A62C8646-EE98-4CC4-A38A-9FAEDD8908EF}" destId="{65772920-1340-414D-91BC-8BD0962E45CE}" srcOrd="2" destOrd="0" parTransId="{621D67DA-D2EA-419E-A9BB-165B532AAC10}" sibTransId="{6C0214B7-9B7E-4737-B8F6-EAB28DC34273}"/>
    <dgm:cxn modelId="{D13E62CA-AD86-4E12-BEF3-145F6C68ACC5}" type="presOf" srcId="{65772920-1340-414D-91BC-8BD0962E45CE}" destId="{ADF9AC3B-1F03-47F2-AE9C-A2EDF5E8A95F}" srcOrd="0" destOrd="0" presId="urn:microsoft.com/office/officeart/2005/8/layout/vList2"/>
    <dgm:cxn modelId="{42801C49-5859-4BFE-B2C1-3BFC0F7A79A0}" srcId="{FD404F7C-5F29-4E78-9799-AEDFAFC814A5}" destId="{C581AAF5-D495-46A0-A2C3-3E0C3186222C}" srcOrd="2" destOrd="0" parTransId="{1E2CDC8B-CB3D-4F23-ADF9-66835298774C}" sibTransId="{94C0DB95-49BA-4BEF-89E4-5FCAF401BAA7}"/>
    <dgm:cxn modelId="{84C8D986-2A3F-46EE-AF89-681C0433F47E}" type="presOf" srcId="{640605A2-65B9-46DF-B58D-356115D4B1E9}" destId="{9D29C81F-B522-4137-BA70-FE464C66A464}" srcOrd="0" destOrd="1" presId="urn:microsoft.com/office/officeart/2005/8/layout/vList2"/>
    <dgm:cxn modelId="{E61C675B-9A55-453F-B3F1-FC7DC4A11E67}" type="presOf" srcId="{FEFAB78A-5398-4A6D-9652-7F37B5F4FC84}" destId="{9D29C81F-B522-4137-BA70-FE464C66A464}" srcOrd="0" destOrd="0" presId="urn:microsoft.com/office/officeart/2005/8/layout/vList2"/>
    <dgm:cxn modelId="{11A84984-08DB-4646-B577-F10DD0405DEF}" srcId="{FD404F7C-5F29-4E78-9799-AEDFAFC814A5}" destId="{D2FF7709-D03F-424A-BF32-CF80F1D1E8C3}" srcOrd="1" destOrd="0" parTransId="{05526B5B-B1E1-4475-B336-7AFE62EA4499}" sibTransId="{B2F746C9-158A-477B-B7AD-DEABA3C788DF}"/>
    <dgm:cxn modelId="{F8764396-8D2B-474F-8788-7C5D914312BD}" srcId="{FDFF53A8-5B9F-47C3-B661-F02EC5E299A8}" destId="{ACCE72E0-824C-4928-88CB-BD69A6A0848F}" srcOrd="0" destOrd="0" parTransId="{E11F717D-67EE-4395-B1FF-3EA6C01B5A97}" sibTransId="{66EA5F51-180D-4611-8080-DA644DFBE24D}"/>
    <dgm:cxn modelId="{E5A1B766-F963-4B3F-BAE4-CE493C6CB98E}" srcId="{65772920-1340-414D-91BC-8BD0962E45CE}" destId="{FEFAB78A-5398-4A6D-9652-7F37B5F4FC84}" srcOrd="0" destOrd="0" parTransId="{82EFBBB9-2FBC-4227-A74F-9B38232A7530}" sibTransId="{A3872FBF-0D9D-464A-AA69-3CA08A8BE2D5}"/>
    <dgm:cxn modelId="{DF5A34F9-1D74-40FD-A368-1545E5EC7183}" srcId="{FDFF53A8-5B9F-47C3-B661-F02EC5E299A8}" destId="{6E914774-20BD-4DE2-B8A8-008B90FCD05D}" srcOrd="1" destOrd="0" parTransId="{B82A38A3-4231-4758-B281-95E13584097C}" sibTransId="{87330B62-E9ED-4434-B280-ADB59175E647}"/>
    <dgm:cxn modelId="{F8447975-5C99-4575-AE08-ECCDDF907659}" type="presOf" srcId="{A62C8646-EE98-4CC4-A38A-9FAEDD8908EF}" destId="{197293D6-9E15-45AE-8724-F5F18C902F79}" srcOrd="0" destOrd="0" presId="urn:microsoft.com/office/officeart/2005/8/layout/vList2"/>
    <dgm:cxn modelId="{2B856FDD-A853-446C-BDEA-87FEFA715175}" type="presOf" srcId="{FDFF53A8-5B9F-47C3-B661-F02EC5E299A8}" destId="{81B6C364-B805-45B2-8A03-E47549A17C14}" srcOrd="0" destOrd="0" presId="urn:microsoft.com/office/officeart/2005/8/layout/vList2"/>
    <dgm:cxn modelId="{A1DAC916-7AD1-47CB-9E02-DBCFA69307FE}" type="presOf" srcId="{ACCE72E0-824C-4928-88CB-BD69A6A0848F}" destId="{67B8920A-84CB-42A7-87F3-7F4697AF8989}" srcOrd="0" destOrd="0" presId="urn:microsoft.com/office/officeart/2005/8/layout/vList2"/>
    <dgm:cxn modelId="{2E6F74DE-F4C4-45E0-A22D-17353CE5EC01}" type="presOf" srcId="{D2FF7709-D03F-424A-BF32-CF80F1D1E8C3}" destId="{9F4943AC-0874-4096-8E4C-7C82B4AF9309}" srcOrd="0" destOrd="1" presId="urn:microsoft.com/office/officeart/2005/8/layout/vList2"/>
    <dgm:cxn modelId="{AE91B376-5B45-4CB7-B51F-99BA664662FD}" srcId="{65772920-1340-414D-91BC-8BD0962E45CE}" destId="{640605A2-65B9-46DF-B58D-356115D4B1E9}" srcOrd="1" destOrd="0" parTransId="{D4D5808F-55D6-4302-93E7-7A601E324BDB}" sibTransId="{10B185E3-8A28-4492-AE90-351E3F7158F3}"/>
    <dgm:cxn modelId="{BC841232-78B2-434A-A198-5CF7DCF28788}" srcId="{A62C8646-EE98-4CC4-A38A-9FAEDD8908EF}" destId="{FDFF53A8-5B9F-47C3-B661-F02EC5E299A8}" srcOrd="1" destOrd="0" parTransId="{8E21727A-1D23-456F-9AE8-5443F8F3BA11}" sibTransId="{C772D194-3181-464E-9C36-BC2E9B18A530}"/>
    <dgm:cxn modelId="{4CAFE837-E721-4ACF-A6E9-A858DD5C64EF}" type="presOf" srcId="{BB665ACA-6A6B-4011-A0A6-63CCC97DFE5D}" destId="{9F4943AC-0874-4096-8E4C-7C82B4AF9309}" srcOrd="0" destOrd="0" presId="urn:microsoft.com/office/officeart/2005/8/layout/vList2"/>
    <dgm:cxn modelId="{46A3A510-EA8C-4C91-B6C5-070410B2D48E}" srcId="{FD404F7C-5F29-4E78-9799-AEDFAFC814A5}" destId="{BB665ACA-6A6B-4011-A0A6-63CCC97DFE5D}" srcOrd="0" destOrd="0" parTransId="{A4F7B282-CF1D-4473-8209-74F1A2B19B0B}" sibTransId="{92164AAE-500B-4358-98E2-AE3FB1FCA745}"/>
    <dgm:cxn modelId="{0F1AA758-411B-4B3E-9C74-1E826E303D35}" type="presOf" srcId="{6E914774-20BD-4DE2-B8A8-008B90FCD05D}" destId="{67B8920A-84CB-42A7-87F3-7F4697AF8989}" srcOrd="0" destOrd="1" presId="urn:microsoft.com/office/officeart/2005/8/layout/vList2"/>
    <dgm:cxn modelId="{ECD70F16-D6DA-4EC0-89A8-DEE390C4BE5A}" srcId="{A62C8646-EE98-4CC4-A38A-9FAEDD8908EF}" destId="{FD404F7C-5F29-4E78-9799-AEDFAFC814A5}" srcOrd="0" destOrd="0" parTransId="{9C308E08-0FEB-4022-9035-5C55394A3C1E}" sibTransId="{C0E83C9E-7887-47CC-85A3-AC4BB039D3BD}"/>
    <dgm:cxn modelId="{6AD002E7-F331-438F-8F64-BBC0B617C024}" type="presOf" srcId="{FD404F7C-5F29-4E78-9799-AEDFAFC814A5}" destId="{491D49C9-ABA4-4C4D-AF63-AB135E7E8426}" srcOrd="0" destOrd="0" presId="urn:microsoft.com/office/officeart/2005/8/layout/vList2"/>
    <dgm:cxn modelId="{01B5899F-AB0F-4ACE-8796-064924D3B035}" type="presOf" srcId="{C581AAF5-D495-46A0-A2C3-3E0C3186222C}" destId="{9F4943AC-0874-4096-8E4C-7C82B4AF9309}" srcOrd="0" destOrd="2" presId="urn:microsoft.com/office/officeart/2005/8/layout/vList2"/>
    <dgm:cxn modelId="{243722D4-029C-4D59-AD30-067A49DF6F7F}" type="presParOf" srcId="{197293D6-9E15-45AE-8724-F5F18C902F79}" destId="{491D49C9-ABA4-4C4D-AF63-AB135E7E8426}" srcOrd="0" destOrd="0" presId="urn:microsoft.com/office/officeart/2005/8/layout/vList2"/>
    <dgm:cxn modelId="{E0C4945C-424B-43E6-B04F-BB8C634D2A0B}" type="presParOf" srcId="{197293D6-9E15-45AE-8724-F5F18C902F79}" destId="{9F4943AC-0874-4096-8E4C-7C82B4AF9309}" srcOrd="1" destOrd="0" presId="urn:microsoft.com/office/officeart/2005/8/layout/vList2"/>
    <dgm:cxn modelId="{8FAC6BD6-0D1D-494E-8840-2285C0E4C39F}" type="presParOf" srcId="{197293D6-9E15-45AE-8724-F5F18C902F79}" destId="{81B6C364-B805-45B2-8A03-E47549A17C14}" srcOrd="2" destOrd="0" presId="urn:microsoft.com/office/officeart/2005/8/layout/vList2"/>
    <dgm:cxn modelId="{489034CA-B8B0-45BF-80FE-E1B91F9A34FD}" type="presParOf" srcId="{197293D6-9E15-45AE-8724-F5F18C902F79}" destId="{67B8920A-84CB-42A7-87F3-7F4697AF8989}" srcOrd="3" destOrd="0" presId="urn:microsoft.com/office/officeart/2005/8/layout/vList2"/>
    <dgm:cxn modelId="{F73BC32A-9EF4-4670-93A4-80D6188B390A}" type="presParOf" srcId="{197293D6-9E15-45AE-8724-F5F18C902F79}" destId="{ADF9AC3B-1F03-47F2-AE9C-A2EDF5E8A95F}" srcOrd="4" destOrd="0" presId="urn:microsoft.com/office/officeart/2005/8/layout/vList2"/>
    <dgm:cxn modelId="{AC350E90-57CE-41FE-916A-4328750264C2}" type="presParOf" srcId="{197293D6-9E15-45AE-8724-F5F18C902F79}" destId="{9D29C81F-B522-4137-BA70-FE464C66A464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1D49C9-ABA4-4C4D-AF63-AB135E7E8426}">
      <dsp:nvSpPr>
        <dsp:cNvPr id="0" name=""/>
        <dsp:cNvSpPr/>
      </dsp:nvSpPr>
      <dsp:spPr>
        <a:xfrm>
          <a:off x="0" y="73150"/>
          <a:ext cx="8407400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Susan Engelmann		</a:t>
          </a:r>
          <a:endParaRPr lang="en-US" sz="2400" kern="1200" dirty="0"/>
        </a:p>
      </dsp:txBody>
      <dsp:txXfrm>
        <a:off x="28100" y="101250"/>
        <a:ext cx="8351200" cy="519439"/>
      </dsp:txXfrm>
    </dsp:sp>
    <dsp:sp modelId="{9F4943AC-0874-4096-8E4C-7C82B4AF9309}">
      <dsp:nvSpPr>
        <dsp:cNvPr id="0" name=""/>
        <dsp:cNvSpPr/>
      </dsp:nvSpPr>
      <dsp:spPr>
        <a:xfrm>
          <a:off x="0" y="648790"/>
          <a:ext cx="8407400" cy="968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935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University of Minnesota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Center for Education Innovation, eLearning Team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smtClean="0"/>
            <a:t>Office of the Senior Vice President and Provost</a:t>
          </a:r>
          <a:endParaRPr lang="en-US" sz="1900" kern="1200" dirty="0"/>
        </a:p>
      </dsp:txBody>
      <dsp:txXfrm>
        <a:off x="0" y="648790"/>
        <a:ext cx="8407400" cy="968760"/>
      </dsp:txXfrm>
    </dsp:sp>
    <dsp:sp modelId="{81B6C364-B805-45B2-8A03-E47549A17C14}">
      <dsp:nvSpPr>
        <dsp:cNvPr id="0" name=""/>
        <dsp:cNvSpPr/>
      </dsp:nvSpPr>
      <dsp:spPr>
        <a:xfrm>
          <a:off x="0" y="1617550"/>
          <a:ext cx="8407400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Elizabeth McMahon</a:t>
          </a:r>
          <a:endParaRPr lang="en-US" sz="2400" kern="1200" dirty="0"/>
        </a:p>
      </dsp:txBody>
      <dsp:txXfrm>
        <a:off x="28100" y="1645650"/>
        <a:ext cx="8351200" cy="519439"/>
      </dsp:txXfrm>
    </dsp:sp>
    <dsp:sp modelId="{67B8920A-84CB-42A7-87F3-7F4697AF8989}">
      <dsp:nvSpPr>
        <dsp:cNvPr id="0" name=""/>
        <dsp:cNvSpPr/>
      </dsp:nvSpPr>
      <dsp:spPr>
        <a:xfrm>
          <a:off x="0" y="2193190"/>
          <a:ext cx="8407400" cy="919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935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Minnesota Online Quality Initiative/ Northland Community &amp; Technical College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Statewide Lead QM Coordinator</a:t>
          </a:r>
          <a:endParaRPr lang="en-US" sz="1900" kern="1200" dirty="0"/>
        </a:p>
      </dsp:txBody>
      <dsp:txXfrm>
        <a:off x="0" y="2193190"/>
        <a:ext cx="8407400" cy="919080"/>
      </dsp:txXfrm>
    </dsp:sp>
    <dsp:sp modelId="{ADF9AC3B-1F03-47F2-AE9C-A2EDF5E8A95F}">
      <dsp:nvSpPr>
        <dsp:cNvPr id="0" name=""/>
        <dsp:cNvSpPr/>
      </dsp:nvSpPr>
      <dsp:spPr>
        <a:xfrm>
          <a:off x="0" y="3112269"/>
          <a:ext cx="8407400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Deb Adair</a:t>
          </a:r>
          <a:endParaRPr lang="en-US" sz="2400" kern="1200" dirty="0"/>
        </a:p>
      </dsp:txBody>
      <dsp:txXfrm>
        <a:off x="28100" y="3140369"/>
        <a:ext cx="8351200" cy="519439"/>
      </dsp:txXfrm>
    </dsp:sp>
    <dsp:sp modelId="{9D29C81F-B522-4137-BA70-FE464C66A464}">
      <dsp:nvSpPr>
        <dsp:cNvPr id="0" name=""/>
        <dsp:cNvSpPr/>
      </dsp:nvSpPr>
      <dsp:spPr>
        <a:xfrm>
          <a:off x="0" y="3687909"/>
          <a:ext cx="8407400" cy="64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935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Managing Director &amp; Chief Planning Officer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smtClean="0"/>
            <a:t>The Quality Matters Program</a:t>
          </a:r>
          <a:endParaRPr lang="en-US" sz="1900" kern="1200" dirty="0" smtClean="0"/>
        </a:p>
      </dsp:txBody>
      <dsp:txXfrm>
        <a:off x="0" y="3687909"/>
        <a:ext cx="8407400" cy="645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D88821AA-6BA5-4678-BD45-9C0F443D7B09}" type="datetimeFigureOut">
              <a:rPr lang="en-US" smtClean="0"/>
              <a:t>9/18/14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10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94A7711E-038A-43F2-9073-42BC11CDA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3510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C79C20FA-ACE1-4BAF-9B2A-4940F829753D}" type="datetimeFigureOut">
              <a:rPr lang="en-US" smtClean="0"/>
              <a:t>9/18/14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451985"/>
            <a:ext cx="5669280" cy="4217670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3F4D444B-64A9-4273-8963-FF2D24640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575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Current</a:t>
            </a:r>
            <a:r>
              <a:rPr lang="en-US" baseline="0" dirty="0" smtClean="0"/>
              <a:t> as of 9/25/13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025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014100" y="8902932"/>
            <a:ext cx="3070860" cy="468070"/>
          </a:xfrm>
          <a:prstGeom prst="rect">
            <a:avLst/>
          </a:prstGeom>
        </p:spPr>
        <p:txBody>
          <a:bodyPr lIns="94032" tIns="47016" rIns="94032" bIns="47016"/>
          <a:lstStyle/>
          <a:p>
            <a:fld id="{162EA47A-F392-4073-BA77-364ED2462FE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040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6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75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F739C65-7445-4B86-BED5-EB937A9C2B79}" type="datetimeFigureOut">
              <a:rPr lang="en-US" smtClean="0"/>
              <a:t>9/18/14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DA7DF4A-CA15-4DCE-8DBF-2A83A47A878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7315199" y="5053291"/>
            <a:ext cx="1371600" cy="1143000"/>
            <a:chOff x="7315199" y="5053291"/>
            <a:chExt cx="1371600" cy="1143000"/>
          </a:xfrm>
        </p:grpSpPr>
        <p:sp>
          <p:nvSpPr>
            <p:cNvPr id="5" name="Rectangle 4"/>
            <p:cNvSpPr/>
            <p:nvPr userDrawn="1"/>
          </p:nvSpPr>
          <p:spPr>
            <a:xfrm>
              <a:off x="7315199" y="5053291"/>
              <a:ext cx="1371600" cy="1143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" name="Picture 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43167" y="5105400"/>
              <a:ext cx="1115665" cy="1024217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55847"/>
            <a:ext cx="7085860" cy="105439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39C65-7445-4B86-BED5-EB937A9C2B79}" type="datetimeFigureOut">
              <a:rPr lang="en-US" smtClean="0"/>
              <a:t>9/18/14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7DF4A-CA15-4DCE-8DBF-2A83A47A878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228600" y="228600"/>
            <a:ext cx="1371600" cy="1143000"/>
            <a:chOff x="7315199" y="5053291"/>
            <a:chExt cx="1371600" cy="1143000"/>
          </a:xfrm>
        </p:grpSpPr>
        <p:sp>
          <p:nvSpPr>
            <p:cNvPr id="8" name="Rectangle 7"/>
            <p:cNvSpPr/>
            <p:nvPr userDrawn="1"/>
          </p:nvSpPr>
          <p:spPr>
            <a:xfrm>
              <a:off x="7315199" y="5053291"/>
              <a:ext cx="1371600" cy="1143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43167" y="5105400"/>
              <a:ext cx="1115665" cy="1024217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39C65-7445-4B86-BED5-EB937A9C2B79}" type="datetimeFigureOut">
              <a:rPr lang="en-US" smtClean="0"/>
              <a:t>9/18/14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DA7DF4A-CA15-4DCE-8DBF-2A83A47A87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nteri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2811" y="176188"/>
            <a:ext cx="7347813" cy="90671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05728-15EB-4A77-BE71-E72EAC9DDBBA}" type="datetime1">
              <a:rPr lang="en-US"/>
              <a:pPr>
                <a:defRPr/>
              </a:pPr>
              <a:t>9/18/14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©MarylandOnline, Inc.  2011.  All rights reserved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54B06-101A-4C8F-BA63-4E3862945C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057522"/>
      </p:ext>
    </p:extLst>
  </p:cSld>
  <p:clrMapOvr>
    <a:masterClrMapping/>
  </p:clrMapOvr>
  <p:transition xmlns:p14="http://schemas.microsoft.com/office/powerpoint/2010/main" spd="slow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39C65-7445-4B86-BED5-EB937A9C2B79}" type="datetimeFigureOut">
              <a:rPr lang="en-US" smtClean="0"/>
              <a:t>9/18/14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7DF4A-CA15-4DCE-8DBF-2A83A47A878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676400" y="355847"/>
            <a:ext cx="7085860" cy="105439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228600" y="228600"/>
            <a:ext cx="1371600" cy="1143000"/>
            <a:chOff x="7315199" y="5053291"/>
            <a:chExt cx="1371600" cy="1143000"/>
          </a:xfrm>
        </p:grpSpPr>
        <p:sp>
          <p:nvSpPr>
            <p:cNvPr id="9" name="Rectangle 8"/>
            <p:cNvSpPr/>
            <p:nvPr userDrawn="1"/>
          </p:nvSpPr>
          <p:spPr>
            <a:xfrm>
              <a:off x="7315199" y="5053291"/>
              <a:ext cx="1371600" cy="1143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43167" y="5105400"/>
              <a:ext cx="1115665" cy="1024217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739C65-7445-4B86-BED5-EB937A9C2B79}" type="datetimeFigureOut">
              <a:rPr lang="en-US" smtClean="0"/>
              <a:t>9/18/14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DA7DF4A-CA15-4DCE-8DBF-2A83A47A878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7315199" y="5053291"/>
            <a:ext cx="1371600" cy="1143000"/>
            <a:chOff x="7315199" y="5053291"/>
            <a:chExt cx="1371600" cy="1143000"/>
          </a:xfrm>
        </p:grpSpPr>
        <p:sp>
          <p:nvSpPr>
            <p:cNvPr id="14" name="Rectangle 13"/>
            <p:cNvSpPr/>
            <p:nvPr userDrawn="1"/>
          </p:nvSpPr>
          <p:spPr>
            <a:xfrm>
              <a:off x="7315199" y="5053291"/>
              <a:ext cx="1371600" cy="1143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Picture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43167" y="5105400"/>
              <a:ext cx="1115665" cy="1024217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39C65-7445-4B86-BED5-EB937A9C2B79}" type="datetimeFigureOut">
              <a:rPr lang="en-US" smtClean="0"/>
              <a:t>9/18/14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7DF4A-CA15-4DCE-8DBF-2A83A47A878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676400" y="355847"/>
            <a:ext cx="7085860" cy="105439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228600" y="228600"/>
            <a:ext cx="1371600" cy="1143000"/>
            <a:chOff x="7315199" y="5053291"/>
            <a:chExt cx="1371600" cy="1143000"/>
          </a:xfrm>
        </p:grpSpPr>
        <p:sp>
          <p:nvSpPr>
            <p:cNvPr id="10" name="Rectangle 9"/>
            <p:cNvSpPr/>
            <p:nvPr userDrawn="1"/>
          </p:nvSpPr>
          <p:spPr>
            <a:xfrm>
              <a:off x="7315199" y="5053291"/>
              <a:ext cx="1371600" cy="1143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43167" y="5105400"/>
              <a:ext cx="1115665" cy="1024217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39C65-7445-4B86-BED5-EB937A9C2B79}" type="datetimeFigureOut">
              <a:rPr lang="en-US" smtClean="0"/>
              <a:t>9/18/14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7DF4A-CA15-4DCE-8DBF-2A83A47A878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676400" y="355847"/>
            <a:ext cx="7085860" cy="105439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228600" y="228600"/>
            <a:ext cx="1371600" cy="1143000"/>
            <a:chOff x="7315199" y="5053291"/>
            <a:chExt cx="1371600" cy="1143000"/>
          </a:xfrm>
        </p:grpSpPr>
        <p:sp>
          <p:nvSpPr>
            <p:cNvPr id="12" name="Rectangle 11"/>
            <p:cNvSpPr/>
            <p:nvPr userDrawn="1"/>
          </p:nvSpPr>
          <p:spPr>
            <a:xfrm>
              <a:off x="7315199" y="5053291"/>
              <a:ext cx="1371600" cy="1143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43167" y="5105400"/>
              <a:ext cx="1115665" cy="1024217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39C65-7445-4B86-BED5-EB937A9C2B79}" type="datetimeFigureOut">
              <a:rPr lang="en-US" smtClean="0"/>
              <a:t>9/18/14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7DF4A-CA15-4DCE-8DBF-2A83A47A878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676400" y="355847"/>
            <a:ext cx="7085860" cy="105439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228600" y="228600"/>
            <a:ext cx="1371600" cy="1143000"/>
            <a:chOff x="7315199" y="5053291"/>
            <a:chExt cx="1371600" cy="1143000"/>
          </a:xfrm>
        </p:grpSpPr>
        <p:sp>
          <p:nvSpPr>
            <p:cNvPr id="8" name="Rectangle 7"/>
            <p:cNvSpPr/>
            <p:nvPr userDrawn="1"/>
          </p:nvSpPr>
          <p:spPr>
            <a:xfrm>
              <a:off x="7315199" y="5053291"/>
              <a:ext cx="1371600" cy="1143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43167" y="5105400"/>
              <a:ext cx="1115665" cy="1024217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39C65-7445-4B86-BED5-EB937A9C2B79}" type="datetimeFigureOut">
              <a:rPr lang="en-US" smtClean="0"/>
              <a:t>9/18/14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7DF4A-CA15-4DCE-8DBF-2A83A47A87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39C65-7445-4B86-BED5-EB937A9C2B79}" type="datetimeFigureOut">
              <a:rPr lang="en-US" smtClean="0"/>
              <a:t>9/18/14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DA7DF4A-CA15-4DCE-8DBF-2A83A47A878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7315199" y="5053291"/>
            <a:ext cx="1371600" cy="1143000"/>
            <a:chOff x="7315199" y="5053291"/>
            <a:chExt cx="1371600" cy="1143000"/>
          </a:xfrm>
        </p:grpSpPr>
        <p:sp>
          <p:nvSpPr>
            <p:cNvPr id="13" name="Rectangle 12"/>
            <p:cNvSpPr/>
            <p:nvPr userDrawn="1"/>
          </p:nvSpPr>
          <p:spPr>
            <a:xfrm>
              <a:off x="7315199" y="5053291"/>
              <a:ext cx="1371600" cy="1143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43167" y="5105400"/>
              <a:ext cx="1115665" cy="1024217"/>
            </a:xfrm>
            <a:prstGeom prst="rect">
              <a:avLst/>
            </a:prstGeom>
            <a:noFill/>
          </p:spPr>
        </p:pic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39C65-7445-4B86-BED5-EB937A9C2B79}" type="datetimeFigureOut">
              <a:rPr lang="en-US" smtClean="0"/>
              <a:t>9/18/14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7DF4A-CA15-4DCE-8DBF-2A83A47A878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7315199" y="5053291"/>
            <a:ext cx="1371600" cy="1143000"/>
            <a:chOff x="7315199" y="5053291"/>
            <a:chExt cx="1371600" cy="1143000"/>
          </a:xfrm>
        </p:grpSpPr>
        <p:sp>
          <p:nvSpPr>
            <p:cNvPr id="12" name="Rectangle 11"/>
            <p:cNvSpPr/>
            <p:nvPr userDrawn="1"/>
          </p:nvSpPr>
          <p:spPr>
            <a:xfrm>
              <a:off x="7315199" y="5053291"/>
              <a:ext cx="1371600" cy="11430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43167" y="5105400"/>
              <a:ext cx="1115665" cy="1024217"/>
            </a:xfrm>
            <a:prstGeom prst="rect">
              <a:avLst/>
            </a:prstGeom>
            <a:noFill/>
          </p:spPr>
        </p:pic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8F739C65-7445-4B86-BED5-EB937A9C2B79}" type="datetimeFigureOut">
              <a:rPr lang="en-US" smtClean="0"/>
              <a:t>9/18/14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2DA7DF4A-CA15-4DCE-8DBF-2A83A47A878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  <p:sldLayoutId id="214748385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g"/><Relationship Id="rId5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Matters Research Initiative in </a:t>
            </a:r>
            <a:r>
              <a:rPr lang="en-US" dirty="0" smtClean="0"/>
              <a:t>Minnesota</a:t>
            </a:r>
            <a:endParaRPr lang="en-US" dirty="0"/>
          </a:p>
        </p:txBody>
      </p:sp>
      <p:pic>
        <p:nvPicPr>
          <p:cNvPr id="4" name="Picture 2" descr="X:\Quality Matters\QM Research Initiative\unnam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974" y="4648200"/>
            <a:ext cx="8788400" cy="1807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4972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200" dirty="0" smtClean="0"/>
              <a:t>What is your perspective about the value or </a:t>
            </a:r>
            <a:r>
              <a:rPr lang="en-US" sz="3200" dirty="0"/>
              <a:t>need for a QM research</a:t>
            </a:r>
            <a:r>
              <a:rPr lang="en-US" sz="3200" dirty="0" smtClean="0"/>
              <a:t>/ evaluation component?</a:t>
            </a:r>
          </a:p>
          <a:p>
            <a:pPr lvl="0"/>
            <a:endParaRPr lang="en-US" sz="3200" dirty="0"/>
          </a:p>
          <a:p>
            <a:pPr marL="45720" lvl="0" indent="0">
              <a:buNone/>
            </a:pPr>
            <a:r>
              <a:rPr lang="en-US" sz="3200" dirty="0" smtClean="0"/>
              <a:t>Other considerations?</a:t>
            </a:r>
          </a:p>
          <a:p>
            <a:pPr lvl="0"/>
            <a:endParaRPr lang="en-US" sz="3200" dirty="0"/>
          </a:p>
          <a:p>
            <a:pPr marL="0" lvl="0" indent="0">
              <a:buNone/>
            </a:pPr>
            <a:r>
              <a:rPr lang="en-US" dirty="0" smtClean="0"/>
              <a:t>Questions?</a:t>
            </a:r>
            <a:endParaRPr lang="en-US" sz="3200" dirty="0"/>
          </a:p>
          <a:p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of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382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3131666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82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/>
              <a:t>Discuss the merits of conducting  QM research  that addresses the research questions as a part of a larger national QM framework (QM Impact Infrastructure: Changing the Culture of Teaching a Learning Through Continuous Improvement).</a:t>
            </a:r>
          </a:p>
          <a:p>
            <a:pPr marL="0" indent="0">
              <a:buNone/>
            </a:pPr>
            <a:r>
              <a:rPr lang="en-US" sz="2400" dirty="0"/>
              <a:t> </a:t>
            </a:r>
          </a:p>
          <a:p>
            <a:pPr lvl="0"/>
            <a:r>
              <a:rPr lang="en-US" sz="2400" dirty="0"/>
              <a:t>Discuss Possible Research Agenda </a:t>
            </a:r>
            <a:r>
              <a:rPr lang="en-US" sz="2400" dirty="0" smtClean="0"/>
              <a:t>Questions.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 </a:t>
            </a:r>
          </a:p>
          <a:p>
            <a:pPr lvl="0"/>
            <a:r>
              <a:rPr lang="en-US" sz="2400" dirty="0"/>
              <a:t>Get perspective from other universities about value and need for a QM research/evaluation </a:t>
            </a:r>
            <a:r>
              <a:rPr lang="en-US" sz="2400" dirty="0" smtClean="0"/>
              <a:t>component.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036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/>
              <a:t>Affiliate Institutions in Minnesota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-48263" y="1616606"/>
            <a:ext cx="9192263" cy="5026466"/>
            <a:chOff x="0" y="1583884"/>
            <a:chExt cx="9192263" cy="5026466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600200"/>
              <a:ext cx="9192263" cy="5010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71012" y="5132598"/>
              <a:ext cx="1331527" cy="1331527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71011" y="1583884"/>
              <a:ext cx="1331527" cy="1996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50838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Know</a:t>
            </a:r>
            <a:endParaRPr lang="en-US" dirty="0"/>
          </a:p>
        </p:txBody>
      </p:sp>
      <p:pic>
        <p:nvPicPr>
          <p:cNvPr id="2050" name="Picture 2" descr="https://lh3.googleusercontent.com/HomuHcBn9m4C17qRFi4IZcsyr6CZymd51UMNVf6uS04rbJ7Jp4tJAe6z7pRJG84BItDZivapk6Du_UvJWI1mIeFY15RfI-6L45ROyx-lB_l8lop2VHEZUNLFBI9gV7hf0zO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52600"/>
            <a:ext cx="8829675" cy="4943476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705600" y="5638800"/>
            <a:ext cx="2057400" cy="923330"/>
          </a:xfrm>
          <a:prstGeom prst="rect">
            <a:avLst/>
          </a:prstGeom>
          <a:solidFill>
            <a:schemeClr val="bg1">
              <a:lumMod val="85000"/>
              <a:alpha val="86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Spring 2014 Survey Results – </a:t>
            </a:r>
            <a:r>
              <a:rPr lang="en-US" dirty="0" err="1" smtClean="0">
                <a:solidFill>
                  <a:schemeClr val="tx2"/>
                </a:solidFill>
              </a:rPr>
              <a:t>MnSCU</a:t>
            </a:r>
            <a:r>
              <a:rPr lang="en-US" dirty="0" smtClean="0">
                <a:solidFill>
                  <a:schemeClr val="tx2"/>
                </a:solidFill>
              </a:rPr>
              <a:t> institutions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088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know</a:t>
            </a:r>
            <a:endParaRPr lang="en-US" dirty="0"/>
          </a:p>
        </p:txBody>
      </p:sp>
      <p:pic>
        <p:nvPicPr>
          <p:cNvPr id="1028" name="Picture 4" descr="https://lh3.googleusercontent.com/dKS8UZa1aekeIp0dBprn1w3TEICUue68UlVOCmyVMBIiisUyiiVqyrD5Fjq6dFhDFZCXyTBqMxQZihNovs02SAzLzZiGNNXzE8TjdbFHf_i1xB2YHOuY-k80Ky0pKxLb2vL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883487"/>
            <a:ext cx="8562975" cy="310515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lh4.googleusercontent.com/6JkDVf0p9HwqJqQaR2wkqWYVrBl4pO1Xe301d5tAtciucH6LJHoBNDafGagijVq__ioEGLw3D9iybrAYFNOp_mQGfuQcDXoihUd10qzVMoW_4SU-etYEbKj-at8xH6kWAK2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469524"/>
            <a:ext cx="5124450" cy="2047876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5860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dirty="0" smtClean="0"/>
              <a:t>What are the merits of conducting QM research that addresses the research questions as a part of a larger national QM Framework?</a:t>
            </a:r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i="1" dirty="0" smtClean="0"/>
              <a:t>(QM Impact Infrastructure: Changing the Culture of Teaching and Learning Through Continuous Improvement) </a:t>
            </a:r>
            <a:endParaRPr lang="en-US" i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703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SzPct val="100000"/>
              <a:buNone/>
            </a:pP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QM Impact Infrastructure </a:t>
            </a:r>
            <a:endParaRPr lang="en-US" dirty="0"/>
          </a:p>
        </p:txBody>
      </p:sp>
      <p:pic>
        <p:nvPicPr>
          <p:cNvPr id="10" name="Picture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752600"/>
            <a:ext cx="8458200" cy="472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4953000" y="3124200"/>
            <a:ext cx="220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Demonstrating </a:t>
            </a:r>
          </a:p>
          <a:p>
            <a:pPr algn="ctr"/>
            <a:r>
              <a:rPr lang="en-US" b="1" dirty="0" smtClean="0"/>
              <a:t>WHAT</a:t>
            </a:r>
          </a:p>
          <a:p>
            <a:pPr algn="ctr"/>
            <a:r>
              <a:rPr lang="en-US" b="1" dirty="0" smtClean="0"/>
              <a:t>To</a:t>
            </a:r>
          </a:p>
          <a:p>
            <a:pPr algn="ctr"/>
            <a:r>
              <a:rPr lang="en-US" b="1" dirty="0" smtClean="0"/>
              <a:t>WHOM</a:t>
            </a:r>
            <a:endParaRPr lang="en-US" b="1" dirty="0"/>
          </a:p>
        </p:txBody>
      </p:sp>
      <p:sp>
        <p:nvSpPr>
          <p:cNvPr id="11" name="Line Callout 2 10"/>
          <p:cNvSpPr/>
          <p:nvPr/>
        </p:nvSpPr>
        <p:spPr>
          <a:xfrm>
            <a:off x="4724400" y="3124200"/>
            <a:ext cx="2895600" cy="12192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3161"/>
              <a:gd name="adj6" fmla="val -50099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286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How </a:t>
            </a:r>
            <a:r>
              <a:rPr lang="en-US" sz="3000" dirty="0"/>
              <a:t>applying QM </a:t>
            </a:r>
            <a:r>
              <a:rPr lang="en-US" sz="3000" dirty="0" smtClean="0"/>
              <a:t>to course design </a:t>
            </a:r>
            <a:r>
              <a:rPr lang="en-US" sz="3000" dirty="0"/>
              <a:t>impacts student </a:t>
            </a:r>
            <a:r>
              <a:rPr lang="en-US" sz="3000" dirty="0" smtClean="0"/>
              <a:t>success?</a:t>
            </a:r>
            <a:endParaRPr lang="en-US" sz="3000" dirty="0"/>
          </a:p>
          <a:p>
            <a:r>
              <a:rPr lang="en-US" sz="3000" dirty="0"/>
              <a:t>How QM has improved faculty approach to course </a:t>
            </a:r>
            <a:r>
              <a:rPr lang="en-US" sz="3000" dirty="0" smtClean="0"/>
              <a:t>design?</a:t>
            </a:r>
            <a:endParaRPr lang="en-US" sz="3000" dirty="0"/>
          </a:p>
          <a:p>
            <a:r>
              <a:rPr lang="en-US" sz="3000" dirty="0"/>
              <a:t>How has QM implementation at department or collegiate </a:t>
            </a:r>
            <a:r>
              <a:rPr lang="en-US" sz="3000" dirty="0" smtClean="0"/>
              <a:t>level impacted </a:t>
            </a:r>
            <a:r>
              <a:rPr lang="en-US" sz="3000" dirty="0"/>
              <a:t>quality of the </a:t>
            </a:r>
            <a:r>
              <a:rPr lang="en-US" sz="3000" dirty="0" smtClean="0"/>
              <a:t>curriculum?</a:t>
            </a:r>
            <a:endParaRPr lang="en-US" sz="30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Research 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713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1880</TotalTime>
  <Words>230</Words>
  <Application>Microsoft Macintosh PowerPoint</Application>
  <PresentationFormat>On-screen Show (4:3)</PresentationFormat>
  <Paragraphs>42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Grid</vt:lpstr>
      <vt:lpstr>Quality Matters Research Initiative in Minnesota</vt:lpstr>
      <vt:lpstr>Presenters</vt:lpstr>
      <vt:lpstr>Agenda</vt:lpstr>
      <vt:lpstr>Affiliate Institutions in Minnesota</vt:lpstr>
      <vt:lpstr>What We Know</vt:lpstr>
      <vt:lpstr>What we know</vt:lpstr>
      <vt:lpstr>PowerPoint Presentation</vt:lpstr>
      <vt:lpstr>QM Impact Infrastructure </vt:lpstr>
      <vt:lpstr>Possible Research Questions?</vt:lpstr>
      <vt:lpstr>Value of Research</vt:lpstr>
    </vt:vector>
  </TitlesOfParts>
  <Company>Northland Community and Technical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Matters in Minnesota: A Statewide Collaboration</dc:title>
  <dc:creator>Elizabeth McMahon</dc:creator>
  <cp:lastModifiedBy>Deb Adair</cp:lastModifiedBy>
  <cp:revision>39</cp:revision>
  <cp:lastPrinted>2013-11-21T12:49:11Z</cp:lastPrinted>
  <dcterms:created xsi:type="dcterms:W3CDTF">2013-09-29T13:02:34Z</dcterms:created>
  <dcterms:modified xsi:type="dcterms:W3CDTF">2014-09-19T11:13:47Z</dcterms:modified>
</cp:coreProperties>
</file>