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2" r:id="rId3"/>
    <p:sldId id="257" r:id="rId4"/>
    <p:sldId id="258" r:id="rId5"/>
    <p:sldId id="260" r:id="rId6"/>
    <p:sldId id="275" r:id="rId7"/>
    <p:sldId id="274" r:id="rId8"/>
    <p:sldId id="262" r:id="rId9"/>
    <p:sldId id="263" r:id="rId10"/>
    <p:sldId id="264" r:id="rId11"/>
    <p:sldId id="261" r:id="rId12"/>
    <p:sldId id="266" r:id="rId13"/>
    <p:sldId id="265" r:id="rId14"/>
    <p:sldId id="267" r:id="rId15"/>
    <p:sldId id="268" r:id="rId16"/>
    <p:sldId id="273" r:id="rId17"/>
    <p:sldId id="276"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505" autoAdjust="0"/>
  </p:normalViewPr>
  <p:slideViewPr>
    <p:cSldViewPr>
      <p:cViewPr varScale="1">
        <p:scale>
          <a:sx n="51" d="100"/>
          <a:sy n="51" d="100"/>
        </p:scale>
        <p:origin x="-19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C87606-ACAA-47AA-8846-4A51FB313531}" type="datetimeFigureOut">
              <a:rPr lang="en-US" smtClean="0"/>
              <a:pPr/>
              <a:t>9/23/2013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0AD6D1-9705-4FCA-8CF5-839AC49989C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istia.com/blog/does-length-matter-it-does-for-video"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Study</a:t>
            </a:r>
            <a:r>
              <a:rPr lang="en-US" baseline="0" dirty="0" smtClean="0"/>
              <a:t> Background:</a:t>
            </a:r>
          </a:p>
          <a:p>
            <a:pPr marL="228600" indent="-228600">
              <a:buAutoNum type="arabicPeriod"/>
            </a:pPr>
            <a:r>
              <a:rPr lang="en-US" baseline="0" dirty="0" smtClean="0"/>
              <a:t>MOOC’s heat</a:t>
            </a:r>
          </a:p>
          <a:p>
            <a:pPr marL="228600" indent="-228600">
              <a:buAutoNum type="arabicPeriod"/>
            </a:pPr>
            <a:r>
              <a:rPr lang="en-US" baseline="0" dirty="0" smtClean="0"/>
              <a:t>Experience of taking a MOOC</a:t>
            </a:r>
          </a:p>
          <a:p>
            <a:pPr marL="228600" indent="-228600">
              <a:buAutoNum type="arabicPeriod"/>
            </a:pPr>
            <a:r>
              <a:rPr lang="en-US" baseline="0" dirty="0" smtClean="0"/>
              <a:t>Noticeable issues in MOOC</a:t>
            </a:r>
            <a:endParaRPr lang="en-US" dirty="0"/>
          </a:p>
        </p:txBody>
      </p:sp>
      <p:sp>
        <p:nvSpPr>
          <p:cNvPr id="4" name="Slide Number Placeholder 3"/>
          <p:cNvSpPr>
            <a:spLocks noGrp="1"/>
          </p:cNvSpPr>
          <p:nvPr>
            <p:ph type="sldNum" sz="quarter" idx="10"/>
          </p:nvPr>
        </p:nvSpPr>
        <p:spPr/>
        <p:txBody>
          <a:bodyPr/>
          <a:lstStyle/>
          <a:p>
            <a:fld id="{400AD6D1-9705-4FCA-8CF5-839AC49989CA}"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Good</a:t>
            </a:r>
            <a:r>
              <a:rPr lang="en-US" baseline="0" dirty="0" smtClean="0"/>
              <a:t> practice of soliciting feedback per lesson</a:t>
            </a:r>
          </a:p>
          <a:p>
            <a:r>
              <a:rPr lang="en-US" dirty="0" smtClean="0"/>
              <a:t>B: Better to repeat the context / content of study.</a:t>
            </a:r>
            <a:endParaRPr lang="en-US" dirty="0"/>
          </a:p>
        </p:txBody>
      </p:sp>
      <p:sp>
        <p:nvSpPr>
          <p:cNvPr id="4" name="Slide Number Placeholder 3"/>
          <p:cNvSpPr>
            <a:spLocks noGrp="1"/>
          </p:cNvSpPr>
          <p:nvPr>
            <p:ph type="sldNum" sz="quarter" idx="10"/>
          </p:nvPr>
        </p:nvSpPr>
        <p:spPr/>
        <p:txBody>
          <a:bodyPr/>
          <a:lstStyle/>
          <a:p>
            <a:fld id="{400AD6D1-9705-4FCA-8CF5-839AC49989CA}"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Showing three times but asking different questions.</a:t>
            </a:r>
          </a:p>
          <a:p>
            <a:r>
              <a:rPr lang="en-US" dirty="0" smtClean="0"/>
              <a:t>B: </a:t>
            </a:r>
            <a:r>
              <a:rPr lang="en-US" baseline="0" dirty="0" smtClean="0"/>
              <a:t>Question is not written in a learner friendly format.</a:t>
            </a:r>
            <a:endParaRPr lang="en-US" dirty="0"/>
          </a:p>
        </p:txBody>
      </p:sp>
      <p:sp>
        <p:nvSpPr>
          <p:cNvPr id="4" name="Slide Number Placeholder 3"/>
          <p:cNvSpPr>
            <a:spLocks noGrp="1"/>
          </p:cNvSpPr>
          <p:nvPr>
            <p:ph type="sldNum" sz="quarter" idx="10"/>
          </p:nvPr>
        </p:nvSpPr>
        <p:spPr/>
        <p:txBody>
          <a:bodyPr/>
          <a:lstStyle/>
          <a:p>
            <a:fld id="{400AD6D1-9705-4FCA-8CF5-839AC49989CA}"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distracting treatment of video with overlaid scenes causing cognitive overload</a:t>
            </a:r>
          </a:p>
          <a:p>
            <a:endParaRPr lang="en-US" baseline="0" dirty="0" smtClean="0"/>
          </a:p>
          <a:p>
            <a:r>
              <a:rPr lang="en-US" baseline="0" dirty="0" smtClean="0"/>
              <a:t>Research on Video Length: </a:t>
            </a:r>
          </a:p>
          <a:p>
            <a:pPr fontAlgn="base"/>
            <a:r>
              <a:rPr lang="en-US" sz="1200" b="0" i="0" kern="1200" dirty="0" smtClean="0">
                <a:solidFill>
                  <a:schemeClr val="tx1"/>
                </a:solidFill>
                <a:latin typeface="+mn-lt"/>
                <a:ea typeface="+mn-ea"/>
                <a:cs typeface="+mn-cs"/>
              </a:rPr>
              <a:t>The data is quite clear, shorter videos are more engaging than longer videos. For videos 2 minutes and under, you should strive to make your content as short and punchy as possible to guarantee the highest engagement. If your video is 30 seconds or under, it's very likely that most people will watch it all the way through.</a:t>
            </a:r>
          </a:p>
          <a:p>
            <a:pPr marL="0" marR="0" indent="0" algn="l" defTabSz="914400" rtl="0" eaLnBrk="1" fontAlgn="base" latinLnBrk="0" hangingPunct="1">
              <a:lnSpc>
                <a:spcPct val="100000"/>
              </a:lnSpc>
              <a:spcBef>
                <a:spcPts val="0"/>
              </a:spcBef>
              <a:spcAft>
                <a:spcPts val="0"/>
              </a:spcAft>
              <a:buClrTx/>
              <a:buSzTx/>
              <a:buFontTx/>
              <a:buNone/>
              <a:tabLst/>
              <a:defRPr/>
            </a:pPr>
            <a:r>
              <a:rPr lang="en-US" sz="1200" b="0" i="0" kern="1200" dirty="0" smtClean="0">
                <a:solidFill>
                  <a:schemeClr val="tx1"/>
                </a:solidFill>
                <a:latin typeface="+mn-lt"/>
                <a:ea typeface="+mn-ea"/>
                <a:cs typeface="+mn-cs"/>
              </a:rPr>
              <a:t>If your message is more complex, be comfortable taking the time to explain it, but understand that half of your audience won't make it to the end of the video. With this in mind, you would be well served to front-load your video with the most important parts of your message. </a:t>
            </a:r>
            <a:r>
              <a:rPr lang="en-US" dirty="0" smtClean="0">
                <a:hlinkClick r:id="rId3"/>
              </a:rPr>
              <a:t>http://wistia.com/blog/does-length-matter-it-does-for-video</a:t>
            </a:r>
            <a:endParaRPr lang="en-US" dirty="0" smtClean="0"/>
          </a:p>
          <a:p>
            <a:pPr fontAlgn="base"/>
            <a:endParaRPr lang="en-US" sz="1200" b="0" i="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00AD6D1-9705-4FCA-8CF5-839AC49989CA}"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E4F181-D59E-4265-83E9-EE57E0B2455A}"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2D185-780D-40F6-883D-E36B8455EA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4F181-D59E-4265-83E9-EE57E0B2455A}"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2D185-780D-40F6-883D-E36B8455EA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4F181-D59E-4265-83E9-EE57E0B2455A}"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2D185-780D-40F6-883D-E36B8455EA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4F181-D59E-4265-83E9-EE57E0B2455A}"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2D185-780D-40F6-883D-E36B8455EA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E4F181-D59E-4265-83E9-EE57E0B2455A}"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2D185-780D-40F6-883D-E36B8455EA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E4F181-D59E-4265-83E9-EE57E0B2455A}" type="datetimeFigureOut">
              <a:rPr lang="en-US" smtClean="0"/>
              <a:pPr/>
              <a:t>9/23/2013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2D185-780D-40F6-883D-E36B8455EA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E4F181-D59E-4265-83E9-EE57E0B2455A}" type="datetimeFigureOut">
              <a:rPr lang="en-US" smtClean="0"/>
              <a:pPr/>
              <a:t>9/23/2013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B2D185-780D-40F6-883D-E36B8455EA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E4F181-D59E-4265-83E9-EE57E0B2455A}" type="datetimeFigureOut">
              <a:rPr lang="en-US" smtClean="0"/>
              <a:pPr/>
              <a:t>9/23/2013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B2D185-780D-40F6-883D-E36B8455EA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4F181-D59E-4265-83E9-EE57E0B2455A}" type="datetimeFigureOut">
              <a:rPr lang="en-US" smtClean="0"/>
              <a:pPr/>
              <a:t>9/23/2013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B2D185-780D-40F6-883D-E36B8455EA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E4F181-D59E-4265-83E9-EE57E0B2455A}" type="datetimeFigureOut">
              <a:rPr lang="en-US" smtClean="0"/>
              <a:pPr/>
              <a:t>9/23/2013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2D185-780D-40F6-883D-E36B8455EA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E4F181-D59E-4265-83E9-EE57E0B2455A}" type="datetimeFigureOut">
              <a:rPr lang="en-US" smtClean="0"/>
              <a:pPr/>
              <a:t>9/23/2013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2D185-780D-40F6-883D-E36B8455EA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4F181-D59E-4265-83E9-EE57E0B2455A}" type="datetimeFigureOut">
              <a:rPr lang="en-US" smtClean="0"/>
              <a:pPr/>
              <a:t>9/23/2013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2D185-780D-40F6-883D-E36B8455EA0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Li.Wang@faculty.ashford.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campustechnology.com/articles/2013/08/07/moocs-eat-stanford-harvard-closes.aspx"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95400"/>
            <a:ext cx="8153400" cy="2305051"/>
          </a:xfrm>
        </p:spPr>
        <p:txBody>
          <a:bodyPr>
            <a:normAutofit/>
          </a:bodyPr>
          <a:lstStyle/>
          <a:p>
            <a:r>
              <a:rPr lang="en-US" sz="3800" dirty="0" smtClean="0"/>
              <a:t>Dissecting a MOOC with the QM Rubric: </a:t>
            </a:r>
            <a:br>
              <a:rPr lang="en-US" sz="3800" dirty="0" smtClean="0"/>
            </a:br>
            <a:r>
              <a:rPr lang="en-US" sz="3800" dirty="0" smtClean="0"/>
              <a:t>Implications for MOOCs Design and Delivery </a:t>
            </a:r>
            <a:endParaRPr lang="en-US" sz="3800" dirty="0"/>
          </a:p>
        </p:txBody>
      </p:sp>
      <p:sp>
        <p:nvSpPr>
          <p:cNvPr id="3" name="Subtitle 2"/>
          <p:cNvSpPr>
            <a:spLocks noGrp="1"/>
          </p:cNvSpPr>
          <p:nvPr>
            <p:ph type="subTitle" idx="1"/>
          </p:nvPr>
        </p:nvSpPr>
        <p:spPr/>
        <p:txBody>
          <a:bodyPr>
            <a:normAutofit fontScale="92500" lnSpcReduction="10000"/>
          </a:bodyPr>
          <a:lstStyle/>
          <a:p>
            <a:r>
              <a:rPr lang="en-US" sz="2800" dirty="0" smtClean="0"/>
              <a:t>Li Wang, Ph.D., Ashford University</a:t>
            </a:r>
          </a:p>
          <a:p>
            <a:r>
              <a:rPr lang="en-US" sz="2800" dirty="0" smtClean="0"/>
              <a:t>Wendi </a:t>
            </a:r>
            <a:r>
              <a:rPr lang="en-US" sz="2800" dirty="0" err="1" smtClean="0"/>
              <a:t>Shen</a:t>
            </a:r>
            <a:r>
              <a:rPr lang="en-US" sz="2800" dirty="0" smtClean="0"/>
              <a:t>, A.B.D., University of Illinois-Urbana Champaign</a:t>
            </a:r>
          </a:p>
          <a:p>
            <a:r>
              <a:rPr lang="en-US" sz="2800" dirty="0" err="1" smtClean="0"/>
              <a:t>Talin</a:t>
            </a:r>
            <a:r>
              <a:rPr lang="en-US" sz="2800" dirty="0" smtClean="0"/>
              <a:t> </a:t>
            </a:r>
            <a:r>
              <a:rPr lang="en-US" sz="2800" dirty="0" err="1" smtClean="0"/>
              <a:t>Saroukhanian</a:t>
            </a:r>
            <a:r>
              <a:rPr lang="en-US" sz="2800" dirty="0" smtClean="0"/>
              <a:t>, Ph.D., CSU-Northridge</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&amp; Facilitation</a:t>
            </a:r>
          </a:p>
        </p:txBody>
      </p:sp>
      <p:sp>
        <p:nvSpPr>
          <p:cNvPr id="7" name="TextBox 6"/>
          <p:cNvSpPr txBox="1"/>
          <p:nvPr/>
        </p:nvSpPr>
        <p:spPr>
          <a:xfrm>
            <a:off x="1143000" y="1371600"/>
            <a:ext cx="3124200" cy="923330"/>
          </a:xfrm>
          <a:prstGeom prst="rect">
            <a:avLst/>
          </a:prstGeom>
          <a:noFill/>
          <a:ln w="28575">
            <a:solidFill>
              <a:srgbClr val="92D050"/>
            </a:solidFill>
          </a:ln>
        </p:spPr>
        <p:txBody>
          <a:bodyPr wrap="square" rtlCol="0">
            <a:spAutoFit/>
          </a:bodyPr>
          <a:lstStyle/>
          <a:p>
            <a:pPr>
              <a:buFont typeface="Arial" pitchFamily="34" charset="0"/>
              <a:buChar char="•"/>
            </a:pPr>
            <a:r>
              <a:rPr lang="en-US" dirty="0" smtClean="0"/>
              <a:t>Frequent communications (47 messages sent by the instructor</a:t>
            </a:r>
            <a:endParaRPr lang="en-US" dirty="0"/>
          </a:p>
        </p:txBody>
      </p:sp>
      <p:sp>
        <p:nvSpPr>
          <p:cNvPr id="8" name="TextBox 7"/>
          <p:cNvSpPr txBox="1"/>
          <p:nvPr/>
        </p:nvSpPr>
        <p:spPr>
          <a:xfrm>
            <a:off x="4724400" y="1371600"/>
            <a:ext cx="3124200" cy="646331"/>
          </a:xfrm>
          <a:prstGeom prst="rect">
            <a:avLst/>
          </a:prstGeom>
          <a:noFill/>
          <a:ln w="28575">
            <a:solidFill>
              <a:srgbClr val="C00000"/>
            </a:solidFill>
          </a:ln>
        </p:spPr>
        <p:txBody>
          <a:bodyPr wrap="square" rtlCol="0">
            <a:spAutoFit/>
          </a:bodyPr>
          <a:lstStyle/>
          <a:p>
            <a:pPr>
              <a:buFont typeface="Arial" pitchFamily="34" charset="0"/>
              <a:buChar char="•"/>
            </a:pPr>
            <a:r>
              <a:rPr lang="en-US" dirty="0" smtClean="0"/>
              <a:t>Instructor fails to keep promise</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066800" y="3657600"/>
            <a:ext cx="7162800" cy="533766"/>
          </a:xfrm>
          <a:prstGeom prst="rect">
            <a:avLst/>
          </a:prstGeom>
          <a:ln w="127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Technology</a:t>
            </a:r>
          </a:p>
        </p:txBody>
      </p:sp>
      <p:sp>
        <p:nvSpPr>
          <p:cNvPr id="3" name="TextBox 2"/>
          <p:cNvSpPr txBox="1"/>
          <p:nvPr/>
        </p:nvSpPr>
        <p:spPr>
          <a:xfrm>
            <a:off x="1143000" y="1371600"/>
            <a:ext cx="3124200" cy="1200329"/>
          </a:xfrm>
          <a:prstGeom prst="rect">
            <a:avLst/>
          </a:prstGeom>
          <a:noFill/>
          <a:ln w="28575">
            <a:solidFill>
              <a:srgbClr val="92D050"/>
            </a:solidFill>
          </a:ln>
        </p:spPr>
        <p:txBody>
          <a:bodyPr wrap="square" rtlCol="0">
            <a:spAutoFit/>
          </a:bodyPr>
          <a:lstStyle/>
          <a:p>
            <a:pPr>
              <a:buFont typeface="Arial" pitchFamily="34" charset="0"/>
              <a:buChar char="•"/>
            </a:pPr>
            <a:r>
              <a:rPr lang="en-US" dirty="0" smtClean="0"/>
              <a:t>Quiz question embedded in video</a:t>
            </a:r>
          </a:p>
          <a:p>
            <a:pPr>
              <a:buFont typeface="Arial" pitchFamily="34" charset="0"/>
              <a:buChar char="•"/>
            </a:pPr>
            <a:r>
              <a:rPr lang="en-US" dirty="0" smtClean="0"/>
              <a:t>Google hangout and alternative meeting space</a:t>
            </a:r>
            <a:endParaRPr lang="en-US" dirty="0"/>
          </a:p>
        </p:txBody>
      </p:sp>
      <p:sp>
        <p:nvSpPr>
          <p:cNvPr id="4" name="TextBox 3"/>
          <p:cNvSpPr txBox="1"/>
          <p:nvPr/>
        </p:nvSpPr>
        <p:spPr>
          <a:xfrm>
            <a:off x="4724400" y="1371600"/>
            <a:ext cx="3124200" cy="369332"/>
          </a:xfrm>
          <a:prstGeom prst="rect">
            <a:avLst/>
          </a:prstGeom>
          <a:noFill/>
          <a:ln w="28575">
            <a:solidFill>
              <a:srgbClr val="C00000"/>
            </a:solidFill>
          </a:ln>
        </p:spPr>
        <p:txBody>
          <a:bodyPr wrap="square" rtlCol="0">
            <a:spAutoFit/>
          </a:bodyPr>
          <a:lstStyle/>
          <a:p>
            <a:pPr>
              <a:buFont typeface="Arial" pitchFamily="34" charset="0"/>
              <a:buChar char="•"/>
            </a:pPr>
            <a:r>
              <a:rPr lang="en-US" dirty="0" smtClean="0"/>
              <a:t>Lack of Technology support</a:t>
            </a:r>
            <a:endParaRPr lang="en-US" dirty="0"/>
          </a:p>
        </p:txBody>
      </p:sp>
      <p:sp>
        <p:nvSpPr>
          <p:cNvPr id="9218" name="AutoShape 2" descr="https://mail-attachment.googleusercontent.com/attachment/u/0/?ui=2&amp;ik=72f3526ea5&amp;view=att&amp;th=14139981ddf2b76f&amp;attid=0.1&amp;disp=inline&amp;realattid=f_hlswflju1&amp;safe=1&amp;zw&amp;saduie=AG9B_P_JL_XaAfzuHW9No6aYwLJi&amp;sadet=1379951474106&amp;sads=Zf1qILKyiNDLxEd0757gC1PHZM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220" name="AutoShape 4" descr="https://mail-attachment.googleusercontent.com/attachment/u/0/?ui=2&amp;ik=72f3526ea5&amp;view=att&amp;th=14139981ddf2b76f&amp;attid=0.1&amp;disp=inline&amp;realattid=f_hlswflju1&amp;safe=1&amp;zw&amp;saduie=AG9B_P_JL_XaAfzuHW9No6aYwLJi&amp;sadet=1379951474106&amp;sads=Zf1qILKyiNDLxEd0757gC1PHZM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 name="Picture 7" descr="Interaction.jpg"/>
          <p:cNvPicPr>
            <a:picLocks noChangeAspect="1"/>
          </p:cNvPicPr>
          <p:nvPr/>
        </p:nvPicPr>
        <p:blipFill>
          <a:blip r:embed="rId2" cstate="print"/>
          <a:stretch>
            <a:fillRect/>
          </a:stretch>
        </p:blipFill>
        <p:spPr>
          <a:xfrm>
            <a:off x="1066800" y="3505200"/>
            <a:ext cx="3733800" cy="2333625"/>
          </a:xfrm>
          <a:prstGeom prst="rect">
            <a:avLst/>
          </a:prstGeom>
          <a:ln w="127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5029200" y="4648200"/>
            <a:ext cx="3124200" cy="646331"/>
          </a:xfrm>
          <a:prstGeom prst="rect">
            <a:avLst/>
          </a:prstGeom>
          <a:noFill/>
          <a:ln w="12700">
            <a:solidFill>
              <a:schemeClr val="tx1"/>
            </a:solidFill>
          </a:ln>
        </p:spPr>
        <p:txBody>
          <a:bodyPr wrap="square" rtlCol="0">
            <a:spAutoFit/>
          </a:bodyPr>
          <a:lstStyle/>
          <a:p>
            <a:r>
              <a:rPr lang="en-US" dirty="0" smtClean="0"/>
              <a:t>“Video not loading in Firefox. Not expected…”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Learner Support &amp; Resources</a:t>
            </a:r>
          </a:p>
        </p:txBody>
      </p:sp>
      <p:sp>
        <p:nvSpPr>
          <p:cNvPr id="3" name="TextBox 2"/>
          <p:cNvSpPr txBox="1"/>
          <p:nvPr/>
        </p:nvSpPr>
        <p:spPr>
          <a:xfrm>
            <a:off x="1066800" y="1371600"/>
            <a:ext cx="3124200" cy="923330"/>
          </a:xfrm>
          <a:prstGeom prst="rect">
            <a:avLst/>
          </a:prstGeom>
          <a:noFill/>
          <a:ln w="28575">
            <a:solidFill>
              <a:srgbClr val="92D050"/>
            </a:solidFill>
          </a:ln>
        </p:spPr>
        <p:txBody>
          <a:bodyPr wrap="square" rtlCol="0">
            <a:spAutoFit/>
          </a:bodyPr>
          <a:lstStyle/>
          <a:p>
            <a:pPr>
              <a:buFont typeface="Arial" pitchFamily="34" charset="0"/>
              <a:buChar char="•"/>
            </a:pPr>
            <a:r>
              <a:rPr lang="en-US" dirty="0" smtClean="0"/>
              <a:t>FAQs</a:t>
            </a:r>
          </a:p>
          <a:p>
            <a:pPr>
              <a:buFont typeface="Arial" pitchFamily="34" charset="0"/>
              <a:buChar char="•"/>
            </a:pPr>
            <a:r>
              <a:rPr lang="en-US" dirty="0" smtClean="0"/>
              <a:t>Video on taking class in a particular environment</a:t>
            </a:r>
            <a:endParaRPr lang="en-US" dirty="0"/>
          </a:p>
        </p:txBody>
      </p:sp>
      <p:sp>
        <p:nvSpPr>
          <p:cNvPr id="4" name="TextBox 3"/>
          <p:cNvSpPr txBox="1"/>
          <p:nvPr/>
        </p:nvSpPr>
        <p:spPr>
          <a:xfrm>
            <a:off x="4648200" y="1371600"/>
            <a:ext cx="3124200" cy="1477328"/>
          </a:xfrm>
          <a:prstGeom prst="rect">
            <a:avLst/>
          </a:prstGeom>
          <a:noFill/>
          <a:ln w="28575">
            <a:solidFill>
              <a:srgbClr val="C00000"/>
            </a:solidFill>
          </a:ln>
        </p:spPr>
        <p:txBody>
          <a:bodyPr wrap="square" rtlCol="0">
            <a:spAutoFit/>
          </a:bodyPr>
          <a:lstStyle/>
          <a:p>
            <a:pPr>
              <a:buFont typeface="Arial" pitchFamily="34" charset="0"/>
              <a:buChar char="•"/>
            </a:pPr>
            <a:r>
              <a:rPr lang="en-US" dirty="0" smtClean="0"/>
              <a:t>APA mentioned but no reference provided or resource suggested</a:t>
            </a:r>
          </a:p>
          <a:p>
            <a:pPr>
              <a:buFont typeface="Arial" pitchFamily="34" charset="0"/>
              <a:buChar char="•"/>
            </a:pPr>
            <a:r>
              <a:rPr lang="en-US" dirty="0" smtClean="0"/>
              <a:t>Help resources need updating based on these discussions</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1295399" y="3276600"/>
            <a:ext cx="6400801" cy="553156"/>
          </a:xfrm>
          <a:prstGeom prst="rect">
            <a:avLst/>
          </a:prstGeom>
          <a:ln w="127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Accessibility</a:t>
            </a:r>
          </a:p>
        </p:txBody>
      </p:sp>
      <p:sp>
        <p:nvSpPr>
          <p:cNvPr id="3" name="TextBox 2"/>
          <p:cNvSpPr txBox="1"/>
          <p:nvPr/>
        </p:nvSpPr>
        <p:spPr>
          <a:xfrm>
            <a:off x="1143000" y="1371600"/>
            <a:ext cx="3124200" cy="1754326"/>
          </a:xfrm>
          <a:prstGeom prst="rect">
            <a:avLst/>
          </a:prstGeom>
          <a:noFill/>
          <a:ln w="28575">
            <a:solidFill>
              <a:srgbClr val="92D050"/>
            </a:solidFill>
          </a:ln>
        </p:spPr>
        <p:txBody>
          <a:bodyPr wrap="square" rtlCol="0">
            <a:spAutoFit/>
          </a:bodyPr>
          <a:lstStyle/>
          <a:p>
            <a:pPr>
              <a:buFont typeface="Arial" pitchFamily="34" charset="0"/>
              <a:buChar char="•"/>
            </a:pPr>
            <a:r>
              <a:rPr lang="en-US" dirty="0" smtClean="0"/>
              <a:t>Video captioned</a:t>
            </a:r>
          </a:p>
          <a:p>
            <a:pPr>
              <a:buFont typeface="Arial" pitchFamily="34" charset="0"/>
              <a:buChar char="•"/>
            </a:pPr>
            <a:r>
              <a:rPr lang="en-US" dirty="0" smtClean="0"/>
              <a:t>Multiple ways of access (download)</a:t>
            </a:r>
          </a:p>
          <a:p>
            <a:pPr>
              <a:buFont typeface="Arial" pitchFamily="34" charset="0"/>
              <a:buChar char="•"/>
            </a:pPr>
            <a:r>
              <a:rPr lang="en-US" dirty="0" smtClean="0"/>
              <a:t>Alternative virtual meeting space for </a:t>
            </a:r>
            <a:r>
              <a:rPr lang="en-US" dirty="0" err="1" smtClean="0"/>
              <a:t>google</a:t>
            </a:r>
            <a:r>
              <a:rPr lang="en-US" dirty="0" smtClean="0"/>
              <a:t> hangout</a:t>
            </a:r>
          </a:p>
          <a:p>
            <a:endParaRPr lang="en-US" dirty="0"/>
          </a:p>
        </p:txBody>
      </p:sp>
      <p:sp>
        <p:nvSpPr>
          <p:cNvPr id="4" name="TextBox 3"/>
          <p:cNvSpPr txBox="1"/>
          <p:nvPr/>
        </p:nvSpPr>
        <p:spPr>
          <a:xfrm>
            <a:off x="4724400" y="1371600"/>
            <a:ext cx="3124200" cy="646331"/>
          </a:xfrm>
          <a:prstGeom prst="rect">
            <a:avLst/>
          </a:prstGeom>
          <a:noFill/>
          <a:ln w="28575">
            <a:solidFill>
              <a:srgbClr val="C00000"/>
            </a:solidFill>
          </a:ln>
        </p:spPr>
        <p:txBody>
          <a:bodyPr wrap="square" rtlCol="0">
            <a:spAutoFit/>
          </a:bodyPr>
          <a:lstStyle/>
          <a:p>
            <a:pPr>
              <a:buFont typeface="Arial" pitchFamily="34" charset="0"/>
              <a:buChar char="•"/>
            </a:pPr>
            <a:r>
              <a:rPr lang="en-US" dirty="0" smtClean="0"/>
              <a:t>Problem Set after the video prevents key tapping through</a:t>
            </a:r>
            <a:endParaRPr lang="en-US" dirty="0"/>
          </a:p>
        </p:txBody>
      </p:sp>
      <p:pic>
        <p:nvPicPr>
          <p:cNvPr id="7169" name="Picture 1"/>
          <p:cNvPicPr>
            <a:picLocks noChangeAspect="1" noChangeArrowheads="1"/>
          </p:cNvPicPr>
          <p:nvPr/>
        </p:nvPicPr>
        <p:blipFill>
          <a:blip r:embed="rId2" cstate="print"/>
          <a:srcRect/>
          <a:stretch>
            <a:fillRect/>
          </a:stretch>
        </p:blipFill>
        <p:spPr bwMode="auto">
          <a:xfrm>
            <a:off x="5029200" y="2743200"/>
            <a:ext cx="2105025" cy="3086100"/>
          </a:xfrm>
          <a:prstGeom prst="rect">
            <a:avLst/>
          </a:prstGeom>
          <a:ln w="127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Summary &amp; Wrap-up</a:t>
            </a:r>
            <a:endParaRPr lang="en-US" dirty="0"/>
          </a:p>
        </p:txBody>
      </p:sp>
      <p:sp>
        <p:nvSpPr>
          <p:cNvPr id="5" name="TextBox 4"/>
          <p:cNvSpPr txBox="1"/>
          <p:nvPr/>
        </p:nvSpPr>
        <p:spPr>
          <a:xfrm>
            <a:off x="1143000" y="1371600"/>
            <a:ext cx="3124200" cy="1200329"/>
          </a:xfrm>
          <a:prstGeom prst="rect">
            <a:avLst/>
          </a:prstGeom>
          <a:noFill/>
          <a:ln w="28575">
            <a:solidFill>
              <a:srgbClr val="92D050"/>
            </a:solidFill>
          </a:ln>
        </p:spPr>
        <p:txBody>
          <a:bodyPr wrap="square" rtlCol="0">
            <a:spAutoFit/>
          </a:bodyPr>
          <a:lstStyle/>
          <a:p>
            <a:pPr>
              <a:buFont typeface="Arial" pitchFamily="34" charset="0"/>
              <a:buChar char="•"/>
            </a:pPr>
            <a:r>
              <a:rPr lang="en-US" dirty="0" smtClean="0"/>
              <a:t>Instructor’s extra resources to keep students motivated</a:t>
            </a:r>
          </a:p>
          <a:p>
            <a:pPr>
              <a:buFont typeface="Arial" pitchFamily="34" charset="0"/>
              <a:buChar char="•"/>
            </a:pPr>
            <a:r>
              <a:rPr lang="en-US" dirty="0" smtClean="0"/>
              <a:t>Seeking feedback for improvement</a:t>
            </a:r>
            <a:endParaRPr lang="en-US" dirty="0"/>
          </a:p>
        </p:txBody>
      </p:sp>
      <p:sp>
        <p:nvSpPr>
          <p:cNvPr id="6" name="TextBox 5"/>
          <p:cNvSpPr txBox="1"/>
          <p:nvPr/>
        </p:nvSpPr>
        <p:spPr>
          <a:xfrm>
            <a:off x="4724400" y="1371600"/>
            <a:ext cx="3124200" cy="923330"/>
          </a:xfrm>
          <a:prstGeom prst="rect">
            <a:avLst/>
          </a:prstGeom>
          <a:noFill/>
          <a:ln w="28575">
            <a:solidFill>
              <a:srgbClr val="C00000"/>
            </a:solidFill>
          </a:ln>
        </p:spPr>
        <p:txBody>
          <a:bodyPr wrap="square" rtlCol="0">
            <a:spAutoFit/>
          </a:bodyPr>
          <a:lstStyle/>
          <a:p>
            <a:pPr>
              <a:buFont typeface="Arial" pitchFamily="34" charset="0"/>
              <a:buChar char="•"/>
            </a:pPr>
            <a:r>
              <a:rPr lang="en-US" dirty="0" smtClean="0"/>
              <a:t>Lack of summary/wrap-up and connecting the dots, typical house cleaning</a:t>
            </a:r>
            <a:endParaRPr lang="en-US" dirty="0"/>
          </a:p>
        </p:txBody>
      </p:sp>
      <p:pic>
        <p:nvPicPr>
          <p:cNvPr id="6145" name="Picture 1"/>
          <p:cNvPicPr>
            <a:picLocks noChangeAspect="1" noChangeArrowheads="1"/>
          </p:cNvPicPr>
          <p:nvPr/>
        </p:nvPicPr>
        <p:blipFill>
          <a:blip r:embed="rId2" cstate="print"/>
          <a:srcRect/>
          <a:stretch>
            <a:fillRect/>
          </a:stretch>
        </p:blipFill>
        <p:spPr bwMode="auto">
          <a:xfrm>
            <a:off x="1524000" y="2895600"/>
            <a:ext cx="2305050" cy="2590800"/>
          </a:xfrm>
          <a:prstGeom prst="rect">
            <a:avLst/>
          </a:prstGeom>
          <a:ln w="127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Solutions</a:t>
            </a:r>
            <a:endParaRPr lang="en-US" dirty="0"/>
          </a:p>
        </p:txBody>
      </p:sp>
      <p:sp>
        <p:nvSpPr>
          <p:cNvPr id="3" name="TextBox 2"/>
          <p:cNvSpPr txBox="1"/>
          <p:nvPr/>
        </p:nvSpPr>
        <p:spPr>
          <a:xfrm>
            <a:off x="304800" y="1981200"/>
            <a:ext cx="2667000"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Use standard font</a:t>
            </a:r>
            <a:endParaRPr lang="en-US" dirty="0"/>
          </a:p>
        </p:txBody>
      </p:sp>
      <p:sp>
        <p:nvSpPr>
          <p:cNvPr id="5" name="TextBox 4"/>
          <p:cNvSpPr txBox="1"/>
          <p:nvPr/>
        </p:nvSpPr>
        <p:spPr>
          <a:xfrm>
            <a:off x="304800" y="2590800"/>
            <a:ext cx="2667000"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Ensure clarity of content</a:t>
            </a:r>
            <a:endParaRPr lang="en-US" dirty="0"/>
          </a:p>
        </p:txBody>
      </p:sp>
      <p:sp>
        <p:nvSpPr>
          <p:cNvPr id="6" name="TextBox 5"/>
          <p:cNvSpPr txBox="1"/>
          <p:nvPr/>
        </p:nvSpPr>
        <p:spPr>
          <a:xfrm>
            <a:off x="304800" y="3200400"/>
            <a:ext cx="2667000" cy="64633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Include technology readiness checklist</a:t>
            </a:r>
            <a:endParaRPr lang="en-US" dirty="0"/>
          </a:p>
        </p:txBody>
      </p:sp>
      <p:sp>
        <p:nvSpPr>
          <p:cNvPr id="8" name="TextBox 7"/>
          <p:cNvSpPr txBox="1"/>
          <p:nvPr/>
        </p:nvSpPr>
        <p:spPr>
          <a:xfrm>
            <a:off x="3276600" y="1992868"/>
            <a:ext cx="2895600" cy="369332"/>
          </a:xfrm>
          <a:prstGeom prst="rect">
            <a:avLst/>
          </a:prstGeom>
          <a:noFill/>
          <a:ln w="28575">
            <a:solidFill>
              <a:schemeClr val="accent1"/>
            </a:solidFill>
          </a:ln>
        </p:spPr>
        <p:txBody>
          <a:bodyPr wrap="square" rtlCol="0">
            <a:spAutoFit/>
          </a:bodyPr>
          <a:lstStyle/>
          <a:p>
            <a:r>
              <a:rPr lang="en-US" dirty="0" smtClean="0"/>
              <a:t>Provide study guide</a:t>
            </a:r>
            <a:endParaRPr lang="en-US" dirty="0"/>
          </a:p>
        </p:txBody>
      </p:sp>
      <p:sp>
        <p:nvSpPr>
          <p:cNvPr id="10" name="TextBox 9"/>
          <p:cNvSpPr txBox="1"/>
          <p:nvPr/>
        </p:nvSpPr>
        <p:spPr>
          <a:xfrm>
            <a:off x="3276600" y="2590800"/>
            <a:ext cx="2895600" cy="369332"/>
          </a:xfrm>
          <a:prstGeom prst="rect">
            <a:avLst/>
          </a:prstGeom>
          <a:noFill/>
          <a:ln w="28575">
            <a:solidFill>
              <a:schemeClr val="accent1"/>
            </a:solidFill>
          </a:ln>
        </p:spPr>
        <p:txBody>
          <a:bodyPr wrap="square" rtlCol="0">
            <a:spAutoFit/>
          </a:bodyPr>
          <a:lstStyle/>
          <a:p>
            <a:r>
              <a:rPr lang="en-US" dirty="0" smtClean="0"/>
              <a:t>Teach </a:t>
            </a:r>
            <a:r>
              <a:rPr lang="en-US" dirty="0" err="1" smtClean="0"/>
              <a:t>Metacognition</a:t>
            </a:r>
            <a:endParaRPr lang="en-US" dirty="0"/>
          </a:p>
        </p:txBody>
      </p:sp>
      <p:sp>
        <p:nvSpPr>
          <p:cNvPr id="11" name="TextBox 10"/>
          <p:cNvSpPr txBox="1"/>
          <p:nvPr/>
        </p:nvSpPr>
        <p:spPr>
          <a:xfrm>
            <a:off x="3276600" y="3124200"/>
            <a:ext cx="2895600" cy="369332"/>
          </a:xfrm>
          <a:prstGeom prst="rect">
            <a:avLst/>
          </a:prstGeom>
          <a:noFill/>
          <a:ln w="28575">
            <a:solidFill>
              <a:schemeClr val="accent1"/>
            </a:solidFill>
          </a:ln>
        </p:spPr>
        <p:txBody>
          <a:bodyPr wrap="square" rtlCol="0">
            <a:spAutoFit/>
          </a:bodyPr>
          <a:lstStyle/>
          <a:p>
            <a:r>
              <a:rPr lang="en-US" dirty="0" smtClean="0"/>
              <a:t>Be clear and comprehensive. </a:t>
            </a:r>
            <a:endParaRPr lang="en-US" dirty="0"/>
          </a:p>
        </p:txBody>
      </p:sp>
      <p:sp>
        <p:nvSpPr>
          <p:cNvPr id="12" name="TextBox 11"/>
          <p:cNvSpPr txBox="1"/>
          <p:nvPr/>
        </p:nvSpPr>
        <p:spPr>
          <a:xfrm>
            <a:off x="3276600" y="5715000"/>
            <a:ext cx="2895600" cy="923330"/>
          </a:xfrm>
          <a:prstGeom prst="rect">
            <a:avLst/>
          </a:prstGeom>
          <a:noFill/>
          <a:ln w="28575">
            <a:solidFill>
              <a:schemeClr val="accent1"/>
            </a:solidFill>
          </a:ln>
        </p:spPr>
        <p:txBody>
          <a:bodyPr wrap="square" rtlCol="0">
            <a:spAutoFit/>
          </a:bodyPr>
          <a:lstStyle/>
          <a:p>
            <a:r>
              <a:rPr lang="en-US" dirty="0" smtClean="0"/>
              <a:t>Summarize messages /discussions into Q&amp;A or FAQ</a:t>
            </a:r>
            <a:endParaRPr lang="en-US" dirty="0"/>
          </a:p>
        </p:txBody>
      </p:sp>
      <p:sp>
        <p:nvSpPr>
          <p:cNvPr id="13" name="TextBox 12"/>
          <p:cNvSpPr txBox="1"/>
          <p:nvPr/>
        </p:nvSpPr>
        <p:spPr>
          <a:xfrm>
            <a:off x="3276600" y="3733800"/>
            <a:ext cx="2895600" cy="923330"/>
          </a:xfrm>
          <a:prstGeom prst="rect">
            <a:avLst/>
          </a:prstGeom>
          <a:noFill/>
          <a:ln w="28575">
            <a:solidFill>
              <a:schemeClr val="accent1"/>
            </a:solidFill>
          </a:ln>
        </p:spPr>
        <p:txBody>
          <a:bodyPr wrap="square" rtlCol="0">
            <a:spAutoFit/>
          </a:bodyPr>
          <a:lstStyle/>
          <a:p>
            <a:r>
              <a:rPr lang="en-US" dirty="0" smtClean="0"/>
              <a:t>Help connect the dots throughout and at the end (concept mapping)</a:t>
            </a:r>
            <a:endParaRPr lang="en-US" dirty="0"/>
          </a:p>
        </p:txBody>
      </p:sp>
      <p:sp>
        <p:nvSpPr>
          <p:cNvPr id="15" name="TextBox 14"/>
          <p:cNvSpPr txBox="1"/>
          <p:nvPr/>
        </p:nvSpPr>
        <p:spPr>
          <a:xfrm>
            <a:off x="3276600" y="4876800"/>
            <a:ext cx="2895600" cy="646331"/>
          </a:xfrm>
          <a:prstGeom prst="rect">
            <a:avLst/>
          </a:prstGeom>
          <a:noFill/>
          <a:ln w="28575">
            <a:solidFill>
              <a:schemeClr val="accent1"/>
            </a:solidFill>
          </a:ln>
        </p:spPr>
        <p:txBody>
          <a:bodyPr wrap="square" rtlCol="0">
            <a:spAutoFit/>
          </a:bodyPr>
          <a:lstStyle/>
          <a:p>
            <a:r>
              <a:rPr lang="en-US" dirty="0" smtClean="0"/>
              <a:t>Make use of instructor notes area</a:t>
            </a:r>
            <a:endParaRPr lang="en-US" dirty="0"/>
          </a:p>
        </p:txBody>
      </p:sp>
      <p:sp>
        <p:nvSpPr>
          <p:cNvPr id="16" name="TextBox 15"/>
          <p:cNvSpPr txBox="1"/>
          <p:nvPr/>
        </p:nvSpPr>
        <p:spPr>
          <a:xfrm>
            <a:off x="6400800" y="2020669"/>
            <a:ext cx="2400300" cy="369332"/>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dirty="0" smtClean="0"/>
              <a:t>Have a plan</a:t>
            </a:r>
            <a:endParaRPr lang="en-US" dirty="0"/>
          </a:p>
        </p:txBody>
      </p:sp>
      <p:sp>
        <p:nvSpPr>
          <p:cNvPr id="17" name="TextBox 16"/>
          <p:cNvSpPr txBox="1"/>
          <p:nvPr/>
        </p:nvSpPr>
        <p:spPr>
          <a:xfrm>
            <a:off x="6400800" y="2642822"/>
            <a:ext cx="2400300" cy="369332"/>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dirty="0" smtClean="0"/>
              <a:t>Connect with others</a:t>
            </a:r>
            <a:endParaRPr lang="en-US" dirty="0"/>
          </a:p>
        </p:txBody>
      </p:sp>
      <p:sp>
        <p:nvSpPr>
          <p:cNvPr id="18" name="TextBox 17"/>
          <p:cNvSpPr txBox="1"/>
          <p:nvPr/>
        </p:nvSpPr>
        <p:spPr>
          <a:xfrm>
            <a:off x="6400800" y="3239869"/>
            <a:ext cx="2400300" cy="646331"/>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dirty="0" smtClean="0"/>
              <a:t>Explore inside and outside (Wikipedia)</a:t>
            </a:r>
            <a:endParaRPr lang="en-US" dirty="0"/>
          </a:p>
        </p:txBody>
      </p:sp>
      <p:sp>
        <p:nvSpPr>
          <p:cNvPr id="19" name="TextBox 18"/>
          <p:cNvSpPr txBox="1"/>
          <p:nvPr/>
        </p:nvSpPr>
        <p:spPr>
          <a:xfrm>
            <a:off x="6400800" y="4078069"/>
            <a:ext cx="2400300" cy="646331"/>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dirty="0" smtClean="0"/>
              <a:t>Ask questions. Be critical. </a:t>
            </a:r>
            <a:endParaRPr lang="en-US" dirty="0"/>
          </a:p>
        </p:txBody>
      </p:sp>
      <p:sp>
        <p:nvSpPr>
          <p:cNvPr id="20" name="TextBox 19"/>
          <p:cNvSpPr txBox="1"/>
          <p:nvPr/>
        </p:nvSpPr>
        <p:spPr>
          <a:xfrm>
            <a:off x="304800" y="1524000"/>
            <a:ext cx="2667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smtClean="0">
                <a:solidFill>
                  <a:schemeClr val="bg1"/>
                </a:solidFill>
              </a:rPr>
              <a:t>Designer</a:t>
            </a:r>
            <a:endParaRPr lang="en-US" b="1" dirty="0">
              <a:solidFill>
                <a:schemeClr val="bg1"/>
              </a:solidFill>
            </a:endParaRPr>
          </a:p>
        </p:txBody>
      </p:sp>
      <p:sp>
        <p:nvSpPr>
          <p:cNvPr id="21" name="TextBox 20"/>
          <p:cNvSpPr txBox="1"/>
          <p:nvPr/>
        </p:nvSpPr>
        <p:spPr>
          <a:xfrm>
            <a:off x="3276600" y="1524000"/>
            <a:ext cx="2895600" cy="369332"/>
          </a:xfrm>
          <a:prstGeom prst="rect">
            <a:avLst/>
          </a:prstGeom>
          <a:solidFill>
            <a:schemeClr val="accent1"/>
          </a:solidFill>
          <a:ln w="28575">
            <a:solidFill>
              <a:schemeClr val="accent1"/>
            </a:solidFill>
          </a:ln>
        </p:spPr>
        <p:txBody>
          <a:bodyPr wrap="square" rtlCol="0">
            <a:spAutoFit/>
          </a:bodyPr>
          <a:lstStyle/>
          <a:p>
            <a:pPr algn="ctr"/>
            <a:r>
              <a:rPr lang="en-US" b="1" dirty="0" smtClean="0">
                <a:solidFill>
                  <a:schemeClr val="bg1"/>
                </a:solidFill>
              </a:rPr>
              <a:t>Facilitator</a:t>
            </a:r>
            <a:endParaRPr lang="en-US" b="1" dirty="0">
              <a:solidFill>
                <a:schemeClr val="bg1"/>
              </a:solidFill>
            </a:endParaRPr>
          </a:p>
        </p:txBody>
      </p:sp>
      <p:sp>
        <p:nvSpPr>
          <p:cNvPr id="22" name="TextBox 21"/>
          <p:cNvSpPr txBox="1"/>
          <p:nvPr/>
        </p:nvSpPr>
        <p:spPr>
          <a:xfrm>
            <a:off x="6400800" y="1524000"/>
            <a:ext cx="2400300" cy="369332"/>
          </a:xfrm>
          <a:prstGeom prst="rect">
            <a:avLst/>
          </a:prstGeom>
          <a:solidFill>
            <a:schemeClr val="accent6"/>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b="1" dirty="0" smtClean="0">
                <a:solidFill>
                  <a:schemeClr val="bg1"/>
                </a:solidFill>
              </a:rPr>
              <a:t>Students</a:t>
            </a:r>
            <a:endParaRPr lang="en-US"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linds(horizontal)">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linds(horizontal)">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linds(horizontal)">
                                      <p:cBhvr>
                                        <p:cTn id="22" dur="500"/>
                                        <p:tgtEl>
                                          <p:spTgt spid="3"/>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linds(horizontal)">
                                      <p:cBhvr>
                                        <p:cTn id="25" dur="500"/>
                                        <p:tgtEl>
                                          <p:spTgt spid="5"/>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linds(horizontal)">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linds(horizontal)">
                                      <p:cBhvr>
                                        <p:cTn id="33" dur="500"/>
                                        <p:tgtEl>
                                          <p:spTgt spid="8"/>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linds(horizontal)">
                                      <p:cBhvr>
                                        <p:cTn id="36" dur="500"/>
                                        <p:tgtEl>
                                          <p:spTgt spid="10"/>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linds(horizontal)">
                                      <p:cBhvr>
                                        <p:cTn id="39" dur="500"/>
                                        <p:tgtEl>
                                          <p:spTgt spid="11"/>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linds(horizontal)">
                                      <p:cBhvr>
                                        <p:cTn id="42" dur="500"/>
                                        <p:tgtEl>
                                          <p:spTgt spid="13"/>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blinds(horizontal)">
                                      <p:cBhvr>
                                        <p:cTn id="45" dur="500"/>
                                        <p:tgtEl>
                                          <p:spTgt spid="15"/>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blinds(horizontal)">
                                      <p:cBhvr>
                                        <p:cTn id="48" dur="500"/>
                                        <p:tgtEl>
                                          <p:spTgt spid="12"/>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blinds(horizontal)">
                                      <p:cBhvr>
                                        <p:cTn id="53" dur="500"/>
                                        <p:tgtEl>
                                          <p:spTgt spid="16"/>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blinds(horizontal)">
                                      <p:cBhvr>
                                        <p:cTn id="56" dur="500"/>
                                        <p:tgtEl>
                                          <p:spTgt spid="17"/>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blinds(horizontal)">
                                      <p:cBhvr>
                                        <p:cTn id="59" dur="500"/>
                                        <p:tgtEl>
                                          <p:spTgt spid="18"/>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blinds(horizontal)">
                                      <p:cBhvr>
                                        <p:cTn id="6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8" grpId="0" animBg="1"/>
      <p:bldP spid="10" grpId="0" animBg="1"/>
      <p:bldP spid="11" grpId="0" animBg="1"/>
      <p:bldP spid="12" grpId="0" animBg="1"/>
      <p:bldP spid="13"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MOOC’s Future?</a:t>
            </a:r>
            <a:endParaRPr lang="en-US" dirty="0"/>
          </a:p>
        </p:txBody>
      </p:sp>
      <p:sp>
        <p:nvSpPr>
          <p:cNvPr id="8" name="TextBox 7"/>
          <p:cNvSpPr txBox="1"/>
          <p:nvPr/>
        </p:nvSpPr>
        <p:spPr>
          <a:xfrm>
            <a:off x="1066800" y="1371600"/>
            <a:ext cx="7086600" cy="1477328"/>
          </a:xfrm>
          <a:prstGeom prst="rect">
            <a:avLst/>
          </a:prstGeom>
          <a:noFill/>
          <a:ln w="28575">
            <a:solidFill>
              <a:schemeClr val="accent1"/>
            </a:solidFill>
          </a:ln>
        </p:spPr>
        <p:txBody>
          <a:bodyPr wrap="square" rtlCol="0">
            <a:spAutoFit/>
          </a:bodyPr>
          <a:lstStyle/>
          <a:p>
            <a:pPr>
              <a:buFont typeface="Arial" pitchFamily="34" charset="0"/>
              <a:buChar char="•"/>
            </a:pPr>
            <a:r>
              <a:rPr lang="en-US" dirty="0" smtClean="0"/>
              <a:t>Student teaching/facilitating MOOCs</a:t>
            </a:r>
          </a:p>
          <a:p>
            <a:pPr>
              <a:buFont typeface="Arial" pitchFamily="34" charset="0"/>
              <a:buChar char="•"/>
            </a:pPr>
            <a:r>
              <a:rPr lang="en-US" dirty="0" smtClean="0"/>
              <a:t>Not replacing faculty</a:t>
            </a:r>
          </a:p>
          <a:p>
            <a:pPr>
              <a:buFont typeface="Arial" pitchFamily="34" charset="0"/>
              <a:buChar char="•"/>
            </a:pPr>
            <a:r>
              <a:rPr lang="en-US" dirty="0" smtClean="0"/>
              <a:t>Not replacing traditional education</a:t>
            </a:r>
          </a:p>
          <a:p>
            <a:pPr>
              <a:buFont typeface="Arial" pitchFamily="34" charset="0"/>
              <a:buChar char="•"/>
            </a:pPr>
            <a:r>
              <a:rPr lang="en-US" dirty="0" smtClean="0"/>
              <a:t>Going blended/flipped classroom</a:t>
            </a:r>
          </a:p>
          <a:p>
            <a:pPr>
              <a:buFont typeface="Arial" pitchFamily="34" charset="0"/>
              <a:buChar char="•"/>
            </a:pPr>
            <a:r>
              <a:rPr lang="en-US" dirty="0" err="1" smtClean="0"/>
              <a:t>xMooc</a:t>
            </a:r>
            <a:r>
              <a:rPr lang="en-US" dirty="0" smtClean="0"/>
              <a:t> in session with </a:t>
            </a:r>
            <a:r>
              <a:rPr lang="en-US" dirty="0" err="1" smtClean="0"/>
              <a:t>cMooc</a:t>
            </a:r>
            <a:r>
              <a:rPr lang="en-US" dirty="0" smtClean="0"/>
              <a:t> post session(MapQuest, Activity Guide) </a:t>
            </a:r>
            <a:endParaRPr lang="en-US" dirty="0"/>
          </a:p>
        </p:txBody>
      </p:sp>
      <p:sp>
        <p:nvSpPr>
          <p:cNvPr id="9" name="Rectangle 8"/>
          <p:cNvSpPr/>
          <p:nvPr/>
        </p:nvSpPr>
        <p:spPr>
          <a:xfrm>
            <a:off x="609600" y="3810000"/>
            <a:ext cx="1600200" cy="381000"/>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smtClean="0">
                <a:solidFill>
                  <a:schemeClr val="tx1"/>
                </a:solidFill>
              </a:rPr>
              <a:t>Prior to start</a:t>
            </a:r>
            <a:endParaRPr lang="en-US" b="1" dirty="0">
              <a:solidFill>
                <a:schemeClr val="tx1"/>
              </a:solidFill>
            </a:endParaRPr>
          </a:p>
        </p:txBody>
      </p:sp>
      <p:sp>
        <p:nvSpPr>
          <p:cNvPr id="10" name="Rectangle 9"/>
          <p:cNvSpPr/>
          <p:nvPr/>
        </p:nvSpPr>
        <p:spPr>
          <a:xfrm>
            <a:off x="609600" y="4267200"/>
            <a:ext cx="1600200" cy="1752600"/>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t"/>
          <a:lstStyle/>
          <a:p>
            <a:pPr marL="342900" indent="-342900">
              <a:buFont typeface="Arial" pitchFamily="34" charset="0"/>
              <a:buChar char="•"/>
            </a:pPr>
            <a:r>
              <a:rPr lang="en-US" dirty="0" smtClean="0">
                <a:solidFill>
                  <a:schemeClr val="tx1"/>
                </a:solidFill>
              </a:rPr>
              <a:t>Technology checklist</a:t>
            </a:r>
          </a:p>
          <a:p>
            <a:pPr marL="342900" indent="-342900">
              <a:buFont typeface="Arial" pitchFamily="34" charset="0"/>
              <a:buChar char="•"/>
            </a:pPr>
            <a:r>
              <a:rPr lang="en-US" dirty="0" smtClean="0">
                <a:solidFill>
                  <a:schemeClr val="tx1"/>
                </a:solidFill>
              </a:rPr>
              <a:t>Grouping students</a:t>
            </a:r>
          </a:p>
          <a:p>
            <a:pPr marL="342900" indent="-342900">
              <a:buFont typeface="Arial" pitchFamily="34" charset="0"/>
              <a:buChar char="•"/>
            </a:pPr>
            <a:r>
              <a:rPr lang="en-US" dirty="0" smtClean="0">
                <a:solidFill>
                  <a:schemeClr val="tx1"/>
                </a:solidFill>
              </a:rPr>
              <a:t>Readiness questions</a:t>
            </a:r>
          </a:p>
        </p:txBody>
      </p:sp>
      <p:sp>
        <p:nvSpPr>
          <p:cNvPr id="11" name="Rectangle 10"/>
          <p:cNvSpPr/>
          <p:nvPr/>
        </p:nvSpPr>
        <p:spPr>
          <a:xfrm>
            <a:off x="2743200" y="3505200"/>
            <a:ext cx="2438400" cy="1143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342900" indent="-342900">
              <a:buAutoNum type="arabicPeriod"/>
            </a:pPr>
            <a:r>
              <a:rPr lang="en-US" dirty="0" smtClean="0"/>
              <a:t>Instructor led</a:t>
            </a:r>
          </a:p>
          <a:p>
            <a:pPr marL="342900" indent="-342900">
              <a:buAutoNum type="arabicPeriod"/>
            </a:pPr>
            <a:r>
              <a:rPr lang="en-US" dirty="0" smtClean="0"/>
              <a:t>Multiple assessments</a:t>
            </a:r>
          </a:p>
          <a:p>
            <a:pPr marL="342900" indent="-342900">
              <a:buAutoNum type="arabicPeriod"/>
            </a:pPr>
            <a:r>
              <a:rPr lang="en-US" dirty="0" smtClean="0"/>
              <a:t>Weekly Summary</a:t>
            </a:r>
            <a:endParaRPr lang="en-US" dirty="0"/>
          </a:p>
        </p:txBody>
      </p:sp>
      <p:sp>
        <p:nvSpPr>
          <p:cNvPr id="12" name="Rectangle 11"/>
          <p:cNvSpPr/>
          <p:nvPr/>
        </p:nvSpPr>
        <p:spPr>
          <a:xfrm>
            <a:off x="2743200" y="5410200"/>
            <a:ext cx="2438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342900" indent="-342900">
              <a:buAutoNum type="arabicPeriod"/>
            </a:pPr>
            <a:r>
              <a:rPr lang="en-US" dirty="0" err="1" smtClean="0"/>
              <a:t>Webquest</a:t>
            </a:r>
            <a:r>
              <a:rPr lang="en-US" dirty="0" smtClean="0"/>
              <a:t>/Team Teaching</a:t>
            </a:r>
          </a:p>
          <a:p>
            <a:pPr marL="342900" indent="-342900">
              <a:buAutoNum type="arabicPeriod"/>
            </a:pPr>
            <a:r>
              <a:rPr lang="en-US" dirty="0" smtClean="0"/>
              <a:t>Study guide </a:t>
            </a:r>
            <a:endParaRPr lang="en-US" dirty="0"/>
          </a:p>
        </p:txBody>
      </p:sp>
      <p:sp>
        <p:nvSpPr>
          <p:cNvPr id="13" name="Rectangle 12"/>
          <p:cNvSpPr/>
          <p:nvPr/>
        </p:nvSpPr>
        <p:spPr>
          <a:xfrm>
            <a:off x="2743200" y="5032248"/>
            <a:ext cx="2438400" cy="30175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342900" indent="-342900" algn="ctr"/>
            <a:r>
              <a:rPr lang="en-US" b="1" dirty="0" smtClean="0"/>
              <a:t>Self Study Mode</a:t>
            </a:r>
            <a:endParaRPr lang="en-US" b="1" dirty="0"/>
          </a:p>
        </p:txBody>
      </p:sp>
      <p:sp>
        <p:nvSpPr>
          <p:cNvPr id="14" name="Rectangle 13"/>
          <p:cNvSpPr/>
          <p:nvPr/>
        </p:nvSpPr>
        <p:spPr>
          <a:xfrm>
            <a:off x="2743200" y="3124200"/>
            <a:ext cx="2438400" cy="304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342900" indent="-342900" algn="ctr"/>
            <a:r>
              <a:rPr lang="en-US" b="1" dirty="0" smtClean="0"/>
              <a:t>Active Model</a:t>
            </a:r>
            <a:endParaRPr lang="en-US" b="1" dirty="0"/>
          </a:p>
        </p:txBody>
      </p:sp>
      <p:sp>
        <p:nvSpPr>
          <p:cNvPr id="15" name="Rectangle 14"/>
          <p:cNvSpPr/>
          <p:nvPr/>
        </p:nvSpPr>
        <p:spPr>
          <a:xfrm>
            <a:off x="5791200" y="3124200"/>
            <a:ext cx="2286000" cy="304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b="1" dirty="0" smtClean="0"/>
              <a:t>Post Class </a:t>
            </a:r>
            <a:endParaRPr lang="en-US" b="1" dirty="0"/>
          </a:p>
        </p:txBody>
      </p:sp>
      <p:sp>
        <p:nvSpPr>
          <p:cNvPr id="16" name="Rectangle 15"/>
          <p:cNvSpPr/>
          <p:nvPr/>
        </p:nvSpPr>
        <p:spPr>
          <a:xfrm>
            <a:off x="5791200" y="3505200"/>
            <a:ext cx="2286000" cy="1143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342900" indent="-342900">
              <a:buAutoNum type="arabicPeriod"/>
            </a:pPr>
            <a:r>
              <a:rPr lang="en-US" dirty="0" smtClean="0"/>
              <a:t>Discussion summary</a:t>
            </a:r>
          </a:p>
          <a:p>
            <a:pPr marL="342900" indent="-342900">
              <a:buAutoNum type="arabicPeriod"/>
            </a:pPr>
            <a:r>
              <a:rPr lang="en-US" dirty="0" smtClean="0"/>
              <a:t>FAQs: content</a:t>
            </a:r>
            <a:endParaRPr lang="en-US" dirty="0"/>
          </a:p>
        </p:txBody>
      </p:sp>
      <p:sp>
        <p:nvSpPr>
          <p:cNvPr id="17" name="Rectangle 16"/>
          <p:cNvSpPr/>
          <p:nvPr/>
        </p:nvSpPr>
        <p:spPr>
          <a:xfrm>
            <a:off x="5791200" y="5410200"/>
            <a:ext cx="22860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342900" indent="-342900">
              <a:buAutoNum type="arabicPeriod"/>
            </a:pPr>
            <a:r>
              <a:rPr lang="en-US" dirty="0" smtClean="0"/>
              <a:t>Weekly summary</a:t>
            </a:r>
          </a:p>
          <a:p>
            <a:pPr marL="342900" indent="-342900">
              <a:buAutoNum type="arabicPeriod"/>
            </a:pPr>
            <a:r>
              <a:rPr lang="en-US" dirty="0" smtClean="0"/>
              <a:t>Rubric</a:t>
            </a:r>
          </a:p>
          <a:p>
            <a:pPr marL="342900" indent="-342900">
              <a:buAutoNum type="arabicPeriod"/>
            </a:pPr>
            <a:r>
              <a:rPr lang="en-US" dirty="0" smtClean="0"/>
              <a:t>Work samples</a:t>
            </a:r>
            <a:endParaRPr lang="en-US" dirty="0"/>
          </a:p>
        </p:txBody>
      </p:sp>
      <p:sp>
        <p:nvSpPr>
          <p:cNvPr id="18" name="Rectangle 17"/>
          <p:cNvSpPr/>
          <p:nvPr/>
        </p:nvSpPr>
        <p:spPr>
          <a:xfrm>
            <a:off x="5791200" y="5032248"/>
            <a:ext cx="2286000" cy="30175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342900" indent="-342900" algn="ctr"/>
            <a:r>
              <a:rPr lang="en-US" b="1" dirty="0" smtClean="0"/>
              <a:t>Summary</a:t>
            </a:r>
            <a:endParaRPr lang="en-US" b="1" dirty="0"/>
          </a:p>
        </p:txBody>
      </p:sp>
      <p:cxnSp>
        <p:nvCxnSpPr>
          <p:cNvPr id="20" name="Straight Arrow Connector 19"/>
          <p:cNvCxnSpPr>
            <a:stCxn id="9" idx="3"/>
            <a:endCxn id="14" idx="1"/>
          </p:cNvCxnSpPr>
          <p:nvPr/>
        </p:nvCxnSpPr>
        <p:spPr>
          <a:xfrm flipV="1">
            <a:off x="2209800" y="3276600"/>
            <a:ext cx="533400" cy="7239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9" idx="3"/>
          </p:cNvCxnSpPr>
          <p:nvPr/>
        </p:nvCxnSpPr>
        <p:spPr>
          <a:xfrm>
            <a:off x="2209800" y="4000500"/>
            <a:ext cx="533400" cy="10287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Straight Arrow Connector 33"/>
          <p:cNvCxnSpPr>
            <a:stCxn id="14" idx="3"/>
            <a:endCxn id="15" idx="1"/>
          </p:cNvCxnSpPr>
          <p:nvPr/>
        </p:nvCxnSpPr>
        <p:spPr>
          <a:xfrm>
            <a:off x="5181600" y="3276600"/>
            <a:ext cx="609600" cy="0"/>
          </a:xfrm>
          <a:prstGeom prst="straightConnector1">
            <a:avLst/>
          </a:prstGeom>
          <a:ln w="38100">
            <a:tailEnd type="arrow"/>
          </a:ln>
        </p:spPr>
        <p:style>
          <a:lnRef idx="1">
            <a:schemeClr val="accent3"/>
          </a:lnRef>
          <a:fillRef idx="0">
            <a:schemeClr val="accent3"/>
          </a:fillRef>
          <a:effectRef idx="0">
            <a:schemeClr val="accent3"/>
          </a:effectRef>
          <a:fontRef idx="minor">
            <a:schemeClr val="tx1"/>
          </a:fontRef>
        </p:style>
      </p:cxnSp>
      <p:cxnSp>
        <p:nvCxnSpPr>
          <p:cNvPr id="37" name="Straight Arrow Connector 36"/>
          <p:cNvCxnSpPr/>
          <p:nvPr/>
        </p:nvCxnSpPr>
        <p:spPr>
          <a:xfrm>
            <a:off x="5181600" y="5181600"/>
            <a:ext cx="609600" cy="0"/>
          </a:xfrm>
          <a:prstGeom prst="straightConnector1">
            <a:avLst/>
          </a:prstGeom>
          <a:ln w="38100">
            <a:tailEnd type="arrow"/>
          </a:ln>
        </p:spPr>
        <p:style>
          <a:lnRef idx="1">
            <a:schemeClr val="accent6"/>
          </a:lnRef>
          <a:fillRef idx="0">
            <a:schemeClr val="accent6"/>
          </a:fillRef>
          <a:effectRef idx="0">
            <a:schemeClr val="accent6"/>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r>
              <a:rPr lang="en-US" dirty="0" smtClean="0"/>
              <a:t>All screenshots unless specified are all taken from the two courses from </a:t>
            </a:r>
            <a:r>
              <a:rPr lang="en-US" dirty="0" err="1" smtClean="0"/>
              <a:t>Udacity</a:t>
            </a:r>
            <a:r>
              <a:rPr lang="en-US" dirty="0" smtClean="0"/>
              <a:t> and </a:t>
            </a:r>
            <a:r>
              <a:rPr lang="en-US" dirty="0" err="1" smtClean="0"/>
              <a:t>Coursera</a:t>
            </a:r>
            <a:r>
              <a:rPr lang="en-US" dirty="0" smtClean="0"/>
              <a:t>. Please do not distribute.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sp>
        <p:nvSpPr>
          <p:cNvPr id="3" name="Content Placeholder 2"/>
          <p:cNvSpPr>
            <a:spLocks noGrp="1"/>
          </p:cNvSpPr>
          <p:nvPr>
            <p:ph idx="1"/>
          </p:nvPr>
        </p:nvSpPr>
        <p:spPr/>
        <p:txBody>
          <a:bodyPr/>
          <a:lstStyle/>
          <a:p>
            <a:r>
              <a:rPr lang="en-US" dirty="0" smtClean="0"/>
              <a:t>Contact Author: Li Wang, Ph.D.</a:t>
            </a:r>
          </a:p>
          <a:p>
            <a:r>
              <a:rPr lang="en-US" dirty="0" smtClean="0">
                <a:hlinkClick r:id="rId2"/>
              </a:rPr>
              <a:t>Li.Wang@faculty.ashford.edu</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your vote?</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990600" y="1981200"/>
            <a:ext cx="7142858" cy="1161905"/>
          </a:xfrm>
          <a:prstGeom prst="rect">
            <a:avLst/>
          </a:prstGeom>
          <a:noFill/>
          <a:ln w="9525">
            <a:noFill/>
            <a:miter lim="800000"/>
            <a:headEnd/>
            <a:tailEnd/>
          </a:ln>
        </p:spPr>
      </p:pic>
      <p:sp>
        <p:nvSpPr>
          <p:cNvPr id="5" name="TextBox 4"/>
          <p:cNvSpPr txBox="1"/>
          <p:nvPr/>
        </p:nvSpPr>
        <p:spPr>
          <a:xfrm>
            <a:off x="2362200" y="4114800"/>
            <a:ext cx="990600" cy="646331"/>
          </a:xfrm>
          <a:prstGeom prst="rect">
            <a:avLst/>
          </a:prstGeom>
          <a:solidFill>
            <a:schemeClr val="accent3"/>
          </a:solidFill>
        </p:spPr>
        <p:txBody>
          <a:bodyPr wrap="square" rtlCol="0">
            <a:spAutoFit/>
          </a:bodyPr>
          <a:lstStyle/>
          <a:p>
            <a:r>
              <a:rPr lang="en-US" sz="3600" dirty="0" smtClean="0"/>
              <a:t>Yes</a:t>
            </a:r>
          </a:p>
        </p:txBody>
      </p:sp>
      <p:sp>
        <p:nvSpPr>
          <p:cNvPr id="6" name="TextBox 5"/>
          <p:cNvSpPr txBox="1"/>
          <p:nvPr/>
        </p:nvSpPr>
        <p:spPr>
          <a:xfrm>
            <a:off x="5943600" y="4114800"/>
            <a:ext cx="838200" cy="646331"/>
          </a:xfrm>
          <a:prstGeom prst="rect">
            <a:avLst/>
          </a:prstGeom>
          <a:solidFill>
            <a:srgbClr val="FFC000"/>
          </a:solidFill>
        </p:spPr>
        <p:txBody>
          <a:bodyPr wrap="square" rtlCol="0">
            <a:spAutoFit/>
          </a:bodyPr>
          <a:lstStyle/>
          <a:p>
            <a:r>
              <a:rPr lang="en-US" sz="3600" dirty="0" smtClean="0"/>
              <a:t>No</a:t>
            </a:r>
          </a:p>
        </p:txBody>
      </p:sp>
      <p:sp>
        <p:nvSpPr>
          <p:cNvPr id="7" name="Rectangle 6"/>
          <p:cNvSpPr/>
          <p:nvPr/>
        </p:nvSpPr>
        <p:spPr>
          <a:xfrm>
            <a:off x="914400" y="5943600"/>
            <a:ext cx="7467600" cy="646331"/>
          </a:xfrm>
          <a:prstGeom prst="rect">
            <a:avLst/>
          </a:prstGeom>
        </p:spPr>
        <p:txBody>
          <a:bodyPr wrap="square">
            <a:spAutoFit/>
          </a:bodyPr>
          <a:lstStyle/>
          <a:p>
            <a:r>
              <a:rPr lang="en-US" dirty="0" smtClean="0"/>
              <a:t>Image source:  </a:t>
            </a:r>
            <a:r>
              <a:rPr lang="en-US" dirty="0" smtClean="0">
                <a:hlinkClick r:id="rId4"/>
              </a:rPr>
              <a:t>http://campustechnology.com/articles/2013/08/07/moocs-eat-stanford-harvard-closes.aspx</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Course Overview &amp; Summary</a:t>
            </a:r>
          </a:p>
          <a:p>
            <a:pPr marL="514350" indent="-514350">
              <a:buFont typeface="+mj-lt"/>
              <a:buAutoNum type="arabicPeriod"/>
            </a:pPr>
            <a:r>
              <a:rPr lang="en-US" dirty="0" smtClean="0"/>
              <a:t>Assessment</a:t>
            </a:r>
          </a:p>
          <a:p>
            <a:pPr marL="514350" indent="-514350">
              <a:buFont typeface="+mj-lt"/>
              <a:buAutoNum type="arabicPeriod"/>
            </a:pPr>
            <a:r>
              <a:rPr lang="en-US" dirty="0" smtClean="0"/>
              <a:t>Materials</a:t>
            </a:r>
          </a:p>
          <a:p>
            <a:pPr marL="514350" indent="-514350">
              <a:buFont typeface="+mj-lt"/>
              <a:buAutoNum type="arabicPeriod"/>
            </a:pPr>
            <a:r>
              <a:rPr lang="en-US" dirty="0" smtClean="0"/>
              <a:t>Community Building</a:t>
            </a:r>
          </a:p>
          <a:p>
            <a:pPr marL="514350" indent="-514350">
              <a:buFont typeface="+mj-lt"/>
              <a:buAutoNum type="arabicPeriod"/>
            </a:pPr>
            <a:r>
              <a:rPr lang="en-US" dirty="0" smtClean="0"/>
              <a:t>Teaching &amp; Facilitation</a:t>
            </a:r>
          </a:p>
          <a:p>
            <a:pPr marL="514350" indent="-514350">
              <a:buFont typeface="+mj-lt"/>
              <a:buAutoNum type="arabicPeriod"/>
            </a:pPr>
            <a:r>
              <a:rPr lang="en-US" dirty="0" smtClean="0"/>
              <a:t>Course Technology</a:t>
            </a:r>
          </a:p>
          <a:p>
            <a:pPr marL="514350" indent="-514350">
              <a:buFont typeface="+mj-lt"/>
              <a:buAutoNum type="arabicPeriod"/>
            </a:pPr>
            <a:r>
              <a:rPr lang="en-US" dirty="0" smtClean="0"/>
              <a:t>Learner Support &amp; Resources</a:t>
            </a:r>
          </a:p>
          <a:p>
            <a:pPr marL="514350" indent="-514350">
              <a:buFont typeface="+mj-lt"/>
              <a:buAutoNum type="arabicPeriod"/>
            </a:pPr>
            <a:r>
              <a:rPr lang="en-US" dirty="0" smtClean="0"/>
              <a:t>Accessibility</a:t>
            </a:r>
          </a:p>
        </p:txBody>
      </p:sp>
      <p:pic>
        <p:nvPicPr>
          <p:cNvPr id="3074" name="Picture 2" descr="C:\Users\lwang01\AppData\Local\Microsoft\Windows\Temporary Internet Files\Content.IE5\WVIZJLMA\MC900413704[1].wmf"/>
          <p:cNvPicPr>
            <a:picLocks noChangeAspect="1" noChangeArrowheads="1"/>
          </p:cNvPicPr>
          <p:nvPr/>
        </p:nvPicPr>
        <p:blipFill>
          <a:blip r:embed="rId2" cstate="print"/>
          <a:srcRect/>
          <a:stretch>
            <a:fillRect/>
          </a:stretch>
        </p:blipFill>
        <p:spPr bwMode="auto">
          <a:xfrm>
            <a:off x="6096000" y="2133600"/>
            <a:ext cx="2070424" cy="179862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Overview &amp; Summary</a:t>
            </a:r>
          </a:p>
        </p:txBody>
      </p:sp>
      <p:sp>
        <p:nvSpPr>
          <p:cNvPr id="3" name="TextBox 2"/>
          <p:cNvSpPr txBox="1"/>
          <p:nvPr/>
        </p:nvSpPr>
        <p:spPr>
          <a:xfrm>
            <a:off x="1219200" y="1591270"/>
            <a:ext cx="3124200" cy="923330"/>
          </a:xfrm>
          <a:prstGeom prst="rect">
            <a:avLst/>
          </a:prstGeom>
          <a:noFill/>
          <a:ln w="28575">
            <a:solidFill>
              <a:srgbClr val="92D050"/>
            </a:solidFill>
          </a:ln>
        </p:spPr>
        <p:txBody>
          <a:bodyPr wrap="square" rtlCol="0">
            <a:spAutoFit/>
          </a:bodyPr>
          <a:lstStyle/>
          <a:p>
            <a:pPr>
              <a:buFont typeface="Arial" pitchFamily="34" charset="0"/>
              <a:buChar char="•"/>
            </a:pPr>
            <a:r>
              <a:rPr lang="en-US" dirty="0" smtClean="0"/>
              <a:t>Clear message</a:t>
            </a:r>
          </a:p>
          <a:p>
            <a:pPr>
              <a:buFont typeface="Arial" pitchFamily="34" charset="0"/>
              <a:buChar char="•"/>
            </a:pPr>
            <a:r>
              <a:rPr lang="en-US" dirty="0" smtClean="0"/>
              <a:t>Nice and short video(59 sec) to spark and sustain interest</a:t>
            </a:r>
            <a:endParaRPr lang="en-US" dirty="0"/>
          </a:p>
        </p:txBody>
      </p:sp>
      <p:sp>
        <p:nvSpPr>
          <p:cNvPr id="4" name="TextBox 3"/>
          <p:cNvSpPr txBox="1"/>
          <p:nvPr/>
        </p:nvSpPr>
        <p:spPr>
          <a:xfrm>
            <a:off x="4876800" y="1600200"/>
            <a:ext cx="3124200" cy="923330"/>
          </a:xfrm>
          <a:prstGeom prst="rect">
            <a:avLst/>
          </a:prstGeom>
          <a:noFill/>
          <a:ln w="28575">
            <a:solidFill>
              <a:srgbClr val="C00000"/>
            </a:solidFill>
          </a:ln>
        </p:spPr>
        <p:txBody>
          <a:bodyPr wrap="square" rtlCol="0">
            <a:spAutoFit/>
          </a:bodyPr>
          <a:lstStyle/>
          <a:p>
            <a:pPr>
              <a:buFont typeface="Arial" pitchFamily="34" charset="0"/>
              <a:buChar char="•"/>
            </a:pPr>
            <a:r>
              <a:rPr lang="en-US" dirty="0" smtClean="0"/>
              <a:t>Syllabus not quite clear</a:t>
            </a:r>
          </a:p>
          <a:p>
            <a:pPr>
              <a:buFont typeface="Arial" pitchFamily="34" charset="0"/>
              <a:buChar char="•"/>
            </a:pPr>
            <a:r>
              <a:rPr lang="en-US" dirty="0" smtClean="0"/>
              <a:t>Jargon used</a:t>
            </a:r>
          </a:p>
          <a:p>
            <a:pPr>
              <a:buFont typeface="Arial" pitchFamily="34" charset="0"/>
              <a:buChar char="•"/>
            </a:pPr>
            <a:r>
              <a:rPr lang="en-US" dirty="0" smtClean="0"/>
              <a:t>Instructor role unclear</a:t>
            </a:r>
            <a:endParaRPr lang="en-US" dirty="0"/>
          </a:p>
        </p:txBody>
      </p:sp>
      <p:pic>
        <p:nvPicPr>
          <p:cNvPr id="5" name="Picture 4" descr="syllabus.png"/>
          <p:cNvPicPr>
            <a:picLocks noChangeAspect="1"/>
          </p:cNvPicPr>
          <p:nvPr/>
        </p:nvPicPr>
        <p:blipFill>
          <a:blip r:embed="rId2" cstate="print"/>
          <a:stretch>
            <a:fillRect/>
          </a:stretch>
        </p:blipFill>
        <p:spPr>
          <a:xfrm>
            <a:off x="3581400" y="2819400"/>
            <a:ext cx="1847619" cy="3304762"/>
          </a:xfrm>
          <a:prstGeom prst="rect">
            <a:avLst/>
          </a:prstGeom>
          <a:ln w="127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srcRect/>
          <a:stretch>
            <a:fillRect/>
          </a:stretch>
        </p:blipFill>
        <p:spPr bwMode="auto">
          <a:xfrm>
            <a:off x="914399" y="3733800"/>
            <a:ext cx="4829423" cy="20574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Assessment</a:t>
            </a:r>
          </a:p>
        </p:txBody>
      </p:sp>
      <p:sp>
        <p:nvSpPr>
          <p:cNvPr id="3" name="TextBox 2"/>
          <p:cNvSpPr txBox="1"/>
          <p:nvPr/>
        </p:nvSpPr>
        <p:spPr>
          <a:xfrm>
            <a:off x="1143000" y="1295400"/>
            <a:ext cx="3124200" cy="1477328"/>
          </a:xfrm>
          <a:prstGeom prst="rect">
            <a:avLst/>
          </a:prstGeom>
          <a:noFill/>
          <a:ln w="28575">
            <a:solidFill>
              <a:srgbClr val="92D050"/>
            </a:solidFill>
          </a:ln>
        </p:spPr>
        <p:txBody>
          <a:bodyPr wrap="square" rtlCol="0">
            <a:spAutoFit/>
          </a:bodyPr>
          <a:lstStyle/>
          <a:p>
            <a:pPr>
              <a:buFont typeface="Arial" pitchFamily="34" charset="0"/>
              <a:buChar char="•"/>
            </a:pPr>
            <a:r>
              <a:rPr lang="en-US" dirty="0" smtClean="0"/>
              <a:t>SLOs Measurable</a:t>
            </a:r>
          </a:p>
          <a:p>
            <a:pPr>
              <a:buFont typeface="Arial" pitchFamily="34" charset="0"/>
              <a:buChar char="•"/>
            </a:pPr>
            <a:r>
              <a:rPr lang="en-US" dirty="0" smtClean="0"/>
              <a:t>PLOS and CLOs listed</a:t>
            </a:r>
          </a:p>
          <a:p>
            <a:pPr>
              <a:buFont typeface="Arial" pitchFamily="34" charset="0"/>
              <a:buChar char="•"/>
            </a:pPr>
            <a:r>
              <a:rPr lang="en-US" dirty="0" smtClean="0"/>
              <a:t>Peer Coaching</a:t>
            </a:r>
          </a:p>
          <a:p>
            <a:pPr>
              <a:buFont typeface="Arial" pitchFamily="34" charset="0"/>
              <a:buChar char="•"/>
            </a:pPr>
            <a:r>
              <a:rPr lang="en-US" dirty="0" smtClean="0"/>
              <a:t>Multiple Choice</a:t>
            </a:r>
          </a:p>
          <a:p>
            <a:pPr>
              <a:buFont typeface="Arial" pitchFamily="34" charset="0"/>
              <a:buChar char="•"/>
            </a:pPr>
            <a:r>
              <a:rPr lang="en-US" dirty="0" smtClean="0"/>
              <a:t>Proctored exams</a:t>
            </a:r>
            <a:endParaRPr lang="en-US" dirty="0"/>
          </a:p>
        </p:txBody>
      </p:sp>
      <p:sp>
        <p:nvSpPr>
          <p:cNvPr id="4" name="TextBox 3"/>
          <p:cNvSpPr txBox="1"/>
          <p:nvPr/>
        </p:nvSpPr>
        <p:spPr>
          <a:xfrm>
            <a:off x="4724400" y="1295400"/>
            <a:ext cx="3124200" cy="2308324"/>
          </a:xfrm>
          <a:prstGeom prst="rect">
            <a:avLst/>
          </a:prstGeom>
          <a:noFill/>
          <a:ln w="28575">
            <a:solidFill>
              <a:srgbClr val="C00000"/>
            </a:solidFill>
          </a:ln>
        </p:spPr>
        <p:txBody>
          <a:bodyPr wrap="square" rtlCol="0">
            <a:spAutoFit/>
          </a:bodyPr>
          <a:lstStyle/>
          <a:p>
            <a:pPr>
              <a:buFont typeface="Arial" pitchFamily="34" charset="0"/>
              <a:buChar char="•"/>
            </a:pPr>
            <a:r>
              <a:rPr lang="en-US" dirty="0" smtClean="0"/>
              <a:t>Too many objectives tangled into one</a:t>
            </a:r>
          </a:p>
          <a:p>
            <a:pPr>
              <a:buFont typeface="Arial" pitchFamily="34" charset="0"/>
              <a:buChar char="•"/>
            </a:pPr>
            <a:r>
              <a:rPr lang="en-US" dirty="0" smtClean="0"/>
              <a:t>Too long , wordy and jargon</a:t>
            </a:r>
          </a:p>
          <a:p>
            <a:pPr>
              <a:buFont typeface="Arial" pitchFamily="34" charset="0"/>
              <a:buChar char="•"/>
            </a:pPr>
            <a:r>
              <a:rPr lang="en-US" dirty="0" smtClean="0"/>
              <a:t>Assessment-CLOs-PLOs alignment not clear</a:t>
            </a:r>
          </a:p>
          <a:p>
            <a:pPr>
              <a:buFont typeface="Arial" pitchFamily="34" charset="0"/>
              <a:buChar char="•"/>
            </a:pPr>
            <a:r>
              <a:rPr lang="en-US" dirty="0" smtClean="0"/>
              <a:t>Lack of other assessment types</a:t>
            </a:r>
          </a:p>
          <a:p>
            <a:pPr>
              <a:buFont typeface="Arial" pitchFamily="34" charset="0"/>
              <a:buChar char="•"/>
            </a:pPr>
            <a:r>
              <a:rPr lang="en-US" dirty="0" smtClean="0"/>
              <a:t>Open ended question</a:t>
            </a:r>
          </a:p>
        </p:txBody>
      </p:sp>
      <p:pic>
        <p:nvPicPr>
          <p:cNvPr id="1027" name="Picture 3"/>
          <p:cNvPicPr>
            <a:picLocks noChangeAspect="1" noChangeArrowheads="1"/>
          </p:cNvPicPr>
          <p:nvPr/>
        </p:nvPicPr>
        <p:blipFill>
          <a:blip r:embed="rId4" cstate="print"/>
          <a:srcRect/>
          <a:stretch>
            <a:fillRect/>
          </a:stretch>
        </p:blipFill>
        <p:spPr bwMode="auto">
          <a:xfrm>
            <a:off x="4111104" y="5562600"/>
            <a:ext cx="4270896" cy="1219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9" name="Heptagon 8"/>
          <p:cNvSpPr/>
          <p:nvPr/>
        </p:nvSpPr>
        <p:spPr>
          <a:xfrm>
            <a:off x="3733800" y="5181600"/>
            <a:ext cx="609600" cy="533400"/>
          </a:xfrm>
          <a:prstGeom prst="heptag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n-US" dirty="0"/>
          </a:p>
        </p:txBody>
      </p:sp>
      <p:sp>
        <p:nvSpPr>
          <p:cNvPr id="10" name="Heptagon 9"/>
          <p:cNvSpPr/>
          <p:nvPr/>
        </p:nvSpPr>
        <p:spPr>
          <a:xfrm>
            <a:off x="609600" y="3276600"/>
            <a:ext cx="609600" cy="533400"/>
          </a:xfrm>
          <a:prstGeom prst="heptagon">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Cont.-MCQ</a:t>
            </a:r>
          </a:p>
        </p:txBody>
      </p:sp>
      <p:pic>
        <p:nvPicPr>
          <p:cNvPr id="3074" name="Picture 2"/>
          <p:cNvPicPr>
            <a:picLocks noChangeAspect="1" noChangeArrowheads="1"/>
          </p:cNvPicPr>
          <p:nvPr/>
        </p:nvPicPr>
        <p:blipFill>
          <a:blip r:embed="rId3" cstate="print"/>
          <a:srcRect/>
          <a:stretch>
            <a:fillRect/>
          </a:stretch>
        </p:blipFill>
        <p:spPr bwMode="auto">
          <a:xfrm>
            <a:off x="685800" y="1905000"/>
            <a:ext cx="4460997" cy="31432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Picture 2"/>
          <p:cNvPicPr>
            <a:picLocks noChangeAspect="1" noChangeArrowheads="1"/>
          </p:cNvPicPr>
          <p:nvPr/>
        </p:nvPicPr>
        <p:blipFill>
          <a:blip r:embed="rId4" cstate="print"/>
          <a:srcRect/>
          <a:stretch>
            <a:fillRect/>
          </a:stretch>
        </p:blipFill>
        <p:spPr bwMode="auto">
          <a:xfrm>
            <a:off x="4724400" y="3581400"/>
            <a:ext cx="3581400" cy="23050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2" name="Heptagon 11"/>
          <p:cNvSpPr/>
          <p:nvPr/>
        </p:nvSpPr>
        <p:spPr>
          <a:xfrm>
            <a:off x="304800" y="1676400"/>
            <a:ext cx="609600" cy="533400"/>
          </a:xfrm>
          <a:prstGeom prst="heptag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sp>
        <p:nvSpPr>
          <p:cNvPr id="13" name="Heptagon 12"/>
          <p:cNvSpPr/>
          <p:nvPr/>
        </p:nvSpPr>
        <p:spPr>
          <a:xfrm>
            <a:off x="4419600" y="3276600"/>
            <a:ext cx="609600" cy="533400"/>
          </a:xfrm>
          <a:prstGeom prst="heptag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Cont.</a:t>
            </a:r>
          </a:p>
        </p:txBody>
      </p:sp>
      <p:sp>
        <p:nvSpPr>
          <p:cNvPr id="8" name="Rectangle 7"/>
          <p:cNvSpPr/>
          <p:nvPr/>
        </p:nvSpPr>
        <p:spPr>
          <a:xfrm>
            <a:off x="457200" y="1371600"/>
            <a:ext cx="8305800" cy="1200329"/>
          </a:xfrm>
          <a:prstGeom prst="rect">
            <a:avLst/>
          </a:prstGeom>
        </p:spPr>
        <p:txBody>
          <a:bodyPr wrap="square">
            <a:spAutoFit/>
          </a:bodyPr>
          <a:lstStyle/>
          <a:p>
            <a:r>
              <a:rPr lang="en-US" b="1" dirty="0" smtClean="0"/>
              <a:t>One Objective Example</a:t>
            </a:r>
            <a:r>
              <a:rPr lang="en-US" dirty="0" smtClean="0"/>
              <a:t>:</a:t>
            </a:r>
          </a:p>
          <a:p>
            <a:r>
              <a:rPr lang="en-US" dirty="0" smtClean="0"/>
              <a:t>Identify and analyze the social dimension of society as a context for human life, the processes of social change and social continuity, the role of human agency in those processes, and the forces that engender social cohesion and fragmentation.</a:t>
            </a:r>
          </a:p>
        </p:txBody>
      </p:sp>
      <p:sp>
        <p:nvSpPr>
          <p:cNvPr id="9" name="Rectangle 8"/>
          <p:cNvSpPr/>
          <p:nvPr/>
        </p:nvSpPr>
        <p:spPr>
          <a:xfrm>
            <a:off x="533400" y="2667000"/>
            <a:ext cx="8305800" cy="369332"/>
          </a:xfrm>
          <a:prstGeom prst="rect">
            <a:avLst/>
          </a:prstGeom>
        </p:spPr>
        <p:txBody>
          <a:bodyPr wrap="square">
            <a:spAutoFit/>
          </a:bodyPr>
          <a:lstStyle/>
          <a:p>
            <a:r>
              <a:rPr lang="en-US" b="1" dirty="0" smtClean="0"/>
              <a:t>Revised Objective Example</a:t>
            </a:r>
            <a:r>
              <a:rPr lang="en-US" dirty="0" smtClean="0"/>
              <a:t>:</a:t>
            </a:r>
          </a:p>
        </p:txBody>
      </p:sp>
      <p:graphicFrame>
        <p:nvGraphicFramePr>
          <p:cNvPr id="10" name="Table 9"/>
          <p:cNvGraphicFramePr>
            <a:graphicFrameLocks noGrp="1"/>
          </p:cNvGraphicFramePr>
          <p:nvPr/>
        </p:nvGraphicFramePr>
        <p:xfrm>
          <a:off x="609600" y="3200400"/>
          <a:ext cx="7924800" cy="2931160"/>
        </p:xfrm>
        <a:graphic>
          <a:graphicData uri="http://schemas.openxmlformats.org/drawingml/2006/table">
            <a:tbl>
              <a:tblPr firstRow="1" bandRow="1">
                <a:tableStyleId>{5C22544A-7EE6-4342-B048-85BDC9FD1C3A}</a:tableStyleId>
              </a:tblPr>
              <a:tblGrid>
                <a:gridCol w="3505200"/>
                <a:gridCol w="4419600"/>
              </a:tblGrid>
              <a:tr h="370840">
                <a:tc>
                  <a:txBody>
                    <a:bodyPr/>
                    <a:lstStyle/>
                    <a:p>
                      <a:r>
                        <a:rPr lang="en-US" dirty="0" smtClean="0"/>
                        <a:t>Identify and analyze the…</a:t>
                      </a:r>
                      <a:endParaRPr lang="en-US" dirty="0"/>
                    </a:p>
                  </a:txBody>
                  <a:tcPr/>
                </a:tc>
                <a:tc>
                  <a:txBody>
                    <a:bodyPr/>
                    <a:lstStyle/>
                    <a:p>
                      <a:r>
                        <a:rPr lang="en-US" smtClean="0"/>
                        <a:t>Example</a:t>
                      </a:r>
                      <a:endParaRPr lang="en-US" dirty="0"/>
                    </a:p>
                  </a:txBody>
                  <a:tcPr/>
                </a:tc>
              </a:tr>
              <a:tr h="370840">
                <a:tc>
                  <a:txBody>
                    <a:bodyPr/>
                    <a:lstStyle/>
                    <a:p>
                      <a:pPr marL="182880" indent="-182880">
                        <a:buFont typeface="Arial" pitchFamily="34" charset="0"/>
                        <a:buChar char="•"/>
                      </a:pPr>
                      <a:r>
                        <a:rPr lang="en-US" dirty="0" smtClean="0"/>
                        <a:t>social dimension of society as a context for human life</a:t>
                      </a:r>
                      <a:endParaRPr lang="en-US" dirty="0"/>
                    </a:p>
                  </a:txBody>
                  <a:tcPr/>
                </a:tc>
                <a:tc>
                  <a:txBody>
                    <a:bodyPr/>
                    <a:lstStyle/>
                    <a:p>
                      <a:r>
                        <a:rPr lang="en-US" sz="1800" b="0" i="0" kern="1200" dirty="0" smtClean="0">
                          <a:solidFill>
                            <a:schemeClr val="dk1"/>
                          </a:solidFill>
                          <a:latin typeface="+mn-lt"/>
                          <a:ea typeface="+mn-ea"/>
                          <a:cs typeface="+mn-cs"/>
                        </a:rPr>
                        <a:t>Why do we form friendship?</a:t>
                      </a:r>
                      <a:endParaRPr lang="en-US" dirty="0"/>
                    </a:p>
                  </a:txBody>
                  <a:tcPr/>
                </a:tc>
              </a:tr>
              <a:tr h="370840">
                <a:tc>
                  <a:txBody>
                    <a:bodyPr/>
                    <a:lstStyle/>
                    <a:p>
                      <a:pPr marL="182880" indent="-182880" algn="l" defTabSz="914400" rtl="0" eaLnBrk="1" latinLnBrk="0" hangingPunct="1">
                        <a:buFont typeface="Arial" pitchFamily="34" charset="0"/>
                        <a:buChar char="•"/>
                      </a:pPr>
                      <a:r>
                        <a:rPr lang="en-US" sz="1800" kern="1200" dirty="0" smtClean="0">
                          <a:solidFill>
                            <a:schemeClr val="dk1"/>
                          </a:solidFill>
                          <a:latin typeface="+mn-lt"/>
                          <a:ea typeface="+mn-ea"/>
                          <a:cs typeface="+mn-cs"/>
                        </a:rPr>
                        <a:t>processes of social change and social continuity</a:t>
                      </a:r>
                    </a:p>
                  </a:txBody>
                  <a:tcPr/>
                </a:tc>
                <a:tc>
                  <a:txBody>
                    <a:bodyPr/>
                    <a:lstStyle/>
                    <a:p>
                      <a:r>
                        <a:rPr lang="en-US" sz="1800" b="0" i="0" kern="1200" dirty="0" smtClean="0">
                          <a:solidFill>
                            <a:schemeClr val="dk1"/>
                          </a:solidFill>
                          <a:latin typeface="+mn-lt"/>
                          <a:ea typeface="+mn-ea"/>
                          <a:cs typeface="+mn-cs"/>
                        </a:rPr>
                        <a:t>What effects did Hurricane Katrina have on the residents of New Orleans?</a:t>
                      </a:r>
                      <a:endParaRPr lang="en-US" dirty="0"/>
                    </a:p>
                  </a:txBody>
                  <a:tcPr/>
                </a:tc>
              </a:tr>
              <a:tr h="370840">
                <a:tc>
                  <a:txBody>
                    <a:bodyPr/>
                    <a:lstStyle/>
                    <a:p>
                      <a:pPr marL="182880" indent="-182880" algn="l" defTabSz="914400" rtl="0" eaLnBrk="1" latinLnBrk="0" hangingPunct="1">
                        <a:buFont typeface="Arial" pitchFamily="34" charset="0"/>
                        <a:buChar char="•"/>
                      </a:pPr>
                      <a:r>
                        <a:rPr lang="en-US" sz="1800" kern="1200" dirty="0" smtClean="0">
                          <a:solidFill>
                            <a:schemeClr val="dk1"/>
                          </a:solidFill>
                          <a:latin typeface="+mn-lt"/>
                          <a:ea typeface="+mn-ea"/>
                          <a:cs typeface="+mn-cs"/>
                        </a:rPr>
                        <a:t>role of human agency in those processes</a:t>
                      </a:r>
                    </a:p>
                  </a:txBody>
                  <a:tcPr/>
                </a:tc>
                <a:tc>
                  <a:txBody>
                    <a:bodyPr/>
                    <a:lstStyle/>
                    <a:p>
                      <a:r>
                        <a:rPr lang="en-US" sz="1800" b="0" i="0" kern="1200" dirty="0" smtClean="0">
                          <a:solidFill>
                            <a:schemeClr val="dk1"/>
                          </a:solidFill>
                          <a:latin typeface="+mn-lt"/>
                          <a:ea typeface="+mn-ea"/>
                          <a:cs typeface="+mn-cs"/>
                        </a:rPr>
                        <a:t>Why would a change in management lead to employees quitting their jobs? </a:t>
                      </a:r>
                      <a:endParaRPr lang="en-US" dirty="0"/>
                    </a:p>
                  </a:txBody>
                  <a:tcPr/>
                </a:tc>
              </a:tr>
              <a:tr h="370840">
                <a:tc>
                  <a:txBody>
                    <a:bodyPr/>
                    <a:lstStyle/>
                    <a:p>
                      <a:pPr marL="182880" indent="-182880" algn="l" defTabSz="914400" rtl="0" eaLnBrk="1" latinLnBrk="0" hangingPunct="1">
                        <a:buFont typeface="Arial" pitchFamily="34" charset="0"/>
                        <a:buChar char="•"/>
                      </a:pPr>
                      <a:r>
                        <a:rPr lang="en-US" sz="1800" kern="1200" dirty="0" smtClean="0">
                          <a:solidFill>
                            <a:schemeClr val="dk1"/>
                          </a:solidFill>
                          <a:latin typeface="+mn-lt"/>
                          <a:ea typeface="+mn-ea"/>
                          <a:cs typeface="+mn-cs"/>
                        </a:rPr>
                        <a:t>forces that engender social cohesion and fragmentation</a:t>
                      </a:r>
                    </a:p>
                  </a:txBody>
                  <a:tcPr/>
                </a:tc>
                <a:tc>
                  <a:txBody>
                    <a:bodyPr/>
                    <a:lstStyle/>
                    <a:p>
                      <a:r>
                        <a:rPr lang="en-US" dirty="0" smtClean="0"/>
                        <a:t>How does </a:t>
                      </a:r>
                      <a:r>
                        <a:rPr lang="en-US" sz="1800" b="0" i="0" kern="1200" dirty="0" err="1" smtClean="0">
                          <a:solidFill>
                            <a:schemeClr val="dk1"/>
                          </a:solidFill>
                          <a:latin typeface="+mn-lt"/>
                          <a:ea typeface="+mn-ea"/>
                          <a:cs typeface="+mn-cs"/>
                        </a:rPr>
                        <a:t>Facebook</a:t>
                      </a:r>
                      <a:r>
                        <a:rPr lang="en-US" sz="1800" b="0" i="0" kern="1200" dirty="0" smtClean="0">
                          <a:solidFill>
                            <a:schemeClr val="dk1"/>
                          </a:solidFill>
                          <a:latin typeface="+mn-lt"/>
                          <a:ea typeface="+mn-ea"/>
                          <a:cs typeface="+mn-cs"/>
                        </a:rPr>
                        <a:t> create community?</a:t>
                      </a:r>
                      <a:endParaRPr 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a:t>
            </a:r>
          </a:p>
        </p:txBody>
      </p:sp>
      <p:sp>
        <p:nvSpPr>
          <p:cNvPr id="3" name="TextBox 2"/>
          <p:cNvSpPr txBox="1"/>
          <p:nvPr/>
        </p:nvSpPr>
        <p:spPr>
          <a:xfrm>
            <a:off x="1143000" y="1371600"/>
            <a:ext cx="3124200" cy="369332"/>
          </a:xfrm>
          <a:prstGeom prst="rect">
            <a:avLst/>
          </a:prstGeom>
          <a:noFill/>
          <a:ln w="28575">
            <a:solidFill>
              <a:srgbClr val="92D050"/>
            </a:solidFill>
          </a:ln>
        </p:spPr>
        <p:txBody>
          <a:bodyPr wrap="square" rtlCol="0">
            <a:spAutoFit/>
          </a:bodyPr>
          <a:lstStyle/>
          <a:p>
            <a:pPr>
              <a:buFont typeface="Arial" pitchFamily="34" charset="0"/>
              <a:buChar char="•"/>
            </a:pPr>
            <a:r>
              <a:rPr lang="en-US" dirty="0" smtClean="0"/>
              <a:t>Use of videos</a:t>
            </a:r>
            <a:endParaRPr lang="en-US" dirty="0"/>
          </a:p>
        </p:txBody>
      </p:sp>
      <p:sp>
        <p:nvSpPr>
          <p:cNvPr id="4" name="TextBox 3"/>
          <p:cNvSpPr txBox="1"/>
          <p:nvPr/>
        </p:nvSpPr>
        <p:spPr>
          <a:xfrm>
            <a:off x="4724400" y="1371600"/>
            <a:ext cx="3124200" cy="1200329"/>
          </a:xfrm>
          <a:prstGeom prst="rect">
            <a:avLst/>
          </a:prstGeom>
          <a:noFill/>
          <a:ln w="28575">
            <a:solidFill>
              <a:srgbClr val="C00000"/>
            </a:solidFill>
          </a:ln>
        </p:spPr>
        <p:txBody>
          <a:bodyPr wrap="square" rtlCol="0">
            <a:spAutoFit/>
          </a:bodyPr>
          <a:lstStyle/>
          <a:p>
            <a:pPr>
              <a:buFont typeface="Arial" pitchFamily="34" charset="0"/>
              <a:buChar char="•"/>
            </a:pPr>
            <a:r>
              <a:rPr lang="en-US" dirty="0" smtClean="0"/>
              <a:t>Some videos might be too long (18 minutes average in one course, 9-38 range)</a:t>
            </a:r>
          </a:p>
          <a:p>
            <a:pPr>
              <a:buFont typeface="Arial" pitchFamily="34" charset="0"/>
              <a:buChar char="•"/>
            </a:pPr>
            <a:r>
              <a:rPr lang="en-US" dirty="0" smtClean="0"/>
              <a:t>Cognitive overload</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990600" y="2743200"/>
            <a:ext cx="4972050" cy="20955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Heptagon 5"/>
          <p:cNvSpPr/>
          <p:nvPr/>
        </p:nvSpPr>
        <p:spPr>
          <a:xfrm>
            <a:off x="762000" y="2514600"/>
            <a:ext cx="609600" cy="533400"/>
          </a:xfrm>
          <a:prstGeom prst="heptag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sp>
        <p:nvSpPr>
          <p:cNvPr id="8" name="Rectangle 7"/>
          <p:cNvSpPr/>
          <p:nvPr/>
        </p:nvSpPr>
        <p:spPr>
          <a:xfrm>
            <a:off x="3352800" y="5029200"/>
            <a:ext cx="4572000" cy="1200329"/>
          </a:xfrm>
          <a:prstGeom prst="rect">
            <a:avLst/>
          </a:prstGeom>
        </p:spPr>
        <p:txBody>
          <a:bodyPr>
            <a:spAutoFit/>
          </a:bodyPr>
          <a:lstStyle/>
          <a:p>
            <a:pPr>
              <a:buFont typeface="Arial" pitchFamily="34" charset="0"/>
              <a:buChar char="•"/>
            </a:pPr>
            <a:r>
              <a:rPr lang="en-US" dirty="0" smtClean="0"/>
              <a:t>Duration Recommendation: &lt;=2 minutes </a:t>
            </a:r>
          </a:p>
          <a:p>
            <a:pPr>
              <a:buFont typeface="Arial" pitchFamily="34" charset="0"/>
              <a:buChar char="•"/>
            </a:pPr>
            <a:r>
              <a:rPr lang="en-US" dirty="0" smtClean="0"/>
              <a:t>Over 2-minute treatment: 1) chunk 2) emphasize the beginning</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Building</a:t>
            </a:r>
          </a:p>
        </p:txBody>
      </p:sp>
      <p:sp>
        <p:nvSpPr>
          <p:cNvPr id="7" name="TextBox 6"/>
          <p:cNvSpPr txBox="1"/>
          <p:nvPr/>
        </p:nvSpPr>
        <p:spPr>
          <a:xfrm>
            <a:off x="1143000" y="1371600"/>
            <a:ext cx="3124200" cy="1477328"/>
          </a:xfrm>
          <a:prstGeom prst="rect">
            <a:avLst/>
          </a:prstGeom>
          <a:noFill/>
          <a:ln w="28575">
            <a:solidFill>
              <a:srgbClr val="92D050"/>
            </a:solidFill>
          </a:ln>
        </p:spPr>
        <p:txBody>
          <a:bodyPr wrap="square" rtlCol="0">
            <a:spAutoFit/>
          </a:bodyPr>
          <a:lstStyle/>
          <a:p>
            <a:pPr>
              <a:buFont typeface="Arial" pitchFamily="34" charset="0"/>
              <a:buChar char="•"/>
            </a:pPr>
            <a:r>
              <a:rPr lang="en-US" dirty="0" smtClean="0"/>
              <a:t>Highly motivated individuals respond and connect with others</a:t>
            </a:r>
          </a:p>
          <a:p>
            <a:pPr>
              <a:buFont typeface="Arial" pitchFamily="34" charset="0"/>
              <a:buChar char="•"/>
            </a:pPr>
            <a:endParaRPr lang="en-US" dirty="0" smtClean="0"/>
          </a:p>
          <a:p>
            <a:endParaRPr lang="en-US" dirty="0"/>
          </a:p>
        </p:txBody>
      </p:sp>
      <p:sp>
        <p:nvSpPr>
          <p:cNvPr id="8" name="TextBox 7"/>
          <p:cNvSpPr txBox="1"/>
          <p:nvPr/>
        </p:nvSpPr>
        <p:spPr>
          <a:xfrm>
            <a:off x="4724400" y="1371600"/>
            <a:ext cx="3124200" cy="646331"/>
          </a:xfrm>
          <a:prstGeom prst="rect">
            <a:avLst/>
          </a:prstGeom>
          <a:noFill/>
          <a:ln w="28575">
            <a:solidFill>
              <a:srgbClr val="C00000"/>
            </a:solidFill>
          </a:ln>
        </p:spPr>
        <p:txBody>
          <a:bodyPr wrap="square" rtlCol="0">
            <a:spAutoFit/>
          </a:bodyPr>
          <a:lstStyle/>
          <a:p>
            <a:pPr>
              <a:buFont typeface="Arial" pitchFamily="34" charset="0"/>
              <a:buChar char="•"/>
            </a:pPr>
            <a:r>
              <a:rPr lang="en-US" dirty="0" smtClean="0"/>
              <a:t>Lack of community building after the course is inactive</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533400" y="3657600"/>
            <a:ext cx="3771900" cy="1133475"/>
          </a:xfrm>
          <a:prstGeom prst="rect">
            <a:avLst/>
          </a:prstGeom>
          <a:ln w="12700" cap="sq">
            <a:solidFill>
              <a:srgbClr val="000000"/>
            </a:solidFill>
            <a:miter lim="800000"/>
          </a:ln>
          <a:effectLst>
            <a:outerShdw blurRad="57150" dist="50800" dir="2700000" algn="tl" rotWithShape="0">
              <a:srgbClr val="000000">
                <a:alpha val="40000"/>
              </a:srgbClr>
            </a:outerShdw>
          </a:effectLst>
        </p:spPr>
      </p:pic>
      <p:pic>
        <p:nvPicPr>
          <p:cNvPr id="9" name="Picture 8" descr="communitybuilding.png"/>
          <p:cNvPicPr>
            <a:picLocks noChangeAspect="1"/>
          </p:cNvPicPr>
          <p:nvPr/>
        </p:nvPicPr>
        <p:blipFill>
          <a:blip r:embed="rId3" cstate="print"/>
          <a:stretch>
            <a:fillRect/>
          </a:stretch>
        </p:blipFill>
        <p:spPr>
          <a:xfrm>
            <a:off x="4501499" y="2590800"/>
            <a:ext cx="3762507" cy="3810000"/>
          </a:xfrm>
          <a:prstGeom prst="rect">
            <a:avLst/>
          </a:prstGeom>
          <a:ln w="127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8015</TotalTime>
  <Words>817</Words>
  <Application>Microsoft Office PowerPoint</Application>
  <PresentationFormat>On-screen Show (4:3)</PresentationFormat>
  <Paragraphs>148</Paragraphs>
  <Slides>18</Slides>
  <Notes>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Dissecting a MOOC with the QM Rubric:  Implications for MOOCs Design and Delivery </vt:lpstr>
      <vt:lpstr>What’s your vote?</vt:lpstr>
      <vt:lpstr>Agenda</vt:lpstr>
      <vt:lpstr>Course Overview &amp; Summary</vt:lpstr>
      <vt:lpstr>Assessment</vt:lpstr>
      <vt:lpstr>Assessment Cont.-MCQ</vt:lpstr>
      <vt:lpstr>Assessment Cont.</vt:lpstr>
      <vt:lpstr>Materials</vt:lpstr>
      <vt:lpstr>Community Building</vt:lpstr>
      <vt:lpstr>Teaching &amp; Facilitation</vt:lpstr>
      <vt:lpstr>Course Technology</vt:lpstr>
      <vt:lpstr>Learner Support &amp; Resources</vt:lpstr>
      <vt:lpstr>Accessibility</vt:lpstr>
      <vt:lpstr>Course Summary &amp; Wrap-up</vt:lpstr>
      <vt:lpstr>Possible Solutions</vt:lpstr>
      <vt:lpstr>MOOC’s Future?</vt:lpstr>
      <vt:lpstr>Disclaimer</vt:lpstr>
      <vt:lpstr>Contact</vt:lpstr>
    </vt:vector>
  </TitlesOfParts>
  <Company>Amgen Employee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lwang01</dc:creator>
  <cp:lastModifiedBy>Kong</cp:lastModifiedBy>
  <cp:revision>120</cp:revision>
  <dcterms:created xsi:type="dcterms:W3CDTF">2013-09-04T19:53:11Z</dcterms:created>
  <dcterms:modified xsi:type="dcterms:W3CDTF">2013-09-24T06:12:32Z</dcterms:modified>
</cp:coreProperties>
</file>