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media/audio1.wav" ContentType="audio/wav"/>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0" r:id="rId2"/>
    <p:sldMasterId id="2147483732" r:id="rId3"/>
    <p:sldMasterId id="2147483734" r:id="rId4"/>
  </p:sldMasterIdLst>
  <p:notesMasterIdLst>
    <p:notesMasterId r:id="rId46"/>
  </p:notesMasterIdLst>
  <p:handoutMasterIdLst>
    <p:handoutMasterId r:id="rId47"/>
  </p:handoutMasterIdLst>
  <p:sldIdLst>
    <p:sldId id="256" r:id="rId5"/>
    <p:sldId id="289" r:id="rId6"/>
    <p:sldId id="270" r:id="rId7"/>
    <p:sldId id="278" r:id="rId8"/>
    <p:sldId id="279" r:id="rId9"/>
    <p:sldId id="283" r:id="rId10"/>
    <p:sldId id="323" r:id="rId11"/>
    <p:sldId id="322" r:id="rId12"/>
    <p:sldId id="276" r:id="rId13"/>
    <p:sldId id="271" r:id="rId14"/>
    <p:sldId id="319" r:id="rId15"/>
    <p:sldId id="292" r:id="rId16"/>
    <p:sldId id="286" r:id="rId17"/>
    <p:sldId id="293" r:id="rId18"/>
    <p:sldId id="294" r:id="rId19"/>
    <p:sldId id="295" r:id="rId20"/>
    <p:sldId id="324" r:id="rId21"/>
    <p:sldId id="326" r:id="rId22"/>
    <p:sldId id="330" r:id="rId23"/>
    <p:sldId id="325" r:id="rId24"/>
    <p:sldId id="328" r:id="rId25"/>
    <p:sldId id="309" r:id="rId26"/>
    <p:sldId id="318" r:id="rId27"/>
    <p:sldId id="281" r:id="rId28"/>
    <p:sldId id="333" r:id="rId29"/>
    <p:sldId id="280" r:id="rId30"/>
    <p:sldId id="290" r:id="rId31"/>
    <p:sldId id="336" r:id="rId32"/>
    <p:sldId id="310" r:id="rId33"/>
    <p:sldId id="311" r:id="rId34"/>
    <p:sldId id="312" r:id="rId35"/>
    <p:sldId id="332" r:id="rId36"/>
    <p:sldId id="331" r:id="rId37"/>
    <p:sldId id="274" r:id="rId38"/>
    <p:sldId id="321" r:id="rId39"/>
    <p:sldId id="335" r:id="rId40"/>
    <p:sldId id="284" r:id="rId41"/>
    <p:sldId id="315" r:id="rId42"/>
    <p:sldId id="314" r:id="rId43"/>
    <p:sldId id="316" r:id="rId44"/>
    <p:sldId id="317" r:id="rId4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2D1"/>
    <a:srgbClr val="0CBDE0"/>
    <a:srgbClr val="ECECEC"/>
    <a:srgbClr val="CFCFCF"/>
    <a:srgbClr val="666666"/>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364" autoAdjust="0"/>
  </p:normalViewPr>
  <p:slideViewPr>
    <p:cSldViewPr snapToGrid="0" snapToObjects="1">
      <p:cViewPr varScale="1">
        <p:scale>
          <a:sx n="70" d="100"/>
          <a:sy n="70" d="100"/>
        </p:scale>
        <p:origin x="117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8478F7-18E9-C74B-882C-E24F45D785D4}" type="datetimeFigureOut">
              <a:rPr lang="en-US" smtClean="0"/>
              <a:t>11/2/2015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4C0014-4086-8942-9E16-2E8264E65527}" type="slidenum">
              <a:rPr lang="en-US" smtClean="0"/>
              <a:t>‹#›</a:t>
            </a:fld>
            <a:endParaRPr lang="en-US"/>
          </a:p>
        </p:txBody>
      </p:sp>
    </p:spTree>
    <p:extLst>
      <p:ext uri="{BB962C8B-B14F-4D97-AF65-F5344CB8AC3E}">
        <p14:creationId xmlns:p14="http://schemas.microsoft.com/office/powerpoint/2010/main" val="2181929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4B81C-2603-49F9-8CF3-62A6946089CA}" type="datetimeFigureOut">
              <a:rPr lang="en-US" smtClean="0"/>
              <a:t>11/2/2015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11E81-C63E-4FD1-9D80-19B9E27DAC61}" type="slidenum">
              <a:rPr lang="en-US" smtClean="0"/>
              <a:t>‹#›</a:t>
            </a:fld>
            <a:endParaRPr lang="en-US"/>
          </a:p>
        </p:txBody>
      </p:sp>
    </p:spTree>
    <p:extLst>
      <p:ext uri="{BB962C8B-B14F-4D97-AF65-F5344CB8AC3E}">
        <p14:creationId xmlns:p14="http://schemas.microsoft.com/office/powerpoint/2010/main" val="383652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1</a:t>
            </a:fld>
            <a:endParaRPr lang="en-US"/>
          </a:p>
        </p:txBody>
      </p:sp>
    </p:spTree>
    <p:extLst>
      <p:ext uri="{BB962C8B-B14F-4D97-AF65-F5344CB8AC3E}">
        <p14:creationId xmlns:p14="http://schemas.microsoft.com/office/powerpoint/2010/main" val="34653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Individuals at your Institution</a:t>
            </a:r>
            <a:r>
              <a:rPr lang="en-US" baseline="0" dirty="0" smtClean="0"/>
              <a:t> / Within your System  Based on Role – All Peer Reviewers, Master Reviewers, etc.</a:t>
            </a:r>
            <a:endParaRPr lang="en-US" dirty="0"/>
          </a:p>
        </p:txBody>
      </p:sp>
      <p:sp>
        <p:nvSpPr>
          <p:cNvPr id="4" name="Slide Number Placeholder 3"/>
          <p:cNvSpPr>
            <a:spLocks noGrp="1"/>
          </p:cNvSpPr>
          <p:nvPr>
            <p:ph type="sldNum" sz="quarter" idx="10"/>
          </p:nvPr>
        </p:nvSpPr>
        <p:spPr/>
        <p:txBody>
          <a:bodyPr/>
          <a:lstStyle/>
          <a:p>
            <a:fld id="{0397DB15-EBDA-5D49-B851-B61CC475C5F1}" type="slidenum">
              <a:rPr lang="en-US" smtClean="0"/>
              <a:t>18</a:t>
            </a:fld>
            <a:endParaRPr lang="en-US"/>
          </a:p>
        </p:txBody>
      </p:sp>
    </p:spTree>
    <p:extLst>
      <p:ext uri="{BB962C8B-B14F-4D97-AF65-F5344CB8AC3E}">
        <p14:creationId xmlns:p14="http://schemas.microsoft.com/office/powerpoint/2010/main" val="48823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19</a:t>
            </a:fld>
            <a:endParaRPr lang="en-US"/>
          </a:p>
        </p:txBody>
      </p:sp>
    </p:spTree>
    <p:extLst>
      <p:ext uri="{BB962C8B-B14F-4D97-AF65-F5344CB8AC3E}">
        <p14:creationId xmlns:p14="http://schemas.microsoft.com/office/powerpoint/2010/main" val="222893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 peer reviewers at your institution or within</a:t>
            </a:r>
            <a:r>
              <a:rPr lang="en-US" baseline="0" dirty="0" smtClean="0"/>
              <a:t> your system by expertise / discipline area.  Helpful for targeting particular groups to help with outreach / promotion.</a:t>
            </a:r>
            <a:endParaRPr lang="en-US" dirty="0"/>
          </a:p>
        </p:txBody>
      </p:sp>
      <p:sp>
        <p:nvSpPr>
          <p:cNvPr id="4" name="Slide Number Placeholder 3"/>
          <p:cNvSpPr>
            <a:spLocks noGrp="1"/>
          </p:cNvSpPr>
          <p:nvPr>
            <p:ph type="sldNum" sz="quarter" idx="10"/>
          </p:nvPr>
        </p:nvSpPr>
        <p:spPr/>
        <p:txBody>
          <a:bodyPr/>
          <a:lstStyle/>
          <a:p>
            <a:fld id="{0397DB15-EBDA-5D49-B851-B61CC475C5F1}" type="slidenum">
              <a:rPr lang="en-US" smtClean="0"/>
              <a:t>20</a:t>
            </a:fld>
            <a:endParaRPr lang="en-US"/>
          </a:p>
        </p:txBody>
      </p:sp>
    </p:spTree>
    <p:extLst>
      <p:ext uri="{BB962C8B-B14F-4D97-AF65-F5344CB8AC3E}">
        <p14:creationId xmlns:p14="http://schemas.microsoft.com/office/powerpoint/2010/main" val="48823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21</a:t>
            </a:fld>
            <a:endParaRPr lang="en-US"/>
          </a:p>
        </p:txBody>
      </p:sp>
    </p:spTree>
    <p:extLst>
      <p:ext uri="{BB962C8B-B14F-4D97-AF65-F5344CB8AC3E}">
        <p14:creationId xmlns:p14="http://schemas.microsoft.com/office/powerpoint/2010/main" val="222893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24</a:t>
            </a:fld>
            <a:endParaRPr lang="en-US"/>
          </a:p>
        </p:txBody>
      </p:sp>
    </p:spTree>
    <p:extLst>
      <p:ext uri="{BB962C8B-B14F-4D97-AF65-F5344CB8AC3E}">
        <p14:creationId xmlns:p14="http://schemas.microsoft.com/office/powerpoint/2010/main" val="128422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25</a:t>
            </a:fld>
            <a:endParaRPr lang="en-US"/>
          </a:p>
        </p:txBody>
      </p:sp>
    </p:spTree>
    <p:extLst>
      <p:ext uri="{BB962C8B-B14F-4D97-AF65-F5344CB8AC3E}">
        <p14:creationId xmlns:p14="http://schemas.microsoft.com/office/powerpoint/2010/main" val="33477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27</a:t>
            </a:fld>
            <a:endParaRPr lang="en-US"/>
          </a:p>
        </p:txBody>
      </p:sp>
    </p:spTree>
    <p:extLst>
      <p:ext uri="{BB962C8B-B14F-4D97-AF65-F5344CB8AC3E}">
        <p14:creationId xmlns:p14="http://schemas.microsoft.com/office/powerpoint/2010/main" val="223280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29</a:t>
            </a:fld>
            <a:endParaRPr lang="en-US"/>
          </a:p>
        </p:txBody>
      </p:sp>
    </p:spTree>
    <p:extLst>
      <p:ext uri="{BB962C8B-B14F-4D97-AF65-F5344CB8AC3E}">
        <p14:creationId xmlns:p14="http://schemas.microsoft.com/office/powerpoint/2010/main" val="166253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32</a:t>
            </a:fld>
            <a:endParaRPr lang="en-US"/>
          </a:p>
        </p:txBody>
      </p:sp>
    </p:spTree>
    <p:extLst>
      <p:ext uri="{BB962C8B-B14F-4D97-AF65-F5344CB8AC3E}">
        <p14:creationId xmlns:p14="http://schemas.microsoft.com/office/powerpoint/2010/main" val="392824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33</a:t>
            </a:fld>
            <a:endParaRPr lang="en-US"/>
          </a:p>
        </p:txBody>
      </p:sp>
    </p:spTree>
    <p:extLst>
      <p:ext uri="{BB962C8B-B14F-4D97-AF65-F5344CB8AC3E}">
        <p14:creationId xmlns:p14="http://schemas.microsoft.com/office/powerpoint/2010/main" val="311832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Over 150 institutions have subscribed</a:t>
            </a:r>
            <a:r>
              <a:rPr lang="en-US" baseline="0" dirty="0" smtClean="0"/>
              <a:t> for 8 years – growing percentage of QM veterans – with experience to share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 of individuals:  (More than can fit in Dodger Stadium – 56,000)</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Growing international presence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73% faculty - How are we reaching faculty?  Social</a:t>
            </a:r>
            <a:r>
              <a:rPr lang="en-US" baseline="0" dirty="0" smtClean="0"/>
              <a:t> media is one tool / opportunity.</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80%</a:t>
            </a:r>
            <a:r>
              <a:rPr lang="en-US" baseline="0" dirty="0" smtClean="0"/>
              <a:t> of QM Coordinators are Administrators or Staff – not faculty.</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95% opt-</a:t>
            </a:r>
            <a:r>
              <a:rPr lang="en-US" dirty="0" err="1" smtClean="0"/>
              <a:t>inb</a:t>
            </a:r>
            <a:r>
              <a:rPr lang="en-US" baseline="0" dirty="0" smtClean="0"/>
              <a:t> - </a:t>
            </a:r>
            <a:r>
              <a:rPr lang="en-US" dirty="0" smtClean="0"/>
              <a:t>Very engaged / receptive community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Subscribing</a:t>
            </a:r>
            <a:r>
              <a:rPr lang="en-US" baseline="0" dirty="0" smtClean="0"/>
              <a:t> institutions serve close to 8 million students – offering 7,120 programs via distance education.  Nationally, 14% of all distance </a:t>
            </a:r>
            <a:r>
              <a:rPr lang="en-US" baseline="0" dirty="0" err="1" smtClean="0"/>
              <a:t>ed</a:t>
            </a:r>
            <a:r>
              <a:rPr lang="en-US" baseline="0" dirty="0" smtClean="0"/>
              <a:t> programs are offered by QM subscribers. (Data:  IPEDS)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How many more are using QM or QM-related materials without subscription?  # is much higher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7</a:t>
            </a:fld>
            <a:endParaRPr lang="en-US"/>
          </a:p>
        </p:txBody>
      </p:sp>
    </p:spTree>
    <p:extLst>
      <p:ext uri="{BB962C8B-B14F-4D97-AF65-F5344CB8AC3E}">
        <p14:creationId xmlns:p14="http://schemas.microsoft.com/office/powerpoint/2010/main" val="222893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8</a:t>
            </a:fld>
            <a:endParaRPr lang="en-US"/>
          </a:p>
        </p:txBody>
      </p:sp>
    </p:spTree>
    <p:extLst>
      <p:ext uri="{BB962C8B-B14F-4D97-AF65-F5344CB8AC3E}">
        <p14:creationId xmlns:p14="http://schemas.microsoft.com/office/powerpoint/2010/main" val="22289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7DB15-EBDA-5D49-B851-B61CC475C5F1}" type="slidenum">
              <a:rPr lang="en-US" smtClean="0"/>
              <a:t>9</a:t>
            </a:fld>
            <a:endParaRPr lang="en-US"/>
          </a:p>
        </p:txBody>
      </p:sp>
    </p:spTree>
    <p:extLst>
      <p:ext uri="{BB962C8B-B14F-4D97-AF65-F5344CB8AC3E}">
        <p14:creationId xmlns:p14="http://schemas.microsoft.com/office/powerpoint/2010/main" val="165668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7DB15-EBDA-5D49-B851-B61CC475C5F1}" type="slidenum">
              <a:rPr lang="en-US" smtClean="0"/>
              <a:t>11</a:t>
            </a:fld>
            <a:endParaRPr lang="en-US"/>
          </a:p>
        </p:txBody>
      </p:sp>
    </p:spTree>
    <p:extLst>
      <p:ext uri="{BB962C8B-B14F-4D97-AF65-F5344CB8AC3E}">
        <p14:creationId xmlns:p14="http://schemas.microsoft.com/office/powerpoint/2010/main" val="48823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12</a:t>
            </a:fld>
            <a:endParaRPr lang="en-US"/>
          </a:p>
        </p:txBody>
      </p:sp>
    </p:spTree>
    <p:extLst>
      <p:ext uri="{BB962C8B-B14F-4D97-AF65-F5344CB8AC3E}">
        <p14:creationId xmlns:p14="http://schemas.microsoft.com/office/powerpoint/2010/main" val="65079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7DB15-EBDA-5D49-B851-B61CC475C5F1}" type="slidenum">
              <a:rPr lang="en-US" smtClean="0"/>
              <a:t>13</a:t>
            </a:fld>
            <a:endParaRPr lang="en-US" dirty="0"/>
          </a:p>
        </p:txBody>
      </p:sp>
    </p:spTree>
    <p:extLst>
      <p:ext uri="{BB962C8B-B14F-4D97-AF65-F5344CB8AC3E}">
        <p14:creationId xmlns:p14="http://schemas.microsoft.com/office/powerpoint/2010/main" val="407183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11E81-C63E-4FD1-9D80-19B9E27DAC61}" type="slidenum">
              <a:rPr lang="en-US" smtClean="0"/>
              <a:t>14</a:t>
            </a:fld>
            <a:endParaRPr lang="en-US" dirty="0"/>
          </a:p>
        </p:txBody>
      </p:sp>
    </p:spTree>
    <p:extLst>
      <p:ext uri="{BB962C8B-B14F-4D97-AF65-F5344CB8AC3E}">
        <p14:creationId xmlns:p14="http://schemas.microsoft.com/office/powerpoint/2010/main" val="100536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Some QM tools are available only to QMCs – if you’re not the QMC, ask for information / access.</a:t>
            </a:r>
          </a:p>
          <a:p>
            <a:pPr marL="171450" indent="-171450">
              <a:buFont typeface="Arial"/>
              <a:buChar char="•"/>
            </a:pPr>
            <a:r>
              <a:rPr lang="en-US" dirty="0" smtClean="0"/>
              <a:t>QM Messages</a:t>
            </a:r>
            <a:r>
              <a:rPr lang="en-US" baseline="0" dirty="0" smtClean="0"/>
              <a:t> area contains headline news items.  Most important QM news – content for sharing</a:t>
            </a:r>
          </a:p>
          <a:p>
            <a:pPr marL="171450" indent="-171450">
              <a:buFont typeface="Arial"/>
              <a:buChar char="•"/>
            </a:pPr>
            <a:r>
              <a:rPr lang="en-US" baseline="0" dirty="0" smtClean="0"/>
              <a:t>Email Individuals based on QM Role, Training, or Institution (for Statewide Systems).  </a:t>
            </a:r>
          </a:p>
          <a:p>
            <a:pPr marL="171450" indent="-171450">
              <a:buFont typeface="Arial"/>
              <a:buChar char="•"/>
            </a:pPr>
            <a:r>
              <a:rPr lang="en-US" baseline="0" dirty="0" smtClean="0"/>
              <a:t>Activity Report</a:t>
            </a:r>
          </a:p>
          <a:p>
            <a:endParaRPr lang="en-US" dirty="0"/>
          </a:p>
        </p:txBody>
      </p:sp>
      <p:sp>
        <p:nvSpPr>
          <p:cNvPr id="4" name="Slide Number Placeholder 3"/>
          <p:cNvSpPr>
            <a:spLocks noGrp="1"/>
          </p:cNvSpPr>
          <p:nvPr>
            <p:ph type="sldNum" sz="quarter" idx="10"/>
          </p:nvPr>
        </p:nvSpPr>
        <p:spPr/>
        <p:txBody>
          <a:bodyPr/>
          <a:lstStyle/>
          <a:p>
            <a:fld id="{0397DB15-EBDA-5D49-B851-B61CC475C5F1}" type="slidenum">
              <a:rPr lang="en-US" smtClean="0"/>
              <a:t>17</a:t>
            </a:fld>
            <a:endParaRPr lang="en-US"/>
          </a:p>
        </p:txBody>
      </p:sp>
    </p:spTree>
    <p:extLst>
      <p:ext uri="{BB962C8B-B14F-4D97-AF65-F5344CB8AC3E}">
        <p14:creationId xmlns:p14="http://schemas.microsoft.com/office/powerpoint/2010/main" val="488235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0177"/>
            <a:ext cx="7772400" cy="1349277"/>
          </a:xfrm>
        </p:spPr>
        <p:txBody>
          <a:bodyPr>
            <a:normAutofit/>
          </a:bodyPr>
          <a:lstStyle>
            <a:lvl1pPr algn="ctr">
              <a:defRPr sz="3300" b="0" i="0">
                <a:solidFill>
                  <a:srgbClr val="BB0000"/>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779454"/>
            <a:ext cx="6400800" cy="975856"/>
          </a:xfrm>
        </p:spPr>
        <p:txBody>
          <a:bodyPr>
            <a:normAutofit/>
          </a:bodyPr>
          <a:lstStyle>
            <a:lvl1pPr marL="0" indent="0" algn="ctr">
              <a:buNone/>
              <a:defRPr sz="2600"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28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1324" y="997156"/>
            <a:ext cx="4178265" cy="1034575"/>
          </a:xfrm>
        </p:spPr>
        <p:txBody>
          <a:bodyPr anchor="t"/>
          <a:lstStyle/>
          <a:p>
            <a:r>
              <a:rPr lang="en-US" dirty="0" smtClean="0"/>
              <a:t>Click to edit Master title style</a:t>
            </a:r>
            <a:endParaRPr lang="en-US" dirty="0"/>
          </a:p>
        </p:txBody>
      </p:sp>
      <p:sp>
        <p:nvSpPr>
          <p:cNvPr id="7" name="Content Placeholder 2"/>
          <p:cNvSpPr>
            <a:spLocks noGrp="1"/>
          </p:cNvSpPr>
          <p:nvPr>
            <p:ph sz="half" idx="1"/>
          </p:nvPr>
        </p:nvSpPr>
        <p:spPr>
          <a:xfrm>
            <a:off x="371324" y="2138563"/>
            <a:ext cx="4178265" cy="367555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4701988" y="997156"/>
            <a:ext cx="4203073" cy="4816963"/>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US" smtClean="0"/>
              <a:t>Edit Master text styles</a:t>
            </a:r>
          </a:p>
        </p:txBody>
      </p:sp>
      <p:sp>
        <p:nvSpPr>
          <p:cNvPr id="9" name="Text Placeholder 4"/>
          <p:cNvSpPr>
            <a:spLocks noGrp="1"/>
          </p:cNvSpPr>
          <p:nvPr>
            <p:ph type="body" sz="quarter" idx="10" hasCustomPrompt="1"/>
          </p:nvPr>
        </p:nvSpPr>
        <p:spPr>
          <a:xfrm>
            <a:off x="371324" y="317877"/>
            <a:ext cx="8534365"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32106599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17535" y="1044415"/>
            <a:ext cx="8533738" cy="476215"/>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317535" y="1747098"/>
            <a:ext cx="8533737" cy="396846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317535" y="358216"/>
            <a:ext cx="8534365"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23045200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35" y="1797449"/>
            <a:ext cx="8533738" cy="47621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7535" y="2500132"/>
            <a:ext cx="8533737" cy="396846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317535" y="1111250"/>
            <a:ext cx="8534365"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254073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35" y="1790529"/>
            <a:ext cx="8533738" cy="476215"/>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317535" y="2500132"/>
            <a:ext cx="4178265" cy="4107359"/>
          </a:xfr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2500132"/>
            <a:ext cx="4203073" cy="4107360"/>
          </a:xfr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317535" y="1111250"/>
            <a:ext cx="8534365"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383827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35" y="1790529"/>
            <a:ext cx="4178265" cy="1034575"/>
          </a:xfrm>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317535" y="2931936"/>
            <a:ext cx="4178265" cy="367555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199" y="1790529"/>
            <a:ext cx="4203073" cy="4816963"/>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US" smtClean="0"/>
              <a:t>Edit Master text styles</a:t>
            </a:r>
          </a:p>
        </p:txBody>
      </p:sp>
      <p:sp>
        <p:nvSpPr>
          <p:cNvPr id="6" name="Text Placeholder 4"/>
          <p:cNvSpPr>
            <a:spLocks noGrp="1"/>
          </p:cNvSpPr>
          <p:nvPr>
            <p:ph type="body" sz="quarter" idx="10" hasCustomPrompt="1"/>
          </p:nvPr>
        </p:nvSpPr>
        <p:spPr>
          <a:xfrm>
            <a:off x="317535" y="1111250"/>
            <a:ext cx="8534365"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342317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3452813" y="1111250"/>
            <a:ext cx="5399087"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86088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35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071484"/>
            <a:ext cx="9144000" cy="5786515"/>
          </a:xfrm>
        </p:spPr>
        <p:txBody>
          <a:bodyPr rtlCol="0">
            <a:normAutofit/>
          </a:bodyPr>
          <a:lstStyle>
            <a:lvl1pPr marL="0" indent="0">
              <a:buNone/>
              <a:defRPr sz="18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hasCustomPrompt="1"/>
          </p:nvPr>
        </p:nvSpPr>
        <p:spPr>
          <a:xfrm>
            <a:off x="5290062" y="1634271"/>
            <a:ext cx="3853938" cy="1483914"/>
          </a:xfrm>
          <a:solidFill>
            <a:srgbClr val="BB0000"/>
          </a:solidFill>
          <a:ln w="38100" cmpd="sng">
            <a:noFill/>
          </a:ln>
        </p:spPr>
        <p:txBody>
          <a:bodyPr lIns="182880" tIns="182880" rIns="182880" bIns="182880">
            <a:normAutofit/>
          </a:bodyPr>
          <a:lstStyle>
            <a:lvl1pPr marL="0" indent="0">
              <a:lnSpc>
                <a:spcPct val="100000"/>
              </a:lnSpc>
              <a:buFont typeface="Arial"/>
              <a:buNone/>
              <a:defRPr sz="18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Insert small text or caption here</a:t>
            </a:r>
          </a:p>
        </p:txBody>
      </p:sp>
    </p:spTree>
    <p:extLst>
      <p:ext uri="{BB962C8B-B14F-4D97-AF65-F5344CB8AC3E}">
        <p14:creationId xmlns:p14="http://schemas.microsoft.com/office/powerpoint/2010/main" val="115625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084263"/>
            <a:ext cx="9144000" cy="5773737"/>
          </a:xfrm>
        </p:spPr>
        <p:txBody>
          <a:bodyPr/>
          <a:lstStyle>
            <a:lvl1pPr marL="0" indent="0">
              <a:buNone/>
              <a:defRPr sz="1800">
                <a:solidFill>
                  <a:srgbClr val="7F7F7F"/>
                </a:solidFill>
              </a:defRPr>
            </a:lvl1pPr>
          </a:lstStyle>
          <a:p>
            <a:pPr lvl="0"/>
            <a:r>
              <a:rPr lang="en-US" noProof="0" smtClean="0"/>
              <a:t>Click icon to add picture</a:t>
            </a:r>
            <a:endParaRPr lang="en-US" noProof="0" dirty="0"/>
          </a:p>
        </p:txBody>
      </p:sp>
      <p:sp>
        <p:nvSpPr>
          <p:cNvPr id="5" name="Text Placeholder 3"/>
          <p:cNvSpPr>
            <a:spLocks noGrp="1"/>
          </p:cNvSpPr>
          <p:nvPr>
            <p:ph type="body" sz="half" idx="2" hasCustomPrompt="1"/>
          </p:nvPr>
        </p:nvSpPr>
        <p:spPr>
          <a:xfrm>
            <a:off x="5290062" y="4838296"/>
            <a:ext cx="3853938" cy="1483914"/>
          </a:xfrm>
          <a:solidFill>
            <a:srgbClr val="BB0000"/>
          </a:solidFill>
          <a:ln w="38100" cmpd="sng">
            <a:noFill/>
          </a:ln>
        </p:spPr>
        <p:txBody>
          <a:bodyPr lIns="182880" tIns="182880" rIns="182880" bIns="182880">
            <a:normAutofit/>
          </a:bodyPr>
          <a:lstStyle>
            <a:lvl1pPr marL="0" indent="0">
              <a:lnSpc>
                <a:spcPct val="100000"/>
              </a:lnSpc>
              <a:buFont typeface="Arial"/>
              <a:buNone/>
              <a:defRPr sz="18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Insert small text or caption here</a:t>
            </a:r>
          </a:p>
        </p:txBody>
      </p:sp>
    </p:spTree>
    <p:extLst>
      <p:ext uri="{BB962C8B-B14F-4D97-AF65-F5344CB8AC3E}">
        <p14:creationId xmlns:p14="http://schemas.microsoft.com/office/powerpoint/2010/main" val="313034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17535" y="1044415"/>
            <a:ext cx="8533738" cy="476215"/>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317535" y="1747098"/>
            <a:ext cx="8533737" cy="396846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317535" y="358216"/>
            <a:ext cx="8534365" cy="455613"/>
          </a:xfrm>
        </p:spPr>
        <p:txBody>
          <a:bodyPr/>
          <a:lstStyle>
            <a:lvl1pPr marL="0" indent="0" algn="r">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SLIDE TITLE GOES HERE</a:t>
            </a:r>
          </a:p>
        </p:txBody>
      </p:sp>
    </p:spTree>
    <p:extLst>
      <p:ext uri="{BB962C8B-B14F-4D97-AF65-F5344CB8AC3E}">
        <p14:creationId xmlns:p14="http://schemas.microsoft.com/office/powerpoint/2010/main" val="3142833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7500" y="1797050"/>
            <a:ext cx="85344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add header</a:t>
            </a:r>
          </a:p>
        </p:txBody>
      </p:sp>
      <p:sp>
        <p:nvSpPr>
          <p:cNvPr id="1027" name="Text Placeholder 2"/>
          <p:cNvSpPr>
            <a:spLocks noGrp="1"/>
          </p:cNvSpPr>
          <p:nvPr>
            <p:ph type="body" idx="1"/>
          </p:nvPr>
        </p:nvSpPr>
        <p:spPr bwMode="auto">
          <a:xfrm>
            <a:off x="317500" y="2503488"/>
            <a:ext cx="8534400"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29"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457200" rtl="0" eaLnBrk="1" fontAlgn="base" hangingPunct="1">
        <a:spcBef>
          <a:spcPct val="0"/>
        </a:spcBef>
        <a:spcAft>
          <a:spcPct val="0"/>
        </a:spcAft>
        <a:defRPr sz="2800" b="1" kern="1200">
          <a:solidFill>
            <a:srgbClr val="BB0000"/>
          </a:solidFill>
          <a:latin typeface="Arial"/>
          <a:ea typeface="ＭＳ Ｐゴシック" charset="0"/>
          <a:cs typeface="Arial"/>
        </a:defRPr>
      </a:lvl1pPr>
      <a:lvl2pPr algn="l" defTabSz="457200" rtl="0" eaLnBrk="1" fontAlgn="base" hangingPunct="1">
        <a:spcBef>
          <a:spcPct val="0"/>
        </a:spcBef>
        <a:spcAft>
          <a:spcPct val="0"/>
        </a:spcAft>
        <a:defRPr sz="2800" b="1">
          <a:solidFill>
            <a:srgbClr val="BB0000"/>
          </a:solidFill>
          <a:latin typeface="Arial" charset="0"/>
          <a:ea typeface="ＭＳ Ｐゴシック" charset="0"/>
        </a:defRPr>
      </a:lvl2pPr>
      <a:lvl3pPr algn="l" defTabSz="457200" rtl="0" eaLnBrk="1" fontAlgn="base" hangingPunct="1">
        <a:spcBef>
          <a:spcPct val="0"/>
        </a:spcBef>
        <a:spcAft>
          <a:spcPct val="0"/>
        </a:spcAft>
        <a:defRPr sz="2800" b="1">
          <a:solidFill>
            <a:srgbClr val="BB0000"/>
          </a:solidFill>
          <a:latin typeface="Arial" charset="0"/>
          <a:ea typeface="ＭＳ Ｐゴシック" charset="0"/>
        </a:defRPr>
      </a:lvl3pPr>
      <a:lvl4pPr algn="l" defTabSz="457200" rtl="0" eaLnBrk="1" fontAlgn="base" hangingPunct="1">
        <a:spcBef>
          <a:spcPct val="0"/>
        </a:spcBef>
        <a:spcAft>
          <a:spcPct val="0"/>
        </a:spcAft>
        <a:defRPr sz="2800" b="1">
          <a:solidFill>
            <a:srgbClr val="BB0000"/>
          </a:solidFill>
          <a:latin typeface="Arial" charset="0"/>
          <a:ea typeface="ＭＳ Ｐゴシック" charset="0"/>
        </a:defRPr>
      </a:lvl4pPr>
      <a:lvl5pPr algn="l" defTabSz="457200" rtl="0" eaLnBrk="1" fontAlgn="base" hangingPunct="1">
        <a:spcBef>
          <a:spcPct val="0"/>
        </a:spcBef>
        <a:spcAft>
          <a:spcPct val="0"/>
        </a:spcAft>
        <a:defRPr sz="2800" b="1">
          <a:solidFill>
            <a:srgbClr val="BB0000"/>
          </a:solidFill>
          <a:latin typeface="Arial" charset="0"/>
          <a:ea typeface="ＭＳ Ｐゴシック" charset="0"/>
        </a:defRPr>
      </a:lvl5pPr>
      <a:lvl6pPr marL="457200" algn="l" defTabSz="457200" rtl="0" eaLnBrk="1" fontAlgn="base" hangingPunct="1">
        <a:spcBef>
          <a:spcPct val="0"/>
        </a:spcBef>
        <a:spcAft>
          <a:spcPct val="0"/>
        </a:spcAft>
        <a:defRPr sz="2800" b="1">
          <a:solidFill>
            <a:srgbClr val="BB0000"/>
          </a:solidFill>
          <a:latin typeface="Arial" charset="0"/>
          <a:ea typeface="ＭＳ Ｐゴシック" charset="0"/>
        </a:defRPr>
      </a:lvl6pPr>
      <a:lvl7pPr marL="914400" algn="l" defTabSz="457200" rtl="0" eaLnBrk="1" fontAlgn="base" hangingPunct="1">
        <a:spcBef>
          <a:spcPct val="0"/>
        </a:spcBef>
        <a:spcAft>
          <a:spcPct val="0"/>
        </a:spcAft>
        <a:defRPr sz="2800" b="1">
          <a:solidFill>
            <a:srgbClr val="BB0000"/>
          </a:solidFill>
          <a:latin typeface="Arial" charset="0"/>
          <a:ea typeface="ＭＳ Ｐゴシック" charset="0"/>
        </a:defRPr>
      </a:lvl7pPr>
      <a:lvl8pPr marL="1371600" algn="l" defTabSz="457200" rtl="0" eaLnBrk="1" fontAlgn="base" hangingPunct="1">
        <a:spcBef>
          <a:spcPct val="0"/>
        </a:spcBef>
        <a:spcAft>
          <a:spcPct val="0"/>
        </a:spcAft>
        <a:defRPr sz="2800" b="1">
          <a:solidFill>
            <a:srgbClr val="BB0000"/>
          </a:solidFill>
          <a:latin typeface="Arial" charset="0"/>
          <a:ea typeface="ＭＳ Ｐゴシック" charset="0"/>
        </a:defRPr>
      </a:lvl8pPr>
      <a:lvl9pPr marL="1828800" algn="l" defTabSz="457200" rtl="0" eaLnBrk="1" fontAlgn="base" hangingPunct="1">
        <a:spcBef>
          <a:spcPct val="0"/>
        </a:spcBef>
        <a:spcAft>
          <a:spcPct val="0"/>
        </a:spcAft>
        <a:defRPr sz="2800" b="1">
          <a:solidFill>
            <a:srgbClr val="BB0000"/>
          </a:solidFill>
          <a:latin typeface="Arial" charset="0"/>
          <a:ea typeface="ＭＳ Ｐゴシック" charset="0"/>
        </a:defRPr>
      </a:lvl9pPr>
    </p:titleStyle>
    <p:bodyStyle>
      <a:lvl1pPr marL="342900" indent="-342900" algn="l" defTabSz="457200" rtl="0" eaLnBrk="1" fontAlgn="base" hangingPunct="1">
        <a:lnSpc>
          <a:spcPct val="150000"/>
        </a:lnSpc>
        <a:spcBef>
          <a:spcPct val="20000"/>
        </a:spcBef>
        <a:spcAft>
          <a:spcPct val="0"/>
        </a:spcAft>
        <a:buClr>
          <a:srgbClr val="BB0000"/>
        </a:buClr>
        <a:buSzPct val="100000"/>
        <a:buFont typeface="Lucida Grande" charset="0"/>
        <a:buChar char="▸"/>
        <a:defRPr sz="2000" kern="1200">
          <a:solidFill>
            <a:schemeClr val="tx1"/>
          </a:solidFill>
          <a:latin typeface="Arial"/>
          <a:ea typeface="ＭＳ Ｐゴシック" charset="0"/>
          <a:cs typeface="Arial"/>
        </a:defRPr>
      </a:lvl1pPr>
      <a:lvl2pPr marL="742950" indent="-285750" algn="l" defTabSz="457200" rtl="0" eaLnBrk="1" fontAlgn="base" hangingPunct="1">
        <a:lnSpc>
          <a:spcPct val="150000"/>
        </a:lnSpc>
        <a:spcBef>
          <a:spcPct val="20000"/>
        </a:spcBef>
        <a:spcAft>
          <a:spcPct val="0"/>
        </a:spcAft>
        <a:buClr>
          <a:srgbClr val="BB0000"/>
        </a:buClr>
        <a:buFont typeface="Wingdings" charset="0"/>
        <a:buChar char="§"/>
        <a:defRPr sz="1600" kern="1200">
          <a:solidFill>
            <a:schemeClr val="tx1"/>
          </a:solidFill>
          <a:latin typeface="Arial"/>
          <a:ea typeface="ＭＳ Ｐゴシック" charset="0"/>
          <a:cs typeface="Arial"/>
        </a:defRPr>
      </a:lvl2pPr>
      <a:lvl3pPr marL="1143000" indent="-228600" algn="l" defTabSz="457200" rtl="0" eaLnBrk="1" fontAlgn="base" hangingPunct="1">
        <a:lnSpc>
          <a:spcPct val="150000"/>
        </a:lnSpc>
        <a:spcBef>
          <a:spcPct val="20000"/>
        </a:spcBef>
        <a:spcAft>
          <a:spcPct val="0"/>
        </a:spcAft>
        <a:buClr>
          <a:srgbClr val="BB0000"/>
        </a:buClr>
        <a:buFont typeface="Wingdings" charset="0"/>
        <a:buChar char="§"/>
        <a:defRPr sz="1600" kern="1200">
          <a:solidFill>
            <a:schemeClr val="tx1"/>
          </a:solidFill>
          <a:latin typeface="Arial"/>
          <a:ea typeface="ＭＳ Ｐゴシック" charset="0"/>
          <a:cs typeface="Arial"/>
        </a:defRPr>
      </a:lvl3pPr>
      <a:lvl4pPr marL="1600200" indent="-228600" algn="l" defTabSz="457200" rtl="0" eaLnBrk="1" fontAlgn="base" hangingPunct="1">
        <a:lnSpc>
          <a:spcPct val="150000"/>
        </a:lnSpc>
        <a:spcBef>
          <a:spcPct val="20000"/>
        </a:spcBef>
        <a:spcAft>
          <a:spcPct val="0"/>
        </a:spcAft>
        <a:buClr>
          <a:srgbClr val="666666"/>
        </a:buClr>
        <a:buFont typeface="Arial" charset="0"/>
        <a:buChar char="•"/>
        <a:defRPr sz="1600" kern="1200">
          <a:solidFill>
            <a:schemeClr val="tx1"/>
          </a:solidFill>
          <a:latin typeface="Arial"/>
          <a:ea typeface="ＭＳ Ｐゴシック" charset="0"/>
          <a:cs typeface="Arial"/>
        </a:defRPr>
      </a:lvl4pPr>
      <a:lvl5pPr marL="2057400" indent="-228600" algn="l" defTabSz="457200" rtl="0" eaLnBrk="1" fontAlgn="base" hangingPunct="1">
        <a:lnSpc>
          <a:spcPct val="150000"/>
        </a:lnSpc>
        <a:spcBef>
          <a:spcPct val="20000"/>
        </a:spcBef>
        <a:spcAft>
          <a:spcPct val="0"/>
        </a:spcAft>
        <a:buClr>
          <a:srgbClr val="666666"/>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7518DB-482F-409A-9455-DD7FD711C2B8}"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4065A-11C1-4052-8342-F0C7DAA50F2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5953250"/>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7518DB-482F-409A-9455-DD7FD711C2B8}"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4065A-11C1-4052-8342-F0C7DAA50F2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0655194"/>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7518DB-482F-409A-9455-DD7FD711C2B8}"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11/2/2015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4065A-11C1-4052-8342-F0C7DAA50F2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752905"/>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7.emf"/><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image" Target="../media/image23.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42.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http://www.qualitymatters.org/" TargetMode="External"/><Relationship Id="rId3" Type="http://schemas.openxmlformats.org/officeDocument/2006/relationships/hyperlink" Target="https://www.youtube.com/user/QMQualityMatters" TargetMode="External"/><Relationship Id="rId7" Type="http://schemas.openxmlformats.org/officeDocument/2006/relationships/hyperlink" Target="https://www.facebook.com/qmprogram" TargetMode="External"/><Relationship Id="rId12"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emf"/><Relationship Id="rId11" Type="http://schemas.openxmlformats.org/officeDocument/2006/relationships/image" Target="../media/image18.emf"/><Relationship Id="rId5" Type="http://schemas.openxmlformats.org/officeDocument/2006/relationships/hyperlink" Target="https://twitter.com/QMtechnology" TargetMode="External"/><Relationship Id="rId10" Type="http://schemas.openxmlformats.org/officeDocument/2006/relationships/hyperlink" Target="https://www.linkedin.com/groups/2364495" TargetMode="External"/><Relationship Id="rId4" Type="http://schemas.openxmlformats.org/officeDocument/2006/relationships/image" Target="../media/image46.emf"/><Relationship Id="rId9" Type="http://schemas.openxmlformats.org/officeDocument/2006/relationships/hyperlink" Target="https://twitter.com/QMProgra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ida.qualitymatters.org/" TargetMode="External"/><Relationship Id="rId3" Type="http://schemas.openxmlformats.org/officeDocument/2006/relationships/hyperlink" Target="https://www.facebook.com/IDA.Network" TargetMode="External"/><Relationship Id="rId7"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4.emf"/><Relationship Id="rId4" Type="http://schemas.openxmlformats.org/officeDocument/2006/relationships/hyperlink" Target="https://twitter.com/IDA_Network"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48.emf"/><Relationship Id="rId7" Type="http://schemas.openxmlformats.org/officeDocument/2006/relationships/image" Target="../media/image24.emf"/><Relationship Id="rId2" Type="http://schemas.openxmlformats.org/officeDocument/2006/relationships/image" Target="../media/image47.emf"/><Relationship Id="rId1" Type="http://schemas.openxmlformats.org/officeDocument/2006/relationships/slideLayout" Target="../slideLayouts/slideLayout5.xml"/><Relationship Id="rId6" Type="http://schemas.openxmlformats.org/officeDocument/2006/relationships/hyperlink" Target="u.osu.edu/qualitymatters" TargetMode="External"/><Relationship Id="rId5" Type="http://schemas.openxmlformats.org/officeDocument/2006/relationships/image" Target="../media/image25.emf"/><Relationship Id="rId4" Type="http://schemas.openxmlformats.org/officeDocument/2006/relationships/hyperlink" Target="https://twitter.com/lombardo_8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hyperlink" Target="https://twitter.com/QMtechnology" TargetMode="External"/><Relationship Id="rId4" Type="http://schemas.openxmlformats.org/officeDocument/2006/relationships/hyperlink" Target="https://twitter.com/juliehen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gloomcheng/4956907364/" TargetMode="External"/><Relationship Id="rId2" Type="http://schemas.openxmlformats.org/officeDocument/2006/relationships/hyperlink" Target="http://www.pewinternet.org/fact-sheets/social-networking-fact-sheet/" TargetMode="External"/><Relationship Id="rId1" Type="http://schemas.openxmlformats.org/officeDocument/2006/relationships/slideLayout" Target="../slideLayouts/slideLayout2.xml"/><Relationship Id="rId4" Type="http://schemas.openxmlformats.org/officeDocument/2006/relationships/hyperlink" Target="http://qmohio.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hootsuite.com/about/media-kit" TargetMode="External"/><Relationship Id="rId2" Type="http://schemas.openxmlformats.org/officeDocument/2006/relationships/hyperlink" Target="https://developers.google.com/analytics/terms/branding-policy%20/" TargetMode="External"/><Relationship Id="rId1" Type="http://schemas.openxmlformats.org/officeDocument/2006/relationships/slideLayout" Target="../slideLayouts/slideLayout2.xml"/><Relationship Id="rId4" Type="http://schemas.openxmlformats.org/officeDocument/2006/relationships/hyperlink" Target="https://www.google.com/map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twitter-tweet-bird-funny-cute-117595/" TargetMode="External"/><Relationship Id="rId2" Type="http://schemas.openxmlformats.org/officeDocument/2006/relationships/hyperlink" Target="https://u.osu.edu/qualitymatte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n/the-tardis-doctor-who-television-263153/" TargetMode="External"/><Relationship Id="rId2" Type="http://schemas.openxmlformats.org/officeDocument/2006/relationships/hyperlink" Target="https://www.periscope.tv/presssonywiz" TargetMode="External"/><Relationship Id="rId1" Type="http://schemas.openxmlformats.org/officeDocument/2006/relationships/slideLayout" Target="../slideLayouts/slideLayout2.xml"/><Relationship Id="rId4" Type="http://schemas.openxmlformats.org/officeDocument/2006/relationships/hyperlink" Target="https://twitter.com/search?q=#QMOS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yleguide.web.wfu.edu/icon/" TargetMode="External"/><Relationship Id="rId2" Type="http://schemas.openxmlformats.org/officeDocument/2006/relationships/hyperlink" Target="https://www.osu.edu/map/pdf/map.pdfUnivers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4.png"/><Relationship Id="rId10" Type="http://schemas.openxmlformats.org/officeDocument/2006/relationships/image" Target="../media/image17.emf"/><Relationship Id="rId4" Type="http://schemas.openxmlformats.org/officeDocument/2006/relationships/image" Target="../media/image12.png"/><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ctrTitle"/>
          </p:nvPr>
        </p:nvSpPr>
        <p:spPr>
          <a:xfrm>
            <a:off x="685800" y="3541713"/>
            <a:ext cx="7772400" cy="1349375"/>
          </a:xfrm>
        </p:spPr>
        <p:txBody>
          <a:bodyPr>
            <a:normAutofit/>
          </a:bodyPr>
          <a:lstStyle/>
          <a:p>
            <a:r>
              <a:rPr lang="en-US" sz="4800" b="1" dirty="0" smtClean="0">
                <a:latin typeface="Arial" panose="020B0604020202020204" pitchFamily="34" charset="0"/>
                <a:cs typeface="Arial" panose="020B0604020202020204" pitchFamily="34" charset="0"/>
              </a:rPr>
              <a:t>Not So Lone Stars</a:t>
            </a:r>
            <a:endParaRPr lang="en-US" sz="4800" b="1" dirty="0">
              <a:latin typeface="Arial" panose="020B0604020202020204" pitchFamily="34" charset="0"/>
              <a:cs typeface="Arial" panose="020B0604020202020204" pitchFamily="34" charset="0"/>
            </a:endParaRPr>
          </a:p>
        </p:txBody>
      </p:sp>
      <p:sp>
        <p:nvSpPr>
          <p:cNvPr id="3074" name="Subtitle 2"/>
          <p:cNvSpPr>
            <a:spLocks noGrp="1"/>
          </p:cNvSpPr>
          <p:nvPr>
            <p:ph type="subTitle" idx="1"/>
          </p:nvPr>
        </p:nvSpPr>
        <p:spPr>
          <a:xfrm>
            <a:off x="996696" y="4662488"/>
            <a:ext cx="7150608" cy="976312"/>
          </a:xfrm>
        </p:spPr>
        <p:txBody>
          <a:bodyPr>
            <a:noAutofit/>
          </a:bodyPr>
          <a:lstStyle/>
          <a:p>
            <a:r>
              <a:rPr lang="en-US" sz="2000" dirty="0">
                <a:latin typeface="Arial" panose="020B0604020202020204" pitchFamily="34" charset="0"/>
                <a:cs typeface="Arial" panose="020B0604020202020204" pitchFamily="34" charset="0"/>
              </a:rPr>
              <a:t>Connecting the Global #</a:t>
            </a:r>
            <a:r>
              <a:rPr lang="en-US" sz="2000" dirty="0" err="1">
                <a:latin typeface="Arial" panose="020B0604020202020204" pitchFamily="34" charset="0"/>
                <a:cs typeface="Arial" panose="020B0604020202020204" pitchFamily="34" charset="0"/>
              </a:rPr>
              <a:t>QMmunity</a:t>
            </a:r>
            <a:r>
              <a:rPr lang="en-US" sz="2000" dirty="0">
                <a:latin typeface="Arial" panose="020B0604020202020204" pitchFamily="34" charset="0"/>
                <a:cs typeface="Arial" panose="020B0604020202020204" pitchFamily="34" charset="0"/>
              </a:rPr>
              <a:t> Using Social Media</a:t>
            </a:r>
          </a:p>
        </p:txBody>
      </p:sp>
      <p:grpSp>
        <p:nvGrpSpPr>
          <p:cNvPr id="7" name="Group 6"/>
          <p:cNvGrpSpPr/>
          <p:nvPr/>
        </p:nvGrpSpPr>
        <p:grpSpPr>
          <a:xfrm>
            <a:off x="6799297" y="6272704"/>
            <a:ext cx="2052603" cy="331108"/>
            <a:chOff x="1536743" y="2626310"/>
            <a:chExt cx="2962686" cy="537714"/>
          </a:xfrm>
        </p:grpSpPr>
        <p:sp>
          <p:nvSpPr>
            <p:cNvPr id="8"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9" name="Picture 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8162" y="1803449"/>
            <a:ext cx="8533738" cy="4295599"/>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Content Placeholder 1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2556" y="1974349"/>
            <a:ext cx="5013157" cy="3968750"/>
          </a:xfrm>
        </p:spPr>
      </p:pic>
      <p:sp>
        <p:nvSpPr>
          <p:cNvPr id="7171" name="Text Placeholder 4"/>
          <p:cNvSpPr>
            <a:spLocks noGrp="1"/>
          </p:cNvSpPr>
          <p:nvPr>
            <p:ph type="body" sz="quarter" idx="10"/>
          </p:nvPr>
        </p:nvSpPr>
        <p:spPr/>
        <p:txBody>
          <a:bodyPr/>
          <a:lstStyle/>
          <a:p>
            <a:r>
              <a:rPr lang="en-US" dirty="0" smtClean="0">
                <a:solidFill>
                  <a:schemeClr val="accent1"/>
                </a:solidFill>
              </a:rPr>
              <a:t>THE CHALLENGE: </a:t>
            </a:r>
            <a:r>
              <a:rPr lang="en-US" b="0" dirty="0" smtClean="0">
                <a:solidFill>
                  <a:schemeClr val="accent1"/>
                </a:solidFill>
              </a:rPr>
              <a:t>OUTREACH AND PROMOTION</a:t>
            </a:r>
            <a:endParaRPr lang="en-US" b="0" dirty="0">
              <a:solidFill>
                <a:schemeClr val="accent1"/>
              </a:solidFill>
            </a:endParaRPr>
          </a:p>
        </p:txBody>
      </p:sp>
      <p:pic>
        <p:nvPicPr>
          <p:cNvPr id="1026" name="Picture 2" descr="https://s-media-cache-ak0.pinimg.com/736x/a0/ea/55/a0ea556e75006bf64d2136d1ec0c58a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7578" y="3987824"/>
            <a:ext cx="2852456" cy="19016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heblacksheeponline.com/wp-content/uploads/2015/06/Cory-Mitchell-Pic-10-Things-Ohio-State-Students-Already-Miss-About-Campus-Pic_OSU.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77578" y="2041028"/>
            <a:ext cx="2852456" cy="17628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6799297" y="6272704"/>
            <a:ext cx="2052603" cy="331108"/>
            <a:chOff x="1536743" y="2626310"/>
            <a:chExt cx="2962686" cy="537714"/>
          </a:xfrm>
        </p:grpSpPr>
        <p:sp>
          <p:nvSpPr>
            <p:cNvPr id="11"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3" name="Picture 12"/>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extLst>
      <p:ext uri="{BB962C8B-B14F-4D97-AF65-F5344CB8AC3E}">
        <p14:creationId xmlns:p14="http://schemas.microsoft.com/office/powerpoint/2010/main" val="3088066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17533" y="1737763"/>
            <a:ext cx="8533740" cy="62347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317535" y="2361233"/>
            <a:ext cx="8533738" cy="423159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7535" y="1790529"/>
            <a:ext cx="4839681" cy="1034575"/>
          </a:xfrm>
        </p:spPr>
        <p:txBody>
          <a:bodyPr/>
          <a:lstStyle/>
          <a:p>
            <a:r>
              <a:rPr lang="en-US" sz="2400" dirty="0" smtClean="0">
                <a:solidFill>
                  <a:schemeClr val="bg1"/>
                </a:solidFill>
              </a:rPr>
              <a:t>The Ohio State University</a:t>
            </a:r>
            <a:endParaRPr lang="en-US" sz="2400" dirty="0">
              <a:solidFill>
                <a:schemeClr val="bg1"/>
              </a:solidFill>
            </a:endParaRPr>
          </a:p>
        </p:txBody>
      </p:sp>
      <p:pic>
        <p:nvPicPr>
          <p:cNvPr id="27" name="Content Placeholder 2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757274" y="2566705"/>
            <a:ext cx="4826820" cy="3820646"/>
          </a:xfrm>
        </p:spPr>
      </p:pic>
      <p:sp>
        <p:nvSpPr>
          <p:cNvPr id="12" name="Text Placeholder 11"/>
          <p:cNvSpPr>
            <a:spLocks noGrp="1"/>
          </p:cNvSpPr>
          <p:nvPr>
            <p:ph type="body" sz="quarter" idx="10"/>
          </p:nvPr>
        </p:nvSpPr>
        <p:spPr/>
        <p:txBody>
          <a:bodyPr/>
          <a:lstStyle/>
          <a:p>
            <a:r>
              <a:rPr lang="en-US" dirty="0" smtClean="0">
                <a:solidFill>
                  <a:schemeClr val="accent1"/>
                </a:solidFill>
              </a:rPr>
              <a:t>THE SOLUTIONS: </a:t>
            </a:r>
            <a:r>
              <a:rPr lang="en-US" b="0" dirty="0" smtClean="0">
                <a:solidFill>
                  <a:schemeClr val="accent1"/>
                </a:solidFill>
              </a:rPr>
              <a:t>OUTREACH AND PROMOTION</a:t>
            </a:r>
            <a:endParaRPr lang="en-US" b="0" dirty="0">
              <a:solidFill>
                <a:schemeClr val="accent1"/>
              </a:solidFill>
            </a:endParaRPr>
          </a:p>
        </p:txBody>
      </p:sp>
      <p:grpSp>
        <p:nvGrpSpPr>
          <p:cNvPr id="9" name="Group 8"/>
          <p:cNvGrpSpPr/>
          <p:nvPr/>
        </p:nvGrpSpPr>
        <p:grpSpPr>
          <a:xfrm>
            <a:off x="457221" y="2558655"/>
            <a:ext cx="3389506" cy="3810553"/>
            <a:chOff x="571210" y="2783820"/>
            <a:chExt cx="3728457" cy="3810553"/>
          </a:xfrm>
        </p:grpSpPr>
        <p:grpSp>
          <p:nvGrpSpPr>
            <p:cNvPr id="4" name="Group 3"/>
            <p:cNvGrpSpPr/>
            <p:nvPr/>
          </p:nvGrpSpPr>
          <p:grpSpPr>
            <a:xfrm>
              <a:off x="628149" y="3599656"/>
              <a:ext cx="3671517" cy="520458"/>
              <a:chOff x="909573" y="2589573"/>
              <a:chExt cx="3951304" cy="584346"/>
            </a:xfrm>
          </p:grpSpPr>
          <p:sp>
            <p:nvSpPr>
              <p:cNvPr id="13" name="Content Placeholder 11"/>
              <p:cNvSpPr txBox="1">
                <a:spLocks/>
              </p:cNvSpPr>
              <p:nvPr/>
            </p:nvSpPr>
            <p:spPr>
              <a:xfrm>
                <a:off x="1825620" y="2589573"/>
                <a:ext cx="3035257"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smtClean="0">
                    <a:latin typeface="Arial" charset="0"/>
                  </a:rPr>
                  <a:t>Social Media</a:t>
                </a:r>
              </a:p>
            </p:txBody>
          </p:sp>
          <p:pic>
            <p:nvPicPr>
              <p:cNvPr id="20" name="Picture 19"/>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09573" y="2646837"/>
                <a:ext cx="665251" cy="527082"/>
              </a:xfrm>
              <a:prstGeom prst="rect">
                <a:avLst/>
              </a:prstGeom>
            </p:spPr>
          </p:pic>
        </p:grpSp>
        <p:grpSp>
          <p:nvGrpSpPr>
            <p:cNvPr id="5" name="Group 4"/>
            <p:cNvGrpSpPr/>
            <p:nvPr/>
          </p:nvGrpSpPr>
          <p:grpSpPr>
            <a:xfrm>
              <a:off x="659253" y="2783820"/>
              <a:ext cx="3444266" cy="532889"/>
              <a:chOff x="1014957" y="3551009"/>
              <a:chExt cx="3706737" cy="598301"/>
            </a:xfrm>
          </p:grpSpPr>
          <p:sp>
            <p:nvSpPr>
              <p:cNvPr id="10" name="Content Placeholder 11"/>
              <p:cNvSpPr txBox="1">
                <a:spLocks/>
              </p:cNvSpPr>
              <p:nvPr/>
            </p:nvSpPr>
            <p:spPr>
              <a:xfrm>
                <a:off x="1897532" y="3631240"/>
                <a:ext cx="2824162" cy="459707"/>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smtClean="0">
                    <a:latin typeface="Arial" charset="0"/>
                  </a:rPr>
                  <a:t>Blogging</a:t>
                </a:r>
              </a:p>
            </p:txBody>
          </p:sp>
          <p:pic>
            <p:nvPicPr>
              <p:cNvPr id="21" name="Picture 20"/>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14957" y="3551009"/>
                <a:ext cx="598301" cy="598301"/>
              </a:xfrm>
              <a:prstGeom prst="rect">
                <a:avLst/>
              </a:prstGeom>
            </p:spPr>
          </p:pic>
        </p:grpSp>
        <p:grpSp>
          <p:nvGrpSpPr>
            <p:cNvPr id="6" name="Group 5"/>
            <p:cNvGrpSpPr/>
            <p:nvPr/>
          </p:nvGrpSpPr>
          <p:grpSpPr>
            <a:xfrm>
              <a:off x="571210" y="4413512"/>
              <a:ext cx="3532310" cy="516021"/>
              <a:chOff x="784374" y="4412854"/>
              <a:chExt cx="3801490" cy="579364"/>
            </a:xfrm>
          </p:grpSpPr>
          <p:sp>
            <p:nvSpPr>
              <p:cNvPr id="18" name="Content Placeholder 11"/>
              <p:cNvSpPr txBox="1">
                <a:spLocks/>
              </p:cNvSpPr>
              <p:nvPr/>
            </p:nvSpPr>
            <p:spPr>
              <a:xfrm>
                <a:off x="1761702" y="4412854"/>
                <a:ext cx="2824162" cy="57936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smtClean="0">
                    <a:latin typeface="Arial" charset="0"/>
                  </a:rPr>
                  <a:t>Websites</a:t>
                </a:r>
                <a:endParaRPr lang="en-US" sz="2200" dirty="0">
                  <a:latin typeface="Arial" charset="0"/>
                </a:endParaRPr>
              </a:p>
            </p:txBody>
          </p:sp>
          <p:pic>
            <p:nvPicPr>
              <p:cNvPr id="22" name="Picture 21"/>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84374" y="4458388"/>
                <a:ext cx="787807" cy="526908"/>
              </a:xfrm>
              <a:prstGeom prst="rect">
                <a:avLst/>
              </a:prstGeom>
            </p:spPr>
          </p:pic>
        </p:grpSp>
        <p:grpSp>
          <p:nvGrpSpPr>
            <p:cNvPr id="7" name="Group 6"/>
            <p:cNvGrpSpPr/>
            <p:nvPr/>
          </p:nvGrpSpPr>
          <p:grpSpPr>
            <a:xfrm>
              <a:off x="594982" y="5257325"/>
              <a:ext cx="3485366" cy="523178"/>
              <a:chOff x="809958" y="5631953"/>
              <a:chExt cx="3750968" cy="587398"/>
            </a:xfrm>
          </p:grpSpPr>
          <p:pic>
            <p:nvPicPr>
              <p:cNvPr id="3" name="Picture 2"/>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9958" y="5631953"/>
                <a:ext cx="736639" cy="526902"/>
              </a:xfrm>
              <a:prstGeom prst="rect">
                <a:avLst/>
              </a:prstGeom>
            </p:spPr>
          </p:pic>
          <p:sp>
            <p:nvSpPr>
              <p:cNvPr id="14" name="Content Placeholder 11"/>
              <p:cNvSpPr txBox="1">
                <a:spLocks/>
              </p:cNvSpPr>
              <p:nvPr/>
            </p:nvSpPr>
            <p:spPr>
              <a:xfrm>
                <a:off x="1761703" y="5639986"/>
                <a:ext cx="2799223"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smtClean="0">
                    <a:latin typeface="Arial" charset="0"/>
                  </a:rPr>
                  <a:t>Videos</a:t>
                </a:r>
                <a:endParaRPr lang="en-US" sz="2200" dirty="0">
                  <a:latin typeface="Arial" charset="0"/>
                </a:endParaRPr>
              </a:p>
            </p:txBody>
          </p:sp>
        </p:grpSp>
        <p:grpSp>
          <p:nvGrpSpPr>
            <p:cNvPr id="25" name="Group 24"/>
            <p:cNvGrpSpPr/>
            <p:nvPr/>
          </p:nvGrpSpPr>
          <p:grpSpPr>
            <a:xfrm>
              <a:off x="730182" y="6060584"/>
              <a:ext cx="3569485" cy="533789"/>
              <a:chOff x="5295956" y="2585406"/>
              <a:chExt cx="3841497" cy="599312"/>
            </a:xfrm>
          </p:grpSpPr>
          <p:pic>
            <p:nvPicPr>
              <p:cNvPr id="8" name="Picture 7"/>
              <p:cNvPicPr>
                <a:picLocks noChangeAspect="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95956" y="2585406"/>
                <a:ext cx="445632" cy="598301"/>
              </a:xfrm>
              <a:prstGeom prst="rect">
                <a:avLst/>
              </a:prstGeom>
            </p:spPr>
          </p:pic>
          <p:sp>
            <p:nvSpPr>
              <p:cNvPr id="19" name="Content Placeholder 11"/>
              <p:cNvSpPr txBox="1">
                <a:spLocks/>
              </p:cNvSpPr>
              <p:nvPr/>
            </p:nvSpPr>
            <p:spPr>
              <a:xfrm>
                <a:off x="6102197" y="2647002"/>
                <a:ext cx="3035256" cy="537716"/>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smtClean="0">
                    <a:latin typeface="Arial" charset="0"/>
                  </a:rPr>
                  <a:t>Webinars</a:t>
                </a:r>
              </a:p>
            </p:txBody>
          </p:sp>
        </p:grpSp>
      </p:grpSp>
    </p:spTree>
    <p:extLst>
      <p:ext uri="{BB962C8B-B14F-4D97-AF65-F5344CB8AC3E}">
        <p14:creationId xmlns:p14="http://schemas.microsoft.com/office/powerpoint/2010/main" val="31017820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17535" y="2361233"/>
            <a:ext cx="8533738" cy="416758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solidFill>
                  <a:schemeClr val="bg1"/>
                </a:solidFill>
              </a:rPr>
              <a:t>Twitter Hashtag</a:t>
            </a:r>
            <a:endParaRPr lang="en-US" dirty="0">
              <a:solidFill>
                <a:schemeClr val="bg1"/>
              </a:solidFill>
            </a:endParaRPr>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3761" y="2532133"/>
            <a:ext cx="8241283" cy="3824347"/>
          </a:xfrm>
        </p:spPr>
      </p:pic>
      <p:sp>
        <p:nvSpPr>
          <p:cNvPr id="8" name="Text Placeholder 7"/>
          <p:cNvSpPr>
            <a:spLocks noGrp="1"/>
          </p:cNvSpPr>
          <p:nvPr>
            <p:ph type="body" sz="quarter" idx="10"/>
          </p:nvPr>
        </p:nvSpPr>
        <p:spPr/>
        <p:txBody>
          <a:bodyPr/>
          <a:lstStyle/>
          <a:p>
            <a:r>
              <a:rPr lang="en-US" dirty="0" smtClean="0">
                <a:solidFill>
                  <a:schemeClr val="accent1"/>
                </a:solidFill>
              </a:rPr>
              <a:t>THE SOLUTIONS: </a:t>
            </a:r>
            <a:r>
              <a:rPr lang="en-US" b="0" dirty="0" smtClean="0">
                <a:solidFill>
                  <a:schemeClr val="accent1"/>
                </a:solidFill>
              </a:rPr>
              <a:t>TWITTER HASHTAG</a:t>
            </a:r>
            <a:endParaRPr lang="en-US" b="0" dirty="0">
              <a:solidFill>
                <a:schemeClr val="accent1"/>
              </a:solidFill>
            </a:endParaRPr>
          </a:p>
        </p:txBody>
      </p:sp>
    </p:spTree>
    <p:extLst>
      <p:ext uri="{BB962C8B-B14F-4D97-AF65-F5344CB8AC3E}">
        <p14:creationId xmlns:p14="http://schemas.microsoft.com/office/powerpoint/2010/main" val="353033355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317535" y="2361233"/>
            <a:ext cx="8533738" cy="423159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itle 1"/>
          <p:cNvSpPr txBox="1">
            <a:spLocks/>
          </p:cNvSpPr>
          <p:nvPr/>
        </p:nvSpPr>
        <p:spPr bwMode="auto">
          <a:xfrm>
            <a:off x="317535" y="1790529"/>
            <a:ext cx="4839681" cy="103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BB0000"/>
                </a:solidFill>
                <a:latin typeface="Arial"/>
                <a:ea typeface="ＭＳ Ｐゴシック" charset="0"/>
                <a:cs typeface="Arial"/>
              </a:defRPr>
            </a:lvl1pPr>
            <a:lvl2pPr algn="l" defTabSz="457200" rtl="0" eaLnBrk="1" fontAlgn="base" hangingPunct="1">
              <a:spcBef>
                <a:spcPct val="0"/>
              </a:spcBef>
              <a:spcAft>
                <a:spcPct val="0"/>
              </a:spcAft>
              <a:defRPr sz="2800" b="1">
                <a:solidFill>
                  <a:srgbClr val="BB0000"/>
                </a:solidFill>
                <a:latin typeface="Arial" charset="0"/>
                <a:ea typeface="ＭＳ Ｐゴシック" charset="0"/>
              </a:defRPr>
            </a:lvl2pPr>
            <a:lvl3pPr algn="l" defTabSz="457200" rtl="0" eaLnBrk="1" fontAlgn="base" hangingPunct="1">
              <a:spcBef>
                <a:spcPct val="0"/>
              </a:spcBef>
              <a:spcAft>
                <a:spcPct val="0"/>
              </a:spcAft>
              <a:defRPr sz="2800" b="1">
                <a:solidFill>
                  <a:srgbClr val="BB0000"/>
                </a:solidFill>
                <a:latin typeface="Arial" charset="0"/>
                <a:ea typeface="ＭＳ Ｐゴシック" charset="0"/>
              </a:defRPr>
            </a:lvl3pPr>
            <a:lvl4pPr algn="l" defTabSz="457200" rtl="0" eaLnBrk="1" fontAlgn="base" hangingPunct="1">
              <a:spcBef>
                <a:spcPct val="0"/>
              </a:spcBef>
              <a:spcAft>
                <a:spcPct val="0"/>
              </a:spcAft>
              <a:defRPr sz="2800" b="1">
                <a:solidFill>
                  <a:srgbClr val="BB0000"/>
                </a:solidFill>
                <a:latin typeface="Arial" charset="0"/>
                <a:ea typeface="ＭＳ Ｐゴシック" charset="0"/>
              </a:defRPr>
            </a:lvl4pPr>
            <a:lvl5pPr algn="l" defTabSz="457200" rtl="0" eaLnBrk="1" fontAlgn="base" hangingPunct="1">
              <a:spcBef>
                <a:spcPct val="0"/>
              </a:spcBef>
              <a:spcAft>
                <a:spcPct val="0"/>
              </a:spcAft>
              <a:defRPr sz="2800" b="1">
                <a:solidFill>
                  <a:srgbClr val="BB0000"/>
                </a:solidFill>
                <a:latin typeface="Arial" charset="0"/>
                <a:ea typeface="ＭＳ Ｐゴシック" charset="0"/>
              </a:defRPr>
            </a:lvl5pPr>
            <a:lvl6pPr marL="457200" algn="l" defTabSz="457200" rtl="0" eaLnBrk="1" fontAlgn="base" hangingPunct="1">
              <a:spcBef>
                <a:spcPct val="0"/>
              </a:spcBef>
              <a:spcAft>
                <a:spcPct val="0"/>
              </a:spcAft>
              <a:defRPr sz="2800" b="1">
                <a:solidFill>
                  <a:srgbClr val="BB0000"/>
                </a:solidFill>
                <a:latin typeface="Arial" charset="0"/>
                <a:ea typeface="ＭＳ Ｐゴシック" charset="0"/>
              </a:defRPr>
            </a:lvl6pPr>
            <a:lvl7pPr marL="914400" algn="l" defTabSz="457200" rtl="0" eaLnBrk="1" fontAlgn="base" hangingPunct="1">
              <a:spcBef>
                <a:spcPct val="0"/>
              </a:spcBef>
              <a:spcAft>
                <a:spcPct val="0"/>
              </a:spcAft>
              <a:defRPr sz="2800" b="1">
                <a:solidFill>
                  <a:srgbClr val="BB0000"/>
                </a:solidFill>
                <a:latin typeface="Arial" charset="0"/>
                <a:ea typeface="ＭＳ Ｐゴシック" charset="0"/>
              </a:defRPr>
            </a:lvl7pPr>
            <a:lvl8pPr marL="1371600" algn="l" defTabSz="457200" rtl="0" eaLnBrk="1" fontAlgn="base" hangingPunct="1">
              <a:spcBef>
                <a:spcPct val="0"/>
              </a:spcBef>
              <a:spcAft>
                <a:spcPct val="0"/>
              </a:spcAft>
              <a:defRPr sz="2800" b="1">
                <a:solidFill>
                  <a:srgbClr val="BB0000"/>
                </a:solidFill>
                <a:latin typeface="Arial" charset="0"/>
                <a:ea typeface="ＭＳ Ｐゴシック" charset="0"/>
              </a:defRPr>
            </a:lvl8pPr>
            <a:lvl9pPr marL="1828800" algn="l" defTabSz="457200" rtl="0" eaLnBrk="1" fontAlgn="base" hangingPunct="1">
              <a:spcBef>
                <a:spcPct val="0"/>
              </a:spcBef>
              <a:spcAft>
                <a:spcPct val="0"/>
              </a:spcAft>
              <a:defRPr sz="2800" b="1">
                <a:solidFill>
                  <a:srgbClr val="BB0000"/>
                </a:solidFill>
                <a:latin typeface="Arial" charset="0"/>
                <a:ea typeface="ＭＳ Ｐゴシック" charset="0"/>
              </a:defRPr>
            </a:lvl9pPr>
          </a:lstStyle>
          <a:p>
            <a:r>
              <a:rPr lang="en-US" sz="2400" smtClean="0">
                <a:solidFill>
                  <a:schemeClr val="bg1"/>
                </a:solidFill>
              </a:rPr>
              <a:t>The Ohio State University</a:t>
            </a:r>
            <a:endParaRPr lang="en-US" sz="2400" dirty="0">
              <a:solidFill>
                <a:schemeClr val="bg1"/>
              </a:solidFill>
            </a:endParaRPr>
          </a:p>
        </p:txBody>
      </p:sp>
      <p:sp>
        <p:nvSpPr>
          <p:cNvPr id="12" name="Text Placeholder 11"/>
          <p:cNvSpPr>
            <a:spLocks noGrp="1"/>
          </p:cNvSpPr>
          <p:nvPr>
            <p:ph type="body" sz="quarter" idx="10"/>
          </p:nvPr>
        </p:nvSpPr>
        <p:spPr/>
        <p:txBody>
          <a:bodyPr/>
          <a:lstStyle/>
          <a:p>
            <a:r>
              <a:rPr lang="en-US" dirty="0" smtClean="0">
                <a:solidFill>
                  <a:schemeClr val="accent1"/>
                </a:solidFill>
              </a:rPr>
              <a:t>THE SOLUTIONS: </a:t>
            </a:r>
            <a:r>
              <a:rPr lang="en-US" b="0" dirty="0" smtClean="0">
                <a:solidFill>
                  <a:schemeClr val="accent1"/>
                </a:solidFill>
              </a:rPr>
              <a:t>OUTREACH AND PROMOTION</a:t>
            </a:r>
            <a:endParaRPr lang="en-US" b="0" dirty="0">
              <a:solidFill>
                <a:schemeClr val="accent1"/>
              </a:solidFill>
            </a:endParaRPr>
          </a:p>
        </p:txBody>
      </p:sp>
      <p:grpSp>
        <p:nvGrpSpPr>
          <p:cNvPr id="4" name="Group 3"/>
          <p:cNvGrpSpPr/>
          <p:nvPr/>
        </p:nvGrpSpPr>
        <p:grpSpPr>
          <a:xfrm>
            <a:off x="568991" y="4902313"/>
            <a:ext cx="3457572" cy="528562"/>
            <a:chOff x="575288" y="2628945"/>
            <a:chExt cx="3721057" cy="593441"/>
          </a:xfrm>
        </p:grpSpPr>
        <p:sp>
          <p:nvSpPr>
            <p:cNvPr id="13" name="Content Placeholder 11"/>
            <p:cNvSpPr txBox="1">
              <a:spLocks/>
            </p:cNvSpPr>
            <p:nvPr/>
          </p:nvSpPr>
          <p:spPr>
            <a:xfrm>
              <a:off x="1261088" y="2628945"/>
              <a:ext cx="3035257"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800" dirty="0" smtClean="0">
                  <a:latin typeface="Arial" charset="0"/>
                </a:rPr>
                <a:t>Social Media</a:t>
              </a:r>
            </a:p>
          </p:txBody>
        </p:sp>
        <p:pic>
          <p:nvPicPr>
            <p:cNvPr id="20" name="Picture 19"/>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75288" y="2679023"/>
              <a:ext cx="685800" cy="543363"/>
            </a:xfrm>
            <a:prstGeom prst="rect">
              <a:avLst/>
            </a:prstGeom>
          </p:spPr>
        </p:pic>
      </p:grpSp>
      <p:grpSp>
        <p:nvGrpSpPr>
          <p:cNvPr id="5" name="Group 4"/>
          <p:cNvGrpSpPr/>
          <p:nvPr/>
        </p:nvGrpSpPr>
        <p:grpSpPr>
          <a:xfrm>
            <a:off x="568991" y="3422556"/>
            <a:ext cx="3322345" cy="610823"/>
            <a:chOff x="647198" y="3491620"/>
            <a:chExt cx="3575525" cy="685800"/>
          </a:xfrm>
        </p:grpSpPr>
        <p:sp>
          <p:nvSpPr>
            <p:cNvPr id="10" name="Content Placeholder 11"/>
            <p:cNvSpPr txBox="1">
              <a:spLocks/>
            </p:cNvSpPr>
            <p:nvPr/>
          </p:nvSpPr>
          <p:spPr>
            <a:xfrm>
              <a:off x="1398560" y="3604666"/>
              <a:ext cx="2824163" cy="459706"/>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800" dirty="0" smtClean="0">
                  <a:latin typeface="Arial" charset="0"/>
                </a:rPr>
                <a:t>Blogging</a:t>
              </a:r>
            </a:p>
          </p:txBody>
        </p:sp>
        <p:pic>
          <p:nvPicPr>
            <p:cNvPr id="21" name="Picture 20"/>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7198" y="3491620"/>
              <a:ext cx="685800" cy="685800"/>
            </a:xfrm>
            <a:prstGeom prst="rect">
              <a:avLst/>
            </a:prstGeom>
          </p:spPr>
        </p:pic>
      </p:grpSp>
      <p:sp>
        <p:nvSpPr>
          <p:cNvPr id="35" name="Plus 34"/>
          <p:cNvSpPr/>
          <p:nvPr/>
        </p:nvSpPr>
        <p:spPr>
          <a:xfrm>
            <a:off x="1788914" y="4180602"/>
            <a:ext cx="504826" cy="504826"/>
          </a:xfrm>
          <a:prstGeom prst="mathPlus">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Equal 36"/>
          <p:cNvSpPr/>
          <p:nvPr/>
        </p:nvSpPr>
        <p:spPr>
          <a:xfrm>
            <a:off x="3891336" y="4117027"/>
            <a:ext cx="642830" cy="642830"/>
          </a:xfrm>
          <a:prstGeom prst="mathEqual">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981329" y="2532133"/>
            <a:ext cx="3626795" cy="3830648"/>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a:off x="5034950" y="2634272"/>
            <a:ext cx="3721608" cy="1477328"/>
          </a:xfrm>
          <a:prstGeom prst="rect">
            <a:avLst/>
          </a:prstGeom>
          <a:noFill/>
        </p:spPr>
        <p:txBody>
          <a:bodyPr wrap="square" rtlCol="0">
            <a:spAutoFit/>
          </a:bodyPr>
          <a:lstStyle/>
          <a:p>
            <a:r>
              <a:rPr lang="en-US" sz="2200" b="1" dirty="0">
                <a:latin typeface="+mj-lt"/>
              </a:rPr>
              <a:t>Page Views:</a:t>
            </a:r>
            <a:r>
              <a:rPr lang="en-US" sz="2200" dirty="0">
                <a:latin typeface="+mj-lt"/>
              </a:rPr>
              <a:t> </a:t>
            </a:r>
            <a:r>
              <a:rPr lang="en-US" sz="2200" dirty="0">
                <a:latin typeface="+mn-lt"/>
              </a:rPr>
              <a:t>2014</a:t>
            </a:r>
          </a:p>
          <a:p>
            <a:r>
              <a:rPr lang="en-US" sz="2200" b="1" dirty="0">
                <a:latin typeface="+mj-lt"/>
              </a:rPr>
              <a:t>Visits:</a:t>
            </a:r>
            <a:r>
              <a:rPr lang="en-US" sz="2200" dirty="0">
                <a:latin typeface="+mj-lt"/>
              </a:rPr>
              <a:t> 981</a:t>
            </a:r>
          </a:p>
          <a:p>
            <a:r>
              <a:rPr lang="en-US" sz="2200" b="1" dirty="0">
                <a:latin typeface="+mj-lt"/>
              </a:rPr>
              <a:t>Unique Visitors:</a:t>
            </a:r>
            <a:r>
              <a:rPr lang="en-US" sz="2200" dirty="0">
                <a:latin typeface="+mj-lt"/>
              </a:rPr>
              <a:t> 809</a:t>
            </a:r>
          </a:p>
          <a:p>
            <a:endParaRPr lang="en-US" sz="2200" dirty="0">
              <a:latin typeface="+mj-lt"/>
            </a:endParaRPr>
          </a:p>
        </p:txBody>
      </p:sp>
      <p:sp>
        <p:nvSpPr>
          <p:cNvPr id="19" name="TextBox 18"/>
          <p:cNvSpPr txBox="1"/>
          <p:nvPr/>
        </p:nvSpPr>
        <p:spPr>
          <a:xfrm>
            <a:off x="5034950" y="4098573"/>
            <a:ext cx="2245558" cy="2262158"/>
          </a:xfrm>
          <a:prstGeom prst="rect">
            <a:avLst/>
          </a:prstGeom>
          <a:noFill/>
        </p:spPr>
        <p:txBody>
          <a:bodyPr wrap="square" rtlCol="0">
            <a:spAutoFit/>
          </a:bodyPr>
          <a:lstStyle/>
          <a:p>
            <a:r>
              <a:rPr lang="en-US" sz="2200" b="1" dirty="0">
                <a:latin typeface="+mj-lt"/>
              </a:rPr>
              <a:t>Viewers in</a:t>
            </a:r>
            <a:r>
              <a:rPr lang="en-US" sz="2200" b="1" dirty="0" smtClean="0">
                <a:latin typeface="+mj-lt"/>
              </a:rPr>
              <a:t>:</a:t>
            </a:r>
            <a:endParaRPr lang="en-US" sz="1000" b="1" dirty="0" smtClean="0">
              <a:latin typeface="+mj-lt"/>
            </a:endParaRPr>
          </a:p>
          <a:p>
            <a:endParaRPr lang="en-US" sz="900" b="1" dirty="0">
              <a:latin typeface="+mj-lt"/>
            </a:endParaRPr>
          </a:p>
          <a:p>
            <a:r>
              <a:rPr lang="en-US" sz="2200" dirty="0" smtClean="0">
                <a:latin typeface="+mj-lt"/>
              </a:rPr>
              <a:t>Italy</a:t>
            </a:r>
            <a:endParaRPr lang="en-US" sz="2200" dirty="0">
              <a:latin typeface="+mj-lt"/>
            </a:endParaRPr>
          </a:p>
          <a:p>
            <a:r>
              <a:rPr lang="en-US" sz="2200" dirty="0">
                <a:latin typeface="+mj-lt"/>
              </a:rPr>
              <a:t>Bulgaria</a:t>
            </a:r>
          </a:p>
          <a:p>
            <a:r>
              <a:rPr lang="en-US" sz="2200" dirty="0">
                <a:latin typeface="+mj-lt"/>
              </a:rPr>
              <a:t>Canada</a:t>
            </a:r>
          </a:p>
          <a:p>
            <a:r>
              <a:rPr lang="en-US" sz="2200" dirty="0">
                <a:latin typeface="+mj-lt"/>
              </a:rPr>
              <a:t>Germany</a:t>
            </a:r>
          </a:p>
          <a:p>
            <a:endParaRPr lang="en-US" sz="2200" dirty="0">
              <a:latin typeface="+mj-lt"/>
            </a:endParaRPr>
          </a:p>
        </p:txBody>
      </p:sp>
      <p:sp>
        <p:nvSpPr>
          <p:cNvPr id="22" name="TextBox 21"/>
          <p:cNvSpPr txBox="1"/>
          <p:nvPr/>
        </p:nvSpPr>
        <p:spPr>
          <a:xfrm>
            <a:off x="6506367" y="4577677"/>
            <a:ext cx="2176272" cy="1785104"/>
          </a:xfrm>
          <a:prstGeom prst="rect">
            <a:avLst/>
          </a:prstGeom>
          <a:noFill/>
        </p:spPr>
        <p:txBody>
          <a:bodyPr wrap="square" rtlCol="0">
            <a:spAutoFit/>
          </a:bodyPr>
          <a:lstStyle/>
          <a:p>
            <a:r>
              <a:rPr lang="en-US" sz="2200" dirty="0" smtClean="0">
                <a:latin typeface="+mj-lt"/>
              </a:rPr>
              <a:t>United States</a:t>
            </a:r>
            <a:endParaRPr lang="en-US" sz="2200" dirty="0">
              <a:latin typeface="+mj-lt"/>
            </a:endParaRPr>
          </a:p>
          <a:p>
            <a:r>
              <a:rPr lang="en-US" sz="2200" dirty="0">
                <a:latin typeface="+mj-lt"/>
              </a:rPr>
              <a:t>Japan</a:t>
            </a:r>
          </a:p>
          <a:p>
            <a:r>
              <a:rPr lang="en-US" sz="2200" dirty="0">
                <a:latin typeface="+mj-lt"/>
              </a:rPr>
              <a:t>Malaysia</a:t>
            </a:r>
          </a:p>
          <a:p>
            <a:r>
              <a:rPr lang="en-US" sz="2200" dirty="0">
                <a:latin typeface="+mj-lt"/>
              </a:rPr>
              <a:t>Saudi Arabia</a:t>
            </a:r>
          </a:p>
          <a:p>
            <a:endParaRPr lang="en-US" sz="2200" dirty="0">
              <a:latin typeface="+mj-lt"/>
            </a:endParaRPr>
          </a:p>
        </p:txBody>
      </p:sp>
    </p:spTree>
    <p:extLst>
      <p:ext uri="{BB962C8B-B14F-4D97-AF65-F5344CB8AC3E}">
        <p14:creationId xmlns:p14="http://schemas.microsoft.com/office/powerpoint/2010/main" val="156754146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37889" y="896112"/>
            <a:ext cx="4893655" cy="4754880"/>
          </a:xfrm>
        </p:spPr>
      </p:pic>
      <p:sp>
        <p:nvSpPr>
          <p:cNvPr id="6" name="Text Placeholder 5"/>
          <p:cNvSpPr>
            <a:spLocks noGrp="1"/>
          </p:cNvSpPr>
          <p:nvPr>
            <p:ph type="body" sz="quarter" idx="10"/>
          </p:nvPr>
        </p:nvSpPr>
        <p:spPr/>
        <p:txBody>
          <a:bodyPr/>
          <a:lstStyle/>
          <a:p>
            <a:r>
              <a:rPr lang="en-US" dirty="0" smtClean="0"/>
              <a:t>THE SOLUTIONS: </a:t>
            </a:r>
            <a:r>
              <a:rPr lang="en-US" b="0" dirty="0" smtClean="0"/>
              <a:t>OUTREACH AND PROMOTION</a:t>
            </a:r>
          </a:p>
          <a:p>
            <a:endParaRPr lang="en-US" b="0" dirty="0"/>
          </a:p>
        </p:txBody>
      </p:sp>
    </p:spTree>
    <p:extLst>
      <p:ext uri="{BB962C8B-B14F-4D97-AF65-F5344CB8AC3E}">
        <p14:creationId xmlns:p14="http://schemas.microsoft.com/office/powerpoint/2010/main" val="61021095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324" y="1032233"/>
            <a:ext cx="4529860" cy="1034575"/>
          </a:xfrm>
        </p:spPr>
        <p:txBody>
          <a:bodyPr>
            <a:normAutofit/>
          </a:bodyPr>
          <a:lstStyle/>
          <a:p>
            <a:r>
              <a:rPr lang="en-US" sz="2800" b="1" dirty="0" smtClean="0">
                <a:solidFill>
                  <a:srgbClr val="C40000"/>
                </a:solidFill>
              </a:rPr>
              <a:t>The Ohio </a:t>
            </a:r>
            <a:r>
              <a:rPr lang="en-US" sz="2800" b="1" dirty="0">
                <a:solidFill>
                  <a:srgbClr val="C40000"/>
                </a:solidFill>
              </a:rPr>
              <a:t>QM Consortium</a:t>
            </a:r>
          </a:p>
        </p:txBody>
      </p:sp>
      <p:pic>
        <p:nvPicPr>
          <p:cNvPr id="19" name="Content Placeholder 18"/>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01184" y="1811142"/>
            <a:ext cx="3833070" cy="3724370"/>
          </a:xfrm>
        </p:spPr>
      </p:pic>
      <p:sp>
        <p:nvSpPr>
          <p:cNvPr id="8" name="Text Placeholder 7"/>
          <p:cNvSpPr>
            <a:spLocks noGrp="1"/>
          </p:cNvSpPr>
          <p:nvPr>
            <p:ph type="body" sz="quarter" idx="10"/>
          </p:nvPr>
        </p:nvSpPr>
        <p:spPr/>
        <p:txBody>
          <a:bodyPr/>
          <a:lstStyle/>
          <a:p>
            <a:r>
              <a:rPr lang="en-US" dirty="0" smtClean="0"/>
              <a:t>THE SOLUTIONS: </a:t>
            </a:r>
            <a:r>
              <a:rPr lang="en-US" b="0" dirty="0" smtClean="0"/>
              <a:t>OUTREACH AND PROMOTION</a:t>
            </a:r>
            <a:endParaRPr lang="en-US" b="0" dirty="0"/>
          </a:p>
        </p:txBody>
      </p:sp>
      <p:grpSp>
        <p:nvGrpSpPr>
          <p:cNvPr id="2" name="Group 1"/>
          <p:cNvGrpSpPr/>
          <p:nvPr/>
        </p:nvGrpSpPr>
        <p:grpSpPr>
          <a:xfrm>
            <a:off x="1378894" y="1949341"/>
            <a:ext cx="2514720" cy="3326140"/>
            <a:chOff x="1241734" y="2192257"/>
            <a:chExt cx="2514720" cy="3326140"/>
          </a:xfrm>
        </p:grpSpPr>
        <p:sp>
          <p:nvSpPr>
            <p:cNvPr id="34" name="Content Placeholder 11"/>
            <p:cNvSpPr txBox="1">
              <a:spLocks/>
            </p:cNvSpPr>
            <p:nvPr/>
          </p:nvSpPr>
          <p:spPr>
            <a:xfrm>
              <a:off x="1241734" y="2854030"/>
              <a:ext cx="2514720" cy="42703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Social Media</a:t>
              </a:r>
            </a:p>
          </p:txBody>
        </p:sp>
        <p:sp>
          <p:nvSpPr>
            <p:cNvPr id="32" name="Content Placeholder 11"/>
            <p:cNvSpPr txBox="1">
              <a:spLocks/>
            </p:cNvSpPr>
            <p:nvPr/>
          </p:nvSpPr>
          <p:spPr>
            <a:xfrm>
              <a:off x="1241734" y="2192257"/>
              <a:ext cx="2339828" cy="365079"/>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Blogging</a:t>
              </a:r>
            </a:p>
          </p:txBody>
        </p:sp>
        <p:sp>
          <p:nvSpPr>
            <p:cNvPr id="30" name="Content Placeholder 11"/>
            <p:cNvSpPr txBox="1">
              <a:spLocks/>
            </p:cNvSpPr>
            <p:nvPr/>
          </p:nvSpPr>
          <p:spPr>
            <a:xfrm>
              <a:off x="1241734" y="3577751"/>
              <a:ext cx="2339828" cy="460107"/>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Websites</a:t>
              </a:r>
              <a:endParaRPr lang="en-US" sz="2400" dirty="0">
                <a:latin typeface="Arial" charset="0"/>
              </a:endParaRPr>
            </a:p>
          </p:txBody>
        </p:sp>
        <p:sp>
          <p:nvSpPr>
            <p:cNvPr id="29" name="Content Placeholder 11"/>
            <p:cNvSpPr txBox="1">
              <a:spLocks/>
            </p:cNvSpPr>
            <p:nvPr/>
          </p:nvSpPr>
          <p:spPr>
            <a:xfrm>
              <a:off x="1241734" y="4334562"/>
              <a:ext cx="2319166" cy="460108"/>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Flickr</a:t>
              </a:r>
              <a:endParaRPr lang="en-US" sz="2400" dirty="0">
                <a:latin typeface="Arial" charset="0"/>
              </a:endParaRPr>
            </a:p>
          </p:txBody>
        </p:sp>
        <p:sp>
          <p:nvSpPr>
            <p:cNvPr id="27" name="Content Placeholder 11"/>
            <p:cNvSpPr txBox="1">
              <a:spLocks/>
            </p:cNvSpPr>
            <p:nvPr/>
          </p:nvSpPr>
          <p:spPr>
            <a:xfrm>
              <a:off x="1241734" y="5091367"/>
              <a:ext cx="2514720" cy="42703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YouTube</a:t>
              </a:r>
            </a:p>
          </p:txBody>
        </p:sp>
      </p:grpSp>
      <p:pic>
        <p:nvPicPr>
          <p:cNvPr id="37" name="Picture 36"/>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7051" y="1867451"/>
            <a:ext cx="483918" cy="510243"/>
          </a:xfrm>
          <a:prstGeom prst="rect">
            <a:avLst/>
          </a:prstGeom>
        </p:spPr>
      </p:pic>
      <p:pic>
        <p:nvPicPr>
          <p:cNvPr id="38" name="Picture 37"/>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09867" y="3365600"/>
            <a:ext cx="534930" cy="377238"/>
          </a:xfrm>
          <a:prstGeom prst="rect">
            <a:avLst/>
          </a:prstGeom>
        </p:spPr>
      </p:pic>
      <p:pic>
        <p:nvPicPr>
          <p:cNvPr id="39" name="Picture 38"/>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5072" y="2618507"/>
            <a:ext cx="561950" cy="469455"/>
          </a:xfrm>
          <a:prstGeom prst="rect">
            <a:avLst/>
          </a:prstGeom>
        </p:spPr>
      </p:pic>
      <p:pic>
        <p:nvPicPr>
          <p:cNvPr id="40"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877" y="4058433"/>
            <a:ext cx="491573" cy="491573"/>
          </a:xfrm>
          <a:prstGeom prst="rect">
            <a:avLst/>
          </a:prstGeom>
        </p:spPr>
      </p:pic>
      <p:pic>
        <p:nvPicPr>
          <p:cNvPr id="41" name="Picture 4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129" y="4865601"/>
            <a:ext cx="493321" cy="493321"/>
          </a:xfrm>
          <a:prstGeom prst="rect">
            <a:avLst/>
          </a:prstGeom>
        </p:spPr>
      </p:pic>
    </p:spTree>
    <p:extLst>
      <p:ext uri="{BB962C8B-B14F-4D97-AF65-F5344CB8AC3E}">
        <p14:creationId xmlns:p14="http://schemas.microsoft.com/office/powerpoint/2010/main" val="31778978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THE SOLUTIONS: </a:t>
            </a:r>
            <a:r>
              <a:rPr lang="en-US" b="0" dirty="0" smtClean="0"/>
              <a:t>OUTREACH AND PROMOTION</a:t>
            </a:r>
          </a:p>
          <a:p>
            <a:endParaRPr lang="en-US"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9059" y="1153478"/>
            <a:ext cx="8291316" cy="4168330"/>
          </a:xfrm>
        </p:spPr>
      </p:pic>
    </p:spTree>
    <p:extLst>
      <p:ext uri="{BB962C8B-B14F-4D97-AF65-F5344CB8AC3E}">
        <p14:creationId xmlns:p14="http://schemas.microsoft.com/office/powerpoint/2010/main" val="21278686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35" y="1790529"/>
            <a:ext cx="4839681" cy="1034575"/>
          </a:xfrm>
        </p:spPr>
        <p:txBody>
          <a:bodyPr/>
          <a:lstStyle/>
          <a:p>
            <a:r>
              <a:rPr lang="en-US" sz="2400" dirty="0" smtClean="0">
                <a:solidFill>
                  <a:schemeClr val="bg1"/>
                </a:solidFill>
              </a:rPr>
              <a:t>Quality Matters Tools</a:t>
            </a:r>
            <a:endParaRPr lang="en-US" sz="2400" dirty="0">
              <a:solidFill>
                <a:schemeClr val="bg1"/>
              </a:solidFill>
            </a:endParaRPr>
          </a:p>
        </p:txBody>
      </p:sp>
      <p:sp>
        <p:nvSpPr>
          <p:cNvPr id="12" name="Text Placeholder 11"/>
          <p:cNvSpPr>
            <a:spLocks noGrp="1"/>
          </p:cNvSpPr>
          <p:nvPr>
            <p:ph type="body" sz="quarter" idx="10"/>
          </p:nvPr>
        </p:nvSpPr>
        <p:spPr/>
        <p:txBody>
          <a:bodyPr/>
          <a:lstStyle/>
          <a:p>
            <a:r>
              <a:rPr lang="en-US" dirty="0" smtClean="0">
                <a:solidFill>
                  <a:schemeClr val="accent1"/>
                </a:solidFill>
              </a:rPr>
              <a:t>QM TOOLS FOR ENGAGEMENT</a:t>
            </a:r>
            <a:endParaRPr lang="en-US" b="0" dirty="0">
              <a:solidFill>
                <a:schemeClr val="accent1"/>
              </a:solidFill>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0242"/>
            <a:ext cx="9144000" cy="5187758"/>
          </a:xfrm>
          <a:prstGeom prst="rect">
            <a:avLst/>
          </a:prstGeom>
        </p:spPr>
      </p:pic>
    </p:spTree>
    <p:extLst>
      <p:ext uri="{BB962C8B-B14F-4D97-AF65-F5344CB8AC3E}">
        <p14:creationId xmlns:p14="http://schemas.microsoft.com/office/powerpoint/2010/main" val="34565548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35" y="1790529"/>
            <a:ext cx="4839681" cy="1034575"/>
          </a:xfrm>
        </p:spPr>
        <p:txBody>
          <a:bodyPr/>
          <a:lstStyle/>
          <a:p>
            <a:r>
              <a:rPr lang="en-US" sz="2400" dirty="0" smtClean="0">
                <a:solidFill>
                  <a:schemeClr val="bg1"/>
                </a:solidFill>
              </a:rPr>
              <a:t>Quality Matters Tools</a:t>
            </a:r>
            <a:endParaRPr lang="en-US" sz="2400" dirty="0">
              <a:solidFill>
                <a:schemeClr val="bg1"/>
              </a:solidFill>
            </a:endParaRPr>
          </a:p>
        </p:txBody>
      </p:sp>
      <p:sp>
        <p:nvSpPr>
          <p:cNvPr id="12" name="Text Placeholder 11"/>
          <p:cNvSpPr>
            <a:spLocks noGrp="1"/>
          </p:cNvSpPr>
          <p:nvPr>
            <p:ph type="body" sz="quarter" idx="10"/>
          </p:nvPr>
        </p:nvSpPr>
        <p:spPr/>
        <p:txBody>
          <a:bodyPr/>
          <a:lstStyle/>
          <a:p>
            <a:r>
              <a:rPr lang="en-US" dirty="0" smtClean="0">
                <a:solidFill>
                  <a:schemeClr val="accent1"/>
                </a:solidFill>
              </a:rPr>
              <a:t>QM TOOLS FOR ENGAGEMENT</a:t>
            </a:r>
            <a:endParaRPr lang="en-US" b="0" dirty="0">
              <a:solidFill>
                <a:schemeClr val="accent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896" y="1566863"/>
            <a:ext cx="7924342" cy="5241942"/>
          </a:xfrm>
          <a:prstGeom prst="rect">
            <a:avLst/>
          </a:prstGeom>
        </p:spPr>
      </p:pic>
    </p:spTree>
    <p:extLst>
      <p:ext uri="{BB962C8B-B14F-4D97-AF65-F5344CB8AC3E}">
        <p14:creationId xmlns:p14="http://schemas.microsoft.com/office/powerpoint/2010/main" val="72297441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5" y="1764793"/>
            <a:ext cx="8533737" cy="4842699"/>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 Placeholder 7"/>
          <p:cNvSpPr>
            <a:spLocks noGrp="1"/>
          </p:cNvSpPr>
          <p:nvPr>
            <p:ph type="body" sz="quarter" idx="10"/>
          </p:nvPr>
        </p:nvSpPr>
        <p:spPr>
          <a:xfrm>
            <a:off x="317535" y="1111250"/>
            <a:ext cx="8534365" cy="455613"/>
          </a:xfrm>
        </p:spPr>
        <p:txBody>
          <a:bodyPr/>
          <a:lstStyle/>
          <a:p>
            <a:r>
              <a:rPr lang="en-US" dirty="0" smtClean="0">
                <a:solidFill>
                  <a:schemeClr val="accent1"/>
                </a:solidFill>
              </a:rPr>
              <a:t>QM TOOLS FOR ENGAGEMENT – ACTIVITY REPORT / CUSTOM REPORTS</a:t>
            </a:r>
            <a:endParaRPr lang="en-US" dirty="0">
              <a:solidFill>
                <a:schemeClr val="accent1"/>
              </a:solidFill>
            </a:endParaRPr>
          </a:p>
        </p:txBody>
      </p:sp>
      <p:grpSp>
        <p:nvGrpSpPr>
          <p:cNvPr id="15" name="Group 14"/>
          <p:cNvGrpSpPr/>
          <p:nvPr/>
        </p:nvGrpSpPr>
        <p:grpSpPr>
          <a:xfrm>
            <a:off x="6799297" y="6272704"/>
            <a:ext cx="2052603" cy="331108"/>
            <a:chOff x="1536743" y="2626310"/>
            <a:chExt cx="2962686" cy="537714"/>
          </a:xfrm>
        </p:grpSpPr>
        <p:sp>
          <p:nvSpPr>
            <p:cNvPr id="16"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7" name="Picture 1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
        <p:nvSpPr>
          <p:cNvPr id="3" name="Content Placeholder 2"/>
          <p:cNvSpPr>
            <a:spLocks noGrp="1"/>
          </p:cNvSpPr>
          <p:nvPr>
            <p:ph sz="half" idx="2"/>
          </p:nvPr>
        </p:nvSpPr>
        <p:spPr>
          <a:xfrm>
            <a:off x="4648199" y="1764794"/>
            <a:ext cx="4203073" cy="4842698"/>
          </a:xfrm>
        </p:spPr>
        <p:txBody>
          <a:bodyPr>
            <a:normAutofit/>
          </a:bodyPr>
          <a:lstStyle/>
          <a:p>
            <a:r>
              <a:rPr lang="en-US" dirty="0" smtClean="0"/>
              <a:t>Statistics on QM implementation</a:t>
            </a:r>
          </a:p>
          <a:p>
            <a:r>
              <a:rPr lang="en-US" dirty="0" smtClean="0"/>
              <a:t>Available in </a:t>
            </a:r>
            <a:r>
              <a:rPr lang="en-US" dirty="0" err="1" smtClean="0"/>
              <a:t>MyQM</a:t>
            </a:r>
            <a:endParaRPr lang="en-US" dirty="0" smtClean="0"/>
          </a:p>
          <a:p>
            <a:r>
              <a:rPr lang="en-US" dirty="0" smtClean="0"/>
              <a:t>Export to Excel</a:t>
            </a:r>
          </a:p>
          <a:p>
            <a:r>
              <a:rPr lang="en-US" dirty="0" smtClean="0"/>
              <a:t>Export to PDF</a:t>
            </a:r>
          </a:p>
          <a:p>
            <a:r>
              <a:rPr lang="en-US" dirty="0" smtClean="0"/>
              <a:t>Uses:  Promotion, Progress Reporting, Financial Justification</a:t>
            </a:r>
          </a:p>
          <a:p>
            <a:r>
              <a:rPr lang="en-US" dirty="0" smtClean="0"/>
              <a:t>Coming Soon to </a:t>
            </a:r>
            <a:r>
              <a:rPr lang="en-US" dirty="0" err="1" smtClean="0"/>
              <a:t>MyQM</a:t>
            </a:r>
            <a:r>
              <a:rPr lang="en-US" dirty="0" smtClean="0"/>
              <a:t> Dashboard</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922" y="1852658"/>
            <a:ext cx="3196888" cy="4717015"/>
          </a:xfrm>
          <a:prstGeom prst="rect">
            <a:avLst/>
          </a:prstGeom>
        </p:spPr>
      </p:pic>
    </p:spTree>
    <p:extLst>
      <p:ext uri="{BB962C8B-B14F-4D97-AF65-F5344CB8AC3E}">
        <p14:creationId xmlns:p14="http://schemas.microsoft.com/office/powerpoint/2010/main" val="38663996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rot="245696">
            <a:off x="2237854" y="1752602"/>
            <a:ext cx="2286981" cy="1758899"/>
          </a:xfrm>
          <a:prstGeom prst="wedgeEllipseCallout">
            <a:avLst/>
          </a:prstGeom>
          <a:noFill/>
          <a:ln w="38100">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94285" y="3389929"/>
            <a:ext cx="2324767" cy="2324758"/>
          </a:xfrm>
          <a:prstGeom prst="rect">
            <a:avLst/>
          </a:prstGeom>
        </p:spPr>
      </p:pic>
      <p:sp>
        <p:nvSpPr>
          <p:cNvPr id="18" name="Content Placeholder 17"/>
          <p:cNvSpPr>
            <a:spLocks noGrp="1"/>
          </p:cNvSpPr>
          <p:nvPr>
            <p:ph sz="half" idx="2"/>
          </p:nvPr>
        </p:nvSpPr>
        <p:spPr>
          <a:xfrm>
            <a:off x="4648199" y="2134372"/>
            <a:ext cx="4203073" cy="410736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2800" b="1" dirty="0" smtClean="0"/>
              <a:t>#</a:t>
            </a:r>
            <a:r>
              <a:rPr lang="en-US" sz="2800" b="1" dirty="0" err="1" smtClean="0"/>
              <a:t>QMmunityConnect</a:t>
            </a:r>
            <a:endParaRPr lang="en-US" sz="2800" b="1" dirty="0"/>
          </a:p>
        </p:txBody>
      </p:sp>
      <p:sp>
        <p:nvSpPr>
          <p:cNvPr id="19" name="Text Placeholder 18"/>
          <p:cNvSpPr>
            <a:spLocks noGrp="1"/>
          </p:cNvSpPr>
          <p:nvPr>
            <p:ph type="body" sz="quarter" idx="10"/>
          </p:nvPr>
        </p:nvSpPr>
        <p:spPr/>
        <p:txBody>
          <a:bodyPr/>
          <a:lstStyle/>
          <a:p>
            <a:r>
              <a:rPr lang="en-US" dirty="0" smtClean="0">
                <a:solidFill>
                  <a:schemeClr val="accent1"/>
                </a:solidFill>
              </a:rPr>
              <a:t>GET SOCIAL</a:t>
            </a:r>
            <a:endParaRPr lang="en-US" dirty="0">
              <a:solidFill>
                <a:schemeClr val="accent1"/>
              </a:solidFill>
            </a:endParaRPr>
          </a:p>
        </p:txBody>
      </p:sp>
      <p:sp>
        <p:nvSpPr>
          <p:cNvPr id="5" name="TextBox 4"/>
          <p:cNvSpPr txBox="1"/>
          <p:nvPr/>
        </p:nvSpPr>
        <p:spPr>
          <a:xfrm>
            <a:off x="2384713" y="2397918"/>
            <a:ext cx="2095848" cy="461665"/>
          </a:xfrm>
          <a:prstGeom prst="rect">
            <a:avLst/>
          </a:prstGeom>
          <a:noFill/>
        </p:spPr>
        <p:txBody>
          <a:bodyPr wrap="square" rtlCol="0">
            <a:spAutoFit/>
          </a:bodyPr>
          <a:lstStyle/>
          <a:p>
            <a:r>
              <a:rPr lang="en-US" b="1" dirty="0">
                <a:solidFill>
                  <a:schemeClr val="accent6"/>
                </a:solidFill>
                <a:latin typeface="Arial" panose="020B0604020202020204" pitchFamily="34" charset="0"/>
                <a:cs typeface="Arial" panose="020B0604020202020204" pitchFamily="34" charset="0"/>
              </a:rPr>
              <a:t>Tweet </a:t>
            </a:r>
            <a:r>
              <a:rPr lang="en-US" b="1" dirty="0" err="1">
                <a:solidFill>
                  <a:schemeClr val="accent6"/>
                </a:solidFill>
                <a:latin typeface="Arial" panose="020B0604020202020204" pitchFamily="34" charset="0"/>
                <a:cs typeface="Arial" panose="020B0604020202020204" pitchFamily="34" charset="0"/>
              </a:rPr>
              <a:t>Tweet</a:t>
            </a:r>
            <a:r>
              <a:rPr lang="en-US"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61759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35" y="1790529"/>
            <a:ext cx="4839681" cy="1034575"/>
          </a:xfrm>
        </p:spPr>
        <p:txBody>
          <a:bodyPr/>
          <a:lstStyle/>
          <a:p>
            <a:r>
              <a:rPr lang="en-US" sz="2400" dirty="0" smtClean="0">
                <a:solidFill>
                  <a:schemeClr val="bg1"/>
                </a:solidFill>
              </a:rPr>
              <a:t>Quality Matters Tools</a:t>
            </a:r>
            <a:endParaRPr lang="en-US" sz="2400" dirty="0">
              <a:solidFill>
                <a:schemeClr val="bg1"/>
              </a:solidFill>
            </a:endParaRPr>
          </a:p>
        </p:txBody>
      </p:sp>
      <p:sp>
        <p:nvSpPr>
          <p:cNvPr id="12" name="Text Placeholder 11"/>
          <p:cNvSpPr>
            <a:spLocks noGrp="1"/>
          </p:cNvSpPr>
          <p:nvPr>
            <p:ph type="body" sz="quarter" idx="10"/>
          </p:nvPr>
        </p:nvSpPr>
        <p:spPr/>
        <p:txBody>
          <a:bodyPr/>
          <a:lstStyle/>
          <a:p>
            <a:r>
              <a:rPr lang="en-US" dirty="0" smtClean="0">
                <a:solidFill>
                  <a:schemeClr val="accent1"/>
                </a:solidFill>
              </a:rPr>
              <a:t>QM TOOLS FOR ENGAGEMENT</a:t>
            </a:r>
            <a:endParaRPr lang="en-US" b="0" dirty="0">
              <a:solidFill>
                <a:schemeClr val="accent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504" y="1677672"/>
            <a:ext cx="7771396" cy="5118883"/>
          </a:xfrm>
          <a:prstGeom prst="rect">
            <a:avLst/>
          </a:prstGeom>
        </p:spPr>
      </p:pic>
    </p:spTree>
    <p:extLst>
      <p:ext uri="{BB962C8B-B14F-4D97-AF65-F5344CB8AC3E}">
        <p14:creationId xmlns:p14="http://schemas.microsoft.com/office/powerpoint/2010/main" val="253258554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5" y="1764793"/>
            <a:ext cx="8533737" cy="4804881"/>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 Placeholder 7"/>
          <p:cNvSpPr>
            <a:spLocks noGrp="1"/>
          </p:cNvSpPr>
          <p:nvPr>
            <p:ph type="body" sz="quarter" idx="10"/>
          </p:nvPr>
        </p:nvSpPr>
        <p:spPr>
          <a:xfrm>
            <a:off x="317535" y="1111250"/>
            <a:ext cx="8534365" cy="455613"/>
          </a:xfrm>
        </p:spPr>
        <p:txBody>
          <a:bodyPr/>
          <a:lstStyle/>
          <a:p>
            <a:r>
              <a:rPr lang="en-US" dirty="0" smtClean="0">
                <a:solidFill>
                  <a:schemeClr val="accent1"/>
                </a:solidFill>
              </a:rPr>
              <a:t>QM TOOLS FOR ENGAGEMENT – COMING SOON:  MILESTONE SHARING</a:t>
            </a:r>
            <a:endParaRPr lang="en-US" dirty="0">
              <a:solidFill>
                <a:schemeClr val="accent1"/>
              </a:solidFill>
            </a:endParaRPr>
          </a:p>
        </p:txBody>
      </p:sp>
      <p:grpSp>
        <p:nvGrpSpPr>
          <p:cNvPr id="15" name="Group 14"/>
          <p:cNvGrpSpPr/>
          <p:nvPr/>
        </p:nvGrpSpPr>
        <p:grpSpPr>
          <a:xfrm>
            <a:off x="6799297" y="6272704"/>
            <a:ext cx="2052603" cy="331108"/>
            <a:chOff x="1536743" y="2626310"/>
            <a:chExt cx="2962686" cy="537714"/>
          </a:xfrm>
        </p:grpSpPr>
        <p:sp>
          <p:nvSpPr>
            <p:cNvPr id="16"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7" name="Picture 1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
        <p:nvSpPr>
          <p:cNvPr id="2" name="Content Placeholder 1"/>
          <p:cNvSpPr>
            <a:spLocks noGrp="1"/>
          </p:cNvSpPr>
          <p:nvPr>
            <p:ph sz="half" idx="1"/>
          </p:nvPr>
        </p:nvSpPr>
        <p:spPr>
          <a:xfrm>
            <a:off x="317535" y="1764794"/>
            <a:ext cx="4178265" cy="4842698"/>
          </a:xfrm>
        </p:spPr>
        <p:txBody>
          <a:bodyPr>
            <a:normAutofit/>
          </a:bodyPr>
          <a:lstStyle/>
          <a:p>
            <a:r>
              <a:rPr lang="en-US" dirty="0" err="1" smtClean="0"/>
              <a:t>MyQM</a:t>
            </a:r>
            <a:r>
              <a:rPr lang="en-US" dirty="0" smtClean="0"/>
              <a:t> Social Media Integration</a:t>
            </a:r>
          </a:p>
          <a:p>
            <a:r>
              <a:rPr lang="en-US" dirty="0" smtClean="0"/>
              <a:t>Course Recognition</a:t>
            </a:r>
          </a:p>
          <a:p>
            <a:r>
              <a:rPr lang="en-US" dirty="0" smtClean="0"/>
              <a:t>Professional Development Completion</a:t>
            </a:r>
          </a:p>
          <a:p>
            <a:r>
              <a:rPr lang="en-US" dirty="0" smtClean="0"/>
              <a:t>Professional Development Referral Tool</a:t>
            </a:r>
          </a:p>
          <a:p>
            <a:r>
              <a:rPr lang="en-US" dirty="0" smtClean="0"/>
              <a:t>Individual Certifications – PR, MR, Facilitator</a:t>
            </a:r>
          </a:p>
          <a:p>
            <a:endParaRPr lang="en-US" dirty="0" smtClean="0"/>
          </a:p>
          <a:p>
            <a:endParaRPr lang="en-US" dirty="0"/>
          </a:p>
          <a:p>
            <a:endParaRPr lang="en-US" dirty="0"/>
          </a:p>
          <a:p>
            <a:endParaRPr lang="en-US" dirty="0"/>
          </a:p>
        </p:txBody>
      </p:sp>
      <p:sp>
        <p:nvSpPr>
          <p:cNvPr id="3" name="Content Placeholder 2"/>
          <p:cNvSpPr>
            <a:spLocks noGrp="1"/>
          </p:cNvSpPr>
          <p:nvPr>
            <p:ph sz="half" idx="2"/>
          </p:nvPr>
        </p:nvSpPr>
        <p:spPr>
          <a:xfrm>
            <a:off x="4648199" y="1764794"/>
            <a:ext cx="4203073" cy="4842698"/>
          </a:xfrm>
        </p:spPr>
        <p:txBody>
          <a:bodyPr>
            <a:normAutofit/>
          </a:bodyPr>
          <a:lstStyle/>
          <a:p>
            <a:r>
              <a:rPr lang="en-US" dirty="0"/>
              <a:t>User Defined / Implementation Plan Milestone </a:t>
            </a:r>
            <a:r>
              <a:rPr lang="en-US" dirty="0" smtClean="0"/>
              <a:t>Achievements</a:t>
            </a:r>
          </a:p>
          <a:p>
            <a:r>
              <a:rPr lang="en-US" dirty="0" smtClean="0"/>
              <a:t>Membership Anniversaries</a:t>
            </a:r>
          </a:p>
          <a:p>
            <a:r>
              <a:rPr lang="en-US" dirty="0" smtClean="0"/>
              <a:t>Group Professional Development Completed</a:t>
            </a:r>
          </a:p>
          <a:p>
            <a:r>
              <a:rPr lang="en-US" dirty="0" smtClean="0"/>
              <a:t>Conference Attendance</a:t>
            </a:r>
          </a:p>
          <a:p>
            <a:endParaRPr lang="en-US" dirty="0"/>
          </a:p>
        </p:txBody>
      </p:sp>
    </p:spTree>
    <p:extLst>
      <p:ext uri="{BB962C8B-B14F-4D97-AF65-F5344CB8AC3E}">
        <p14:creationId xmlns:p14="http://schemas.microsoft.com/office/powerpoint/2010/main" val="1770225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5" y="1764793"/>
            <a:ext cx="8533737" cy="4804881"/>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317535" y="2158637"/>
            <a:ext cx="8533738" cy="176479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9"/>
          <p:cNvSpPr>
            <a:spLocks noGrp="1"/>
          </p:cNvSpPr>
          <p:nvPr>
            <p:ph type="title"/>
          </p:nvPr>
        </p:nvSpPr>
        <p:spPr>
          <a:xfrm>
            <a:off x="317535" y="2447326"/>
            <a:ext cx="8533737" cy="3953474"/>
          </a:xfrm>
        </p:spPr>
        <p:txBody>
          <a:bodyPr/>
          <a:lstStyle/>
          <a:p>
            <a:r>
              <a:rPr lang="en-US" sz="5400" dirty="0"/>
              <a:t>How </a:t>
            </a:r>
            <a:r>
              <a:rPr lang="en-US" sz="5400" dirty="0" smtClean="0"/>
              <a:t>can QM </a:t>
            </a:r>
            <a:r>
              <a:rPr lang="en-US" sz="5400" dirty="0"/>
              <a:t>help you capture and promote your institutional QM efforts?</a:t>
            </a:r>
          </a:p>
        </p:txBody>
      </p:sp>
      <p:sp>
        <p:nvSpPr>
          <p:cNvPr id="13" name="Rectangle 12"/>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itle 9"/>
          <p:cNvSpPr txBox="1">
            <a:spLocks/>
          </p:cNvSpPr>
          <p:nvPr/>
        </p:nvSpPr>
        <p:spPr bwMode="auto">
          <a:xfrm>
            <a:off x="317535" y="1790529"/>
            <a:ext cx="8533738" cy="476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rgbClr val="BB0000"/>
                </a:solidFill>
                <a:latin typeface="Arial"/>
                <a:ea typeface="ＭＳ Ｐゴシック" charset="0"/>
                <a:cs typeface="Arial"/>
              </a:defRPr>
            </a:lvl1pPr>
            <a:lvl2pPr algn="l" defTabSz="457200" rtl="0" eaLnBrk="1" fontAlgn="base" hangingPunct="1">
              <a:spcBef>
                <a:spcPct val="0"/>
              </a:spcBef>
              <a:spcAft>
                <a:spcPct val="0"/>
              </a:spcAft>
              <a:defRPr sz="2800" b="1">
                <a:solidFill>
                  <a:srgbClr val="BB0000"/>
                </a:solidFill>
                <a:latin typeface="Arial" charset="0"/>
                <a:ea typeface="ＭＳ Ｐゴシック" charset="0"/>
              </a:defRPr>
            </a:lvl2pPr>
            <a:lvl3pPr algn="l" defTabSz="457200" rtl="0" eaLnBrk="1" fontAlgn="base" hangingPunct="1">
              <a:spcBef>
                <a:spcPct val="0"/>
              </a:spcBef>
              <a:spcAft>
                <a:spcPct val="0"/>
              </a:spcAft>
              <a:defRPr sz="2800" b="1">
                <a:solidFill>
                  <a:srgbClr val="BB0000"/>
                </a:solidFill>
                <a:latin typeface="Arial" charset="0"/>
                <a:ea typeface="ＭＳ Ｐゴシック" charset="0"/>
              </a:defRPr>
            </a:lvl3pPr>
            <a:lvl4pPr algn="l" defTabSz="457200" rtl="0" eaLnBrk="1" fontAlgn="base" hangingPunct="1">
              <a:spcBef>
                <a:spcPct val="0"/>
              </a:spcBef>
              <a:spcAft>
                <a:spcPct val="0"/>
              </a:spcAft>
              <a:defRPr sz="2800" b="1">
                <a:solidFill>
                  <a:srgbClr val="BB0000"/>
                </a:solidFill>
                <a:latin typeface="Arial" charset="0"/>
                <a:ea typeface="ＭＳ Ｐゴシック" charset="0"/>
              </a:defRPr>
            </a:lvl4pPr>
            <a:lvl5pPr algn="l" defTabSz="457200" rtl="0" eaLnBrk="1" fontAlgn="base" hangingPunct="1">
              <a:spcBef>
                <a:spcPct val="0"/>
              </a:spcBef>
              <a:spcAft>
                <a:spcPct val="0"/>
              </a:spcAft>
              <a:defRPr sz="2800" b="1">
                <a:solidFill>
                  <a:srgbClr val="BB0000"/>
                </a:solidFill>
                <a:latin typeface="Arial" charset="0"/>
                <a:ea typeface="ＭＳ Ｐゴシック" charset="0"/>
              </a:defRPr>
            </a:lvl5pPr>
            <a:lvl6pPr marL="457200" algn="l" defTabSz="457200" rtl="0" eaLnBrk="1" fontAlgn="base" hangingPunct="1">
              <a:spcBef>
                <a:spcPct val="0"/>
              </a:spcBef>
              <a:spcAft>
                <a:spcPct val="0"/>
              </a:spcAft>
              <a:defRPr sz="2800" b="1">
                <a:solidFill>
                  <a:srgbClr val="BB0000"/>
                </a:solidFill>
                <a:latin typeface="Arial" charset="0"/>
                <a:ea typeface="ＭＳ Ｐゴシック" charset="0"/>
              </a:defRPr>
            </a:lvl6pPr>
            <a:lvl7pPr marL="914400" algn="l" defTabSz="457200" rtl="0" eaLnBrk="1" fontAlgn="base" hangingPunct="1">
              <a:spcBef>
                <a:spcPct val="0"/>
              </a:spcBef>
              <a:spcAft>
                <a:spcPct val="0"/>
              </a:spcAft>
              <a:defRPr sz="2800" b="1">
                <a:solidFill>
                  <a:srgbClr val="BB0000"/>
                </a:solidFill>
                <a:latin typeface="Arial" charset="0"/>
                <a:ea typeface="ＭＳ Ｐゴシック" charset="0"/>
              </a:defRPr>
            </a:lvl7pPr>
            <a:lvl8pPr marL="1371600" algn="l" defTabSz="457200" rtl="0" eaLnBrk="1" fontAlgn="base" hangingPunct="1">
              <a:spcBef>
                <a:spcPct val="0"/>
              </a:spcBef>
              <a:spcAft>
                <a:spcPct val="0"/>
              </a:spcAft>
              <a:defRPr sz="2800" b="1">
                <a:solidFill>
                  <a:srgbClr val="BB0000"/>
                </a:solidFill>
                <a:latin typeface="Arial" charset="0"/>
                <a:ea typeface="ＭＳ Ｐゴシック" charset="0"/>
              </a:defRPr>
            </a:lvl8pPr>
            <a:lvl9pPr marL="1828800" algn="l" defTabSz="457200" rtl="0" eaLnBrk="1" fontAlgn="base" hangingPunct="1">
              <a:spcBef>
                <a:spcPct val="0"/>
              </a:spcBef>
              <a:spcAft>
                <a:spcPct val="0"/>
              </a:spcAft>
              <a:defRPr sz="2800" b="1">
                <a:solidFill>
                  <a:srgbClr val="BB0000"/>
                </a:solidFill>
                <a:latin typeface="Arial" charset="0"/>
                <a:ea typeface="ＭＳ Ｐゴシック" charset="0"/>
              </a:defRPr>
            </a:lvl9pPr>
          </a:lstStyle>
          <a:p>
            <a:r>
              <a:rPr lang="en-US" sz="2000" dirty="0">
                <a:solidFill>
                  <a:schemeClr val="bg1"/>
                </a:solidFill>
              </a:rPr>
              <a:t>QM TOOLS FOR ENGAGEMENT – COMING SOON:  MILESTONE SHARING</a:t>
            </a:r>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27336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317535" y="2361234"/>
            <a:ext cx="8533738" cy="360102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itle 1"/>
          <p:cNvSpPr>
            <a:spLocks noGrp="1"/>
          </p:cNvSpPr>
          <p:nvPr>
            <p:ph type="title"/>
          </p:nvPr>
        </p:nvSpPr>
        <p:spPr>
          <a:xfrm>
            <a:off x="317535" y="1790529"/>
            <a:ext cx="4178265" cy="1034575"/>
          </a:xfrm>
        </p:spPr>
        <p:txBody>
          <a:bodyPr/>
          <a:lstStyle/>
          <a:p>
            <a:r>
              <a:rPr lang="en-US" dirty="0" smtClean="0">
                <a:solidFill>
                  <a:schemeClr val="bg1"/>
                </a:solidFill>
              </a:rPr>
              <a:t>Social Media Tools</a:t>
            </a:r>
            <a:endParaRPr lang="en-US" dirty="0">
              <a:solidFill>
                <a:schemeClr val="bg1"/>
              </a:solidFill>
            </a:endParaRPr>
          </a:p>
        </p:txBody>
      </p:sp>
      <p:sp>
        <p:nvSpPr>
          <p:cNvPr id="18" name="Text Placeholder 4"/>
          <p:cNvSpPr>
            <a:spLocks noGrp="1"/>
          </p:cNvSpPr>
          <p:nvPr>
            <p:ph type="body" sz="quarter" idx="10"/>
          </p:nvPr>
        </p:nvSpPr>
        <p:spPr>
          <a:xfrm>
            <a:off x="317535" y="1111250"/>
            <a:ext cx="8534365" cy="455613"/>
          </a:xfrm>
        </p:spPr>
        <p:txBody>
          <a:bodyPr/>
          <a:lstStyle/>
          <a:p>
            <a:r>
              <a:rPr lang="en-US" dirty="0" smtClean="0">
                <a:solidFill>
                  <a:schemeClr val="accent1"/>
                </a:solidFill>
              </a:rPr>
              <a:t>TOOLS FOR THE SOCIAL MEDIA PLAN</a:t>
            </a:r>
            <a:endParaRPr lang="en-US" dirty="0">
              <a:solidFill>
                <a:schemeClr val="accent1"/>
              </a:solidFill>
            </a:endParaRPr>
          </a:p>
        </p:txBody>
      </p:sp>
      <p:pic>
        <p:nvPicPr>
          <p:cNvPr id="23" name="Picture 2" descr="https://s3.amazonaws.com/uploads.uservoice.com/logo/design_setting/47/original/storify-livefyre-logo.png?137894215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4721"/>
          <a:stretch/>
        </p:blipFill>
        <p:spPr bwMode="auto">
          <a:xfrm>
            <a:off x="4606049" y="4319509"/>
            <a:ext cx="3567568" cy="93208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2.bp.blogspot.com/-DerGaFE8X0U/VFFPhQaRotI/AAAAAAAAGK4/6SfqzT9ua-s/s1600/Logo%2BGoogle_Analytic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69157" y="2740725"/>
            <a:ext cx="1380931" cy="1110343"/>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web-assets.domo.com/blog/wp-content/uploads/2014/08/connector-google-analytics-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50088" y="2573214"/>
            <a:ext cx="1580779" cy="1438613"/>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s://newhouse.hootsuite.com/img/hootsuit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490" y="2773315"/>
            <a:ext cx="3163740" cy="104053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524490" y="4333154"/>
            <a:ext cx="3178267" cy="870632"/>
          </a:xfrm>
          <a:prstGeom prst="rect">
            <a:avLst/>
          </a:prstGeom>
          <a:solidFill>
            <a:srgbClr val="44B2D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178" name="Picture 10" descr="http://www.majorityohio.org/images/periscop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6618" y="4460195"/>
            <a:ext cx="2874009" cy="6507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 name="Group 29"/>
          <p:cNvGrpSpPr/>
          <p:nvPr/>
        </p:nvGrpSpPr>
        <p:grpSpPr>
          <a:xfrm>
            <a:off x="6799297" y="6272704"/>
            <a:ext cx="2052603" cy="331108"/>
            <a:chOff x="1536743" y="2626310"/>
            <a:chExt cx="2962686" cy="537714"/>
          </a:xfrm>
        </p:grpSpPr>
        <p:sp>
          <p:nvSpPr>
            <p:cNvPr id="31"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32" name="Picture 31"/>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extLst>
      <p:ext uri="{BB962C8B-B14F-4D97-AF65-F5344CB8AC3E}">
        <p14:creationId xmlns:p14="http://schemas.microsoft.com/office/powerpoint/2010/main" val="3787910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317535" y="2361234"/>
            <a:ext cx="8533738" cy="360102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7535" y="1790529"/>
            <a:ext cx="6238713" cy="1034575"/>
          </a:xfrm>
        </p:spPr>
        <p:txBody>
          <a:bodyPr/>
          <a:lstStyle/>
          <a:p>
            <a:r>
              <a:rPr lang="en-US" dirty="0" smtClean="0">
                <a:solidFill>
                  <a:schemeClr val="bg1"/>
                </a:solidFill>
              </a:rPr>
              <a:t>Social Media Plan should include:</a:t>
            </a:r>
            <a:endParaRPr lang="en-US" dirty="0">
              <a:solidFill>
                <a:schemeClr val="bg1"/>
              </a:solidFill>
            </a:endParaRPr>
          </a:p>
        </p:txBody>
      </p:sp>
      <p:sp>
        <p:nvSpPr>
          <p:cNvPr id="5" name="Text Placeholder 4"/>
          <p:cNvSpPr>
            <a:spLocks noGrp="1"/>
          </p:cNvSpPr>
          <p:nvPr>
            <p:ph type="body" sz="quarter" idx="10"/>
          </p:nvPr>
        </p:nvSpPr>
        <p:spPr/>
        <p:txBody>
          <a:bodyPr/>
          <a:lstStyle/>
          <a:p>
            <a:r>
              <a:rPr lang="en-US" dirty="0" smtClean="0">
                <a:solidFill>
                  <a:schemeClr val="accent1"/>
                </a:solidFill>
              </a:rPr>
              <a:t>CREATING A SOCIAL MEDIA PLAN</a:t>
            </a:r>
            <a:endParaRPr lang="en-US" dirty="0">
              <a:solidFill>
                <a:schemeClr val="accent1"/>
              </a:solidFill>
            </a:endParaRPr>
          </a:p>
        </p:txBody>
      </p:sp>
      <p:sp>
        <p:nvSpPr>
          <p:cNvPr id="8" name="Content Placeholder 2"/>
          <p:cNvSpPr>
            <a:spLocks noGrp="1"/>
          </p:cNvSpPr>
          <p:nvPr>
            <p:ph sz="half" idx="1"/>
          </p:nvPr>
        </p:nvSpPr>
        <p:spPr>
          <a:xfrm>
            <a:off x="317535" y="2532133"/>
            <a:ext cx="8534365" cy="3356603"/>
          </a:xfrm>
        </p:spPr>
        <p:txBody>
          <a:bodyPr>
            <a:normAutofit lnSpcReduction="10000"/>
          </a:bodyPr>
          <a:lstStyle/>
          <a:p>
            <a:pPr>
              <a:buClr>
                <a:schemeClr val="accent1"/>
              </a:buClr>
            </a:pPr>
            <a:r>
              <a:rPr lang="en-US" sz="2200" dirty="0" smtClean="0"/>
              <a:t>What are your measurable objectives for using social media?</a:t>
            </a:r>
          </a:p>
          <a:p>
            <a:pPr>
              <a:buClr>
                <a:schemeClr val="accent1"/>
              </a:buClr>
            </a:pPr>
            <a:r>
              <a:rPr lang="en-US" sz="2200" dirty="0" smtClean="0"/>
              <a:t>What tools am I going to use?</a:t>
            </a:r>
          </a:p>
          <a:p>
            <a:pPr lvl="1">
              <a:buClr>
                <a:schemeClr val="accent1"/>
              </a:buClr>
              <a:buFont typeface="Wingdings" panose="05000000000000000000" pitchFamily="2" charset="2"/>
              <a:buChar char="§"/>
            </a:pPr>
            <a:r>
              <a:rPr lang="en-US" sz="2200" dirty="0" smtClean="0"/>
              <a:t>Ex. Blog, Twitter, Hootsuite</a:t>
            </a:r>
          </a:p>
          <a:p>
            <a:pPr>
              <a:buClr>
                <a:schemeClr val="accent1"/>
              </a:buClr>
            </a:pPr>
            <a:r>
              <a:rPr lang="en-US" sz="2200" dirty="0"/>
              <a:t>When am I going to consistently have announcements?</a:t>
            </a:r>
          </a:p>
          <a:p>
            <a:pPr>
              <a:buClr>
                <a:schemeClr val="accent1"/>
              </a:buClr>
            </a:pPr>
            <a:r>
              <a:rPr lang="en-US" sz="2200" dirty="0"/>
              <a:t>Can people participate in discussions?</a:t>
            </a:r>
          </a:p>
          <a:p>
            <a:pPr lvl="1">
              <a:buClr>
                <a:schemeClr val="accent1"/>
              </a:buClr>
              <a:buFont typeface="Wingdings" panose="05000000000000000000" pitchFamily="2" charset="2"/>
              <a:buChar char="§"/>
            </a:pPr>
            <a:r>
              <a:rPr lang="en-US" sz="2200" dirty="0"/>
              <a:t>If yes, how long before I reply?</a:t>
            </a:r>
          </a:p>
          <a:p>
            <a:pPr marL="457200" lvl="1" indent="0">
              <a:buClr>
                <a:schemeClr val="accent1"/>
              </a:buClr>
              <a:buNone/>
            </a:pPr>
            <a:endParaRPr lang="en-US" dirty="0" smtClean="0"/>
          </a:p>
          <a:p>
            <a:pPr>
              <a:buClr>
                <a:schemeClr val="accent1"/>
              </a:buClr>
            </a:pPr>
            <a:endParaRPr lang="en-US" dirty="0"/>
          </a:p>
        </p:txBody>
      </p:sp>
      <p:grpSp>
        <p:nvGrpSpPr>
          <p:cNvPr id="14" name="Group 13"/>
          <p:cNvGrpSpPr/>
          <p:nvPr/>
        </p:nvGrpSpPr>
        <p:grpSpPr>
          <a:xfrm>
            <a:off x="6799297" y="6272704"/>
            <a:ext cx="2052603" cy="331108"/>
            <a:chOff x="1536743" y="2626310"/>
            <a:chExt cx="2962686" cy="537714"/>
          </a:xfrm>
        </p:grpSpPr>
        <p:sp>
          <p:nvSpPr>
            <p:cNvPr id="15"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6" name="Picture 15"/>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extLst>
      <p:ext uri="{BB962C8B-B14F-4D97-AF65-F5344CB8AC3E}">
        <p14:creationId xmlns:p14="http://schemas.microsoft.com/office/powerpoint/2010/main" val="376766140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317535" y="2361234"/>
            <a:ext cx="8533738" cy="360102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17535" y="1790529"/>
            <a:ext cx="6238713" cy="1034575"/>
          </a:xfrm>
        </p:spPr>
        <p:txBody>
          <a:bodyPr/>
          <a:lstStyle/>
          <a:p>
            <a:r>
              <a:rPr lang="en-US" dirty="0" smtClean="0">
                <a:solidFill>
                  <a:schemeClr val="bg1"/>
                </a:solidFill>
              </a:rPr>
              <a:t>Social Media Plan should include:</a:t>
            </a:r>
            <a:endParaRPr lang="en-US" dirty="0">
              <a:solidFill>
                <a:schemeClr val="bg1"/>
              </a:solidFill>
            </a:endParaRPr>
          </a:p>
        </p:txBody>
      </p:sp>
      <p:sp>
        <p:nvSpPr>
          <p:cNvPr id="5" name="Text Placeholder 4"/>
          <p:cNvSpPr>
            <a:spLocks noGrp="1"/>
          </p:cNvSpPr>
          <p:nvPr>
            <p:ph type="body" sz="quarter" idx="10"/>
          </p:nvPr>
        </p:nvSpPr>
        <p:spPr/>
        <p:txBody>
          <a:bodyPr/>
          <a:lstStyle/>
          <a:p>
            <a:r>
              <a:rPr lang="en-US" dirty="0" smtClean="0">
                <a:solidFill>
                  <a:schemeClr val="accent1"/>
                </a:solidFill>
              </a:rPr>
              <a:t>CREATING A SOCIAL MEDIA PLAN</a:t>
            </a:r>
            <a:endParaRPr lang="en-US" dirty="0">
              <a:solidFill>
                <a:schemeClr val="accent1"/>
              </a:solidFill>
            </a:endParaRPr>
          </a:p>
        </p:txBody>
      </p:sp>
      <p:sp>
        <p:nvSpPr>
          <p:cNvPr id="8" name="Content Placeholder 2"/>
          <p:cNvSpPr>
            <a:spLocks noGrp="1"/>
          </p:cNvSpPr>
          <p:nvPr>
            <p:ph sz="half" idx="1"/>
          </p:nvPr>
        </p:nvSpPr>
        <p:spPr>
          <a:xfrm>
            <a:off x="317535" y="2532133"/>
            <a:ext cx="8534365" cy="3356603"/>
          </a:xfrm>
        </p:spPr>
        <p:txBody>
          <a:bodyPr>
            <a:normAutofit/>
          </a:bodyPr>
          <a:lstStyle/>
          <a:p>
            <a:pPr>
              <a:buClr>
                <a:schemeClr val="accent1"/>
              </a:buClr>
            </a:pPr>
            <a:r>
              <a:rPr lang="en-US" sz="2200" dirty="0" smtClean="0"/>
              <a:t>Gathering statistics and data</a:t>
            </a:r>
          </a:p>
          <a:p>
            <a:pPr lvl="1">
              <a:buClr>
                <a:schemeClr val="accent1"/>
              </a:buClr>
            </a:pPr>
            <a:r>
              <a:rPr lang="en-US" sz="2200" dirty="0" smtClean="0"/>
              <a:t>Google Analytics</a:t>
            </a:r>
          </a:p>
          <a:p>
            <a:pPr lvl="2">
              <a:buClr>
                <a:schemeClr val="accent1"/>
              </a:buClr>
            </a:pPr>
            <a:r>
              <a:rPr lang="en-US" sz="2200" dirty="0" smtClean="0"/>
              <a:t>How long are your followers reading?</a:t>
            </a:r>
          </a:p>
          <a:p>
            <a:pPr lvl="2">
              <a:buClr>
                <a:schemeClr val="accent1"/>
              </a:buClr>
            </a:pPr>
            <a:r>
              <a:rPr lang="en-US" sz="2200" dirty="0" smtClean="0"/>
              <a:t>Where are your readers?</a:t>
            </a:r>
          </a:p>
          <a:p>
            <a:pPr>
              <a:buClr>
                <a:schemeClr val="accent1"/>
              </a:buClr>
            </a:pPr>
            <a:r>
              <a:rPr lang="en-US" sz="2200" dirty="0" smtClean="0"/>
              <a:t>A plan to celebrate wins and milestones!</a:t>
            </a:r>
          </a:p>
          <a:p>
            <a:pPr lvl="1">
              <a:buClr>
                <a:schemeClr val="accent1"/>
              </a:buClr>
            </a:pPr>
            <a:endParaRPr lang="en-US" sz="2200" dirty="0"/>
          </a:p>
          <a:p>
            <a:pPr marL="457200" lvl="1" indent="0">
              <a:buClr>
                <a:schemeClr val="accent1"/>
              </a:buClr>
              <a:buNone/>
            </a:pPr>
            <a:endParaRPr lang="en-US" dirty="0" smtClean="0"/>
          </a:p>
          <a:p>
            <a:pPr>
              <a:buClr>
                <a:schemeClr val="accent1"/>
              </a:buClr>
            </a:pPr>
            <a:endParaRPr lang="en-US" dirty="0"/>
          </a:p>
        </p:txBody>
      </p:sp>
      <p:grpSp>
        <p:nvGrpSpPr>
          <p:cNvPr id="14" name="Group 13"/>
          <p:cNvGrpSpPr/>
          <p:nvPr/>
        </p:nvGrpSpPr>
        <p:grpSpPr>
          <a:xfrm>
            <a:off x="6799297" y="6272704"/>
            <a:ext cx="2052603" cy="331108"/>
            <a:chOff x="1536743" y="2626310"/>
            <a:chExt cx="2962686" cy="537714"/>
          </a:xfrm>
        </p:grpSpPr>
        <p:sp>
          <p:nvSpPr>
            <p:cNvPr id="15"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6" name="Picture 15"/>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extLst>
      <p:ext uri="{BB962C8B-B14F-4D97-AF65-F5344CB8AC3E}">
        <p14:creationId xmlns:p14="http://schemas.microsoft.com/office/powerpoint/2010/main" val="152236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317535"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solidFill>
                  <a:schemeClr val="bg1"/>
                </a:solidFill>
              </a:rPr>
              <a:t>Create a Social Media Plan</a:t>
            </a:r>
            <a:endParaRPr lang="en-US" dirty="0">
              <a:solidFill>
                <a:schemeClr val="bg1"/>
              </a:solidFill>
            </a:endParaRPr>
          </a:p>
        </p:txBody>
      </p:sp>
      <p:sp>
        <p:nvSpPr>
          <p:cNvPr id="8" name="Text Placeholder 7"/>
          <p:cNvSpPr>
            <a:spLocks noGrp="1"/>
          </p:cNvSpPr>
          <p:nvPr>
            <p:ph type="body" sz="quarter" idx="10"/>
          </p:nvPr>
        </p:nvSpPr>
        <p:spPr/>
        <p:txBody>
          <a:bodyPr/>
          <a:lstStyle/>
          <a:p>
            <a:r>
              <a:rPr lang="en-US" dirty="0" smtClean="0">
                <a:solidFill>
                  <a:schemeClr val="accent1"/>
                </a:solidFill>
              </a:rPr>
              <a:t>BREAKOUT TIME!</a:t>
            </a:r>
            <a:endParaRPr lang="en-US" dirty="0">
              <a:solidFill>
                <a:schemeClr val="accent1"/>
              </a:solidFill>
            </a:endParaRPr>
          </a:p>
        </p:txBody>
      </p:sp>
      <p:pic>
        <p:nvPicPr>
          <p:cNvPr id="8194" name="Picture 2" descr="http://www.createdbyx.com/image.axd?picture=breakoutpic3.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0592"/>
          <a:stretch/>
        </p:blipFill>
        <p:spPr bwMode="auto">
          <a:xfrm>
            <a:off x="1699576" y="2532133"/>
            <a:ext cx="5769653" cy="38689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843000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317535"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6104384"/>
            <a:ext cx="144016" cy="144016"/>
          </a:xfrm>
          <a:prstGeom prst="rect">
            <a:avLst/>
          </a:prstGeom>
        </p:spPr>
      </p:pic>
      <p:sp>
        <p:nvSpPr>
          <p:cNvPr id="2" name="Title 1"/>
          <p:cNvSpPr>
            <a:spLocks noGrp="1"/>
          </p:cNvSpPr>
          <p:nvPr>
            <p:ph type="title"/>
          </p:nvPr>
        </p:nvSpPr>
        <p:spPr/>
        <p:txBody>
          <a:bodyPr/>
          <a:lstStyle/>
          <a:p>
            <a:r>
              <a:rPr lang="en-GB" smtClean="0">
                <a:solidFill>
                  <a:schemeClr val="bg1"/>
                </a:solidFill>
              </a:rPr>
              <a:t>Create a Social Media Plan</a:t>
            </a:r>
            <a:endParaRPr lang="en-GB" dirty="0">
              <a:solidFill>
                <a:schemeClr val="bg1"/>
              </a:solidFill>
            </a:endParaRPr>
          </a:p>
        </p:txBody>
      </p:sp>
      <p:sp>
        <p:nvSpPr>
          <p:cNvPr id="13" name="Content Placeholder 12"/>
          <p:cNvSpPr>
            <a:spLocks noGrp="1"/>
          </p:cNvSpPr>
          <p:nvPr>
            <p:ph sz="half" idx="2"/>
          </p:nvPr>
        </p:nvSpPr>
        <p:spPr>
          <a:xfrm>
            <a:off x="6458923" y="2528605"/>
            <a:ext cx="2752164" cy="1971284"/>
          </a:xfrm>
        </p:spPr>
        <p:txBody>
          <a:bodyPr>
            <a:normAutofit/>
          </a:bodyPr>
          <a:lstStyle/>
          <a:p>
            <a:pPr marL="0" indent="0">
              <a:lnSpc>
                <a:spcPct val="100000"/>
              </a:lnSpc>
              <a:buNone/>
            </a:pPr>
            <a:r>
              <a:rPr lang="en-US" sz="2400" dirty="0" smtClean="0">
                <a:solidFill>
                  <a:schemeClr val="accent1"/>
                </a:solidFill>
              </a:rPr>
              <a:t>Reminds you of standard 5.3?</a:t>
            </a:r>
            <a:endParaRPr lang="en-US" sz="2400" dirty="0">
              <a:solidFill>
                <a:schemeClr val="accent1"/>
              </a:solidFill>
            </a:endParaRPr>
          </a:p>
        </p:txBody>
      </p:sp>
      <p:sp>
        <p:nvSpPr>
          <p:cNvPr id="12" name="Text Placeholder 11"/>
          <p:cNvSpPr>
            <a:spLocks noGrp="1"/>
          </p:cNvSpPr>
          <p:nvPr>
            <p:ph type="body" sz="quarter" idx="10"/>
          </p:nvPr>
        </p:nvSpPr>
        <p:spPr/>
        <p:txBody>
          <a:bodyPr/>
          <a:lstStyle/>
          <a:p>
            <a:r>
              <a:rPr lang="en-US" smtClean="0">
                <a:solidFill>
                  <a:schemeClr val="accent1"/>
                </a:solidFill>
              </a:rPr>
              <a:t>BREAKOUT TIME!</a:t>
            </a:r>
            <a:endParaRPr lang="en-US" dirty="0">
              <a:solidFill>
                <a:schemeClr val="accent1"/>
              </a:solidFill>
            </a:endParaRPr>
          </a:p>
        </p:txBody>
      </p:sp>
      <p:sp>
        <p:nvSpPr>
          <p:cNvPr id="4" name="Rectangle 3"/>
          <p:cNvSpPr>
            <a:spLocks noChangeArrowheads="1"/>
          </p:cNvSpPr>
          <p:nvPr/>
        </p:nvSpPr>
        <p:spPr bwMode="auto">
          <a:xfrm>
            <a:off x="1008063" y="6372224"/>
            <a:ext cx="6659562" cy="252413"/>
          </a:xfrm>
          <a:prstGeom prst="rect">
            <a:avLst/>
          </a:prstGeom>
          <a:gradFill rotWithShape="1">
            <a:gsLst>
              <a:gs pos="1034">
                <a:srgbClr val="666666"/>
              </a:gs>
              <a:gs pos="100000">
                <a:srgbClr val="BB00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6372224"/>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6568312" y="5750441"/>
            <a:ext cx="1266693" cy="707886"/>
          </a:xfrm>
          <a:prstGeom prst="rect">
            <a:avLst/>
          </a:prstGeom>
          <a:noFill/>
          <a:ln w="9525">
            <a:noFill/>
            <a:miter lim="800000"/>
            <a:headEnd/>
            <a:tailEnd/>
          </a:ln>
          <a:effectLst/>
        </p:spPr>
        <p:txBody>
          <a:bodyPr wrap="none">
            <a:spAutoFit/>
          </a:bodyPr>
          <a:lstStyle/>
          <a:p>
            <a:r>
              <a:rPr lang="en-GB" sz="4000" b="1" dirty="0" smtClean="0">
                <a:latin typeface="+mj-lt"/>
              </a:rPr>
              <a:t>END</a:t>
            </a:r>
            <a:endParaRPr lang="en-GB" sz="4000" b="1" dirty="0">
              <a:latin typeface="+mj-lt"/>
            </a:endParaRPr>
          </a:p>
        </p:txBody>
      </p:sp>
      <p:sp>
        <p:nvSpPr>
          <p:cNvPr id="14" name="Content Placeholder 8"/>
          <p:cNvSpPr>
            <a:spLocks noGrp="1"/>
          </p:cNvSpPr>
          <p:nvPr>
            <p:ph sz="half" idx="1"/>
          </p:nvPr>
        </p:nvSpPr>
        <p:spPr>
          <a:xfrm>
            <a:off x="317535" y="2485057"/>
            <a:ext cx="6641049" cy="4107359"/>
          </a:xfrm>
        </p:spPr>
        <p:txBody>
          <a:bodyPr>
            <a:noAutofit/>
          </a:bodyPr>
          <a:lstStyle/>
          <a:p>
            <a:pPr>
              <a:lnSpc>
                <a:spcPct val="100000"/>
              </a:lnSpc>
              <a:buClr>
                <a:schemeClr val="accent1"/>
              </a:buClr>
            </a:pPr>
            <a:r>
              <a:rPr lang="en-US" sz="2200" smtClean="0"/>
              <a:t>Get into a small group</a:t>
            </a:r>
          </a:p>
          <a:p>
            <a:pPr>
              <a:lnSpc>
                <a:spcPct val="100000"/>
              </a:lnSpc>
              <a:buClr>
                <a:schemeClr val="accent1"/>
              </a:buClr>
            </a:pPr>
            <a:r>
              <a:rPr lang="en-US" sz="2200" smtClean="0"/>
              <a:t>Discuss the following:</a:t>
            </a:r>
          </a:p>
          <a:p>
            <a:pPr lvl="1">
              <a:lnSpc>
                <a:spcPct val="100000"/>
              </a:lnSpc>
              <a:buClr>
                <a:schemeClr val="accent1"/>
              </a:buClr>
            </a:pPr>
            <a:r>
              <a:rPr lang="en-US" sz="2200" smtClean="0"/>
              <a:t>What days are you planning to post?</a:t>
            </a:r>
          </a:p>
          <a:p>
            <a:pPr lvl="1">
              <a:lnSpc>
                <a:spcPct val="100000"/>
              </a:lnSpc>
              <a:buClr>
                <a:schemeClr val="accent1"/>
              </a:buClr>
            </a:pPr>
            <a:r>
              <a:rPr lang="en-US" sz="2200" smtClean="0"/>
              <a:t>What are you going to post?</a:t>
            </a:r>
          </a:p>
          <a:p>
            <a:pPr lvl="1">
              <a:lnSpc>
                <a:spcPct val="100000"/>
              </a:lnSpc>
              <a:buClr>
                <a:schemeClr val="accent1"/>
              </a:buClr>
            </a:pPr>
            <a:r>
              <a:rPr lang="en-US" sz="2200" smtClean="0"/>
              <a:t>What tools are you going to use?</a:t>
            </a:r>
          </a:p>
          <a:p>
            <a:pPr lvl="2">
              <a:lnSpc>
                <a:spcPct val="100000"/>
              </a:lnSpc>
              <a:buClr>
                <a:schemeClr val="accent1"/>
              </a:buClr>
            </a:pPr>
            <a:r>
              <a:rPr lang="en-US" sz="2200" smtClean="0"/>
              <a:t>Blog + Tweet?</a:t>
            </a:r>
          </a:p>
          <a:p>
            <a:pPr lvl="1">
              <a:lnSpc>
                <a:spcPct val="100000"/>
              </a:lnSpc>
              <a:buClr>
                <a:schemeClr val="accent1"/>
              </a:buClr>
            </a:pPr>
            <a:r>
              <a:rPr lang="en-US" sz="2200" smtClean="0"/>
              <a:t>When are you going to respond to questions or other communications?</a:t>
            </a:r>
          </a:p>
          <a:p>
            <a:pPr>
              <a:lnSpc>
                <a:spcPct val="100000"/>
              </a:lnSpc>
              <a:buClr>
                <a:schemeClr val="accent1"/>
              </a:buClr>
            </a:pPr>
            <a:r>
              <a:rPr lang="en-US" sz="2200" smtClean="0"/>
              <a:t>Report back in 5 minutes</a:t>
            </a:r>
            <a:endParaRPr lang="en-US" sz="2200" dirty="0"/>
          </a:p>
        </p:txBody>
      </p:sp>
    </p:spTree>
    <p:custDataLst>
      <p:tags r:id="rId1"/>
    </p:custDataLst>
    <p:extLst>
      <p:ext uri="{BB962C8B-B14F-4D97-AF65-F5344CB8AC3E}">
        <p14:creationId xmlns:p14="http://schemas.microsoft.com/office/powerpoint/2010/main" val="42530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7535" y="2158637"/>
            <a:ext cx="8533738" cy="176479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9"/>
          <p:cNvSpPr>
            <a:spLocks noGrp="1"/>
          </p:cNvSpPr>
          <p:nvPr>
            <p:ph type="title"/>
          </p:nvPr>
        </p:nvSpPr>
        <p:spPr>
          <a:xfrm>
            <a:off x="3070132" y="2447326"/>
            <a:ext cx="3029169" cy="1119487"/>
          </a:xfrm>
        </p:spPr>
        <p:txBody>
          <a:bodyPr/>
          <a:lstStyle/>
          <a:p>
            <a:r>
              <a:rPr lang="en-US" sz="7200" dirty="0" smtClean="0"/>
              <a:t>Why?</a:t>
            </a:r>
            <a:endParaRPr lang="en-US" sz="7200" dirty="0"/>
          </a:p>
        </p:txBody>
      </p:sp>
      <p:sp>
        <p:nvSpPr>
          <p:cNvPr id="7171" name="Text Placeholder 4"/>
          <p:cNvSpPr>
            <a:spLocks noGrp="1"/>
          </p:cNvSpPr>
          <p:nvPr>
            <p:ph type="body" sz="quarter" idx="10"/>
          </p:nvPr>
        </p:nvSpPr>
        <p:spPr/>
        <p:txBody>
          <a:bodyPr/>
          <a:lstStyle/>
          <a:p>
            <a:r>
              <a:rPr lang="en-US" dirty="0" smtClean="0">
                <a:solidFill>
                  <a:schemeClr val="accent1"/>
                </a:solidFill>
              </a:rPr>
              <a:t>THE BIG QUESTION</a:t>
            </a:r>
            <a:endParaRPr lang="en-US" dirty="0">
              <a:solidFill>
                <a:schemeClr val="accent1"/>
              </a:solidFill>
            </a:endParaRPr>
          </a:p>
        </p:txBody>
      </p:sp>
      <p:sp>
        <p:nvSpPr>
          <p:cNvPr id="13" name="Rectangle 12"/>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itle 9"/>
          <p:cNvSpPr txBox="1">
            <a:spLocks/>
          </p:cNvSpPr>
          <p:nvPr/>
        </p:nvSpPr>
        <p:spPr bwMode="auto">
          <a:xfrm>
            <a:off x="317535" y="1790529"/>
            <a:ext cx="8533738" cy="476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rgbClr val="BB0000"/>
                </a:solidFill>
                <a:latin typeface="Arial"/>
                <a:ea typeface="ＭＳ Ｐゴシック" charset="0"/>
                <a:cs typeface="Arial"/>
              </a:defRPr>
            </a:lvl1pPr>
            <a:lvl2pPr algn="l" defTabSz="457200" rtl="0" eaLnBrk="1" fontAlgn="base" hangingPunct="1">
              <a:spcBef>
                <a:spcPct val="0"/>
              </a:spcBef>
              <a:spcAft>
                <a:spcPct val="0"/>
              </a:spcAft>
              <a:defRPr sz="2800" b="1">
                <a:solidFill>
                  <a:srgbClr val="BB0000"/>
                </a:solidFill>
                <a:latin typeface="Arial" charset="0"/>
                <a:ea typeface="ＭＳ Ｐゴシック" charset="0"/>
              </a:defRPr>
            </a:lvl2pPr>
            <a:lvl3pPr algn="l" defTabSz="457200" rtl="0" eaLnBrk="1" fontAlgn="base" hangingPunct="1">
              <a:spcBef>
                <a:spcPct val="0"/>
              </a:spcBef>
              <a:spcAft>
                <a:spcPct val="0"/>
              </a:spcAft>
              <a:defRPr sz="2800" b="1">
                <a:solidFill>
                  <a:srgbClr val="BB0000"/>
                </a:solidFill>
                <a:latin typeface="Arial" charset="0"/>
                <a:ea typeface="ＭＳ Ｐゴシック" charset="0"/>
              </a:defRPr>
            </a:lvl3pPr>
            <a:lvl4pPr algn="l" defTabSz="457200" rtl="0" eaLnBrk="1" fontAlgn="base" hangingPunct="1">
              <a:spcBef>
                <a:spcPct val="0"/>
              </a:spcBef>
              <a:spcAft>
                <a:spcPct val="0"/>
              </a:spcAft>
              <a:defRPr sz="2800" b="1">
                <a:solidFill>
                  <a:srgbClr val="BB0000"/>
                </a:solidFill>
                <a:latin typeface="Arial" charset="0"/>
                <a:ea typeface="ＭＳ Ｐゴシック" charset="0"/>
              </a:defRPr>
            </a:lvl4pPr>
            <a:lvl5pPr algn="l" defTabSz="457200" rtl="0" eaLnBrk="1" fontAlgn="base" hangingPunct="1">
              <a:spcBef>
                <a:spcPct val="0"/>
              </a:spcBef>
              <a:spcAft>
                <a:spcPct val="0"/>
              </a:spcAft>
              <a:defRPr sz="2800" b="1">
                <a:solidFill>
                  <a:srgbClr val="BB0000"/>
                </a:solidFill>
                <a:latin typeface="Arial" charset="0"/>
                <a:ea typeface="ＭＳ Ｐゴシック" charset="0"/>
              </a:defRPr>
            </a:lvl5pPr>
            <a:lvl6pPr marL="457200" algn="l" defTabSz="457200" rtl="0" eaLnBrk="1" fontAlgn="base" hangingPunct="1">
              <a:spcBef>
                <a:spcPct val="0"/>
              </a:spcBef>
              <a:spcAft>
                <a:spcPct val="0"/>
              </a:spcAft>
              <a:defRPr sz="2800" b="1">
                <a:solidFill>
                  <a:srgbClr val="BB0000"/>
                </a:solidFill>
                <a:latin typeface="Arial" charset="0"/>
                <a:ea typeface="ＭＳ Ｐゴシック" charset="0"/>
              </a:defRPr>
            </a:lvl6pPr>
            <a:lvl7pPr marL="914400" algn="l" defTabSz="457200" rtl="0" eaLnBrk="1" fontAlgn="base" hangingPunct="1">
              <a:spcBef>
                <a:spcPct val="0"/>
              </a:spcBef>
              <a:spcAft>
                <a:spcPct val="0"/>
              </a:spcAft>
              <a:defRPr sz="2800" b="1">
                <a:solidFill>
                  <a:srgbClr val="BB0000"/>
                </a:solidFill>
                <a:latin typeface="Arial" charset="0"/>
                <a:ea typeface="ＭＳ Ｐゴシック" charset="0"/>
              </a:defRPr>
            </a:lvl7pPr>
            <a:lvl8pPr marL="1371600" algn="l" defTabSz="457200" rtl="0" eaLnBrk="1" fontAlgn="base" hangingPunct="1">
              <a:spcBef>
                <a:spcPct val="0"/>
              </a:spcBef>
              <a:spcAft>
                <a:spcPct val="0"/>
              </a:spcAft>
              <a:defRPr sz="2800" b="1">
                <a:solidFill>
                  <a:srgbClr val="BB0000"/>
                </a:solidFill>
                <a:latin typeface="Arial" charset="0"/>
                <a:ea typeface="ＭＳ Ｐゴシック" charset="0"/>
              </a:defRPr>
            </a:lvl8pPr>
            <a:lvl9pPr marL="1828800" algn="l" defTabSz="457200" rtl="0" eaLnBrk="1" fontAlgn="base" hangingPunct="1">
              <a:spcBef>
                <a:spcPct val="0"/>
              </a:spcBef>
              <a:spcAft>
                <a:spcPct val="0"/>
              </a:spcAft>
              <a:defRPr sz="2800" b="1">
                <a:solidFill>
                  <a:srgbClr val="BB0000"/>
                </a:solidFill>
                <a:latin typeface="Arial" charset="0"/>
                <a:ea typeface="ＭＳ Ｐゴシック" charset="0"/>
              </a:defRPr>
            </a:lvl9pPr>
          </a:lstStyle>
          <a:p>
            <a:r>
              <a:rPr lang="en-US" dirty="0" smtClean="0">
                <a:solidFill>
                  <a:schemeClr val="bg1"/>
                </a:solidFill>
              </a:rPr>
              <a:t>The Big Question:</a:t>
            </a:r>
            <a:endParaRPr lang="en-US" dirty="0">
              <a:solidFill>
                <a:schemeClr val="bg1"/>
              </a:solidFill>
            </a:endParaRPr>
          </a:p>
        </p:txBody>
      </p:sp>
    </p:spTree>
    <p:extLst>
      <p:ext uri="{BB962C8B-B14F-4D97-AF65-F5344CB8AC3E}">
        <p14:creationId xmlns:p14="http://schemas.microsoft.com/office/powerpoint/2010/main" val="661023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17535"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solidFill>
                  <a:schemeClr val="bg1"/>
                </a:solidFill>
              </a:rPr>
              <a:t>The answer to, Why?</a:t>
            </a:r>
            <a:endParaRPr lang="en-US" dirty="0">
              <a:solidFill>
                <a:schemeClr val="bg1"/>
              </a:solidFill>
            </a:endParaRPr>
          </a:p>
        </p:txBody>
      </p:sp>
      <p:sp>
        <p:nvSpPr>
          <p:cNvPr id="14" name="Content Placeholder 13"/>
          <p:cNvSpPr>
            <a:spLocks noGrp="1"/>
          </p:cNvSpPr>
          <p:nvPr>
            <p:ph sz="half" idx="1"/>
          </p:nvPr>
        </p:nvSpPr>
        <p:spPr/>
        <p:txBody>
          <a:bodyPr>
            <a:normAutofit/>
          </a:bodyPr>
          <a:lstStyle/>
          <a:p>
            <a:r>
              <a:rPr lang="en-US" sz="2400" dirty="0"/>
              <a:t>Unless you have one of these, you won’t be able to </a:t>
            </a:r>
            <a:r>
              <a:rPr lang="en-US" sz="2400" dirty="0" smtClean="0"/>
              <a:t>get to every person at the same time.</a:t>
            </a:r>
            <a:endParaRPr lang="en-US" sz="2400" dirty="0"/>
          </a:p>
        </p:txBody>
      </p:sp>
      <p:sp>
        <p:nvSpPr>
          <p:cNvPr id="7171" name="Text Placeholder 4"/>
          <p:cNvSpPr>
            <a:spLocks noGrp="1"/>
          </p:cNvSpPr>
          <p:nvPr>
            <p:ph type="body" sz="quarter" idx="10"/>
          </p:nvPr>
        </p:nvSpPr>
        <p:spPr/>
        <p:txBody>
          <a:bodyPr/>
          <a:lstStyle/>
          <a:p>
            <a:r>
              <a:rPr lang="en-US" dirty="0" smtClean="0">
                <a:solidFill>
                  <a:schemeClr val="accent1"/>
                </a:solidFill>
              </a:rPr>
              <a:t>THE BIG QUESTION</a:t>
            </a:r>
            <a:endParaRPr lang="en-US" dirty="0">
              <a:solidFill>
                <a:schemeClr val="accent1"/>
              </a:solidFill>
            </a:endParaRPr>
          </a:p>
        </p:txBody>
      </p:sp>
      <p:pic>
        <p:nvPicPr>
          <p:cNvPr id="10244" name="Picture 4" descr="File:Tardis BBC Television Cent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29"/>
          <a:stretch/>
        </p:blipFill>
        <p:spPr bwMode="auto">
          <a:xfrm>
            <a:off x="4928616" y="2489524"/>
            <a:ext cx="3685032" cy="40207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1464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7533" y="1737763"/>
            <a:ext cx="4178265" cy="570052"/>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317535" y="2307815"/>
            <a:ext cx="4178263" cy="411127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4"/>
          <p:cNvSpPr>
            <a:spLocks noGrp="1"/>
          </p:cNvSpPr>
          <p:nvPr>
            <p:ph type="title"/>
          </p:nvPr>
        </p:nvSpPr>
        <p:spPr>
          <a:xfrm>
            <a:off x="317533" y="1737764"/>
            <a:ext cx="3943571" cy="570052"/>
          </a:xfrm>
        </p:spPr>
        <p:txBody>
          <a:bodyPr/>
          <a:lstStyle/>
          <a:p>
            <a:r>
              <a:rPr lang="en-US" dirty="0" smtClean="0">
                <a:solidFill>
                  <a:schemeClr val="bg1"/>
                </a:solidFill>
              </a:rPr>
              <a:t>Timothy Lombardo</a:t>
            </a:r>
            <a:endParaRPr lang="en-US" dirty="0">
              <a:solidFill>
                <a:schemeClr val="bg1"/>
              </a:solidFill>
            </a:endParaRP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577451" y="2563214"/>
            <a:ext cx="3607246" cy="3607246"/>
          </a:xfrm>
        </p:spPr>
      </p:pic>
      <p:sp>
        <p:nvSpPr>
          <p:cNvPr id="8" name="Text Placeholder 7"/>
          <p:cNvSpPr>
            <a:spLocks noGrp="1"/>
          </p:cNvSpPr>
          <p:nvPr>
            <p:ph type="body" sz="quarter" idx="10"/>
          </p:nvPr>
        </p:nvSpPr>
        <p:spPr>
          <a:xfrm>
            <a:off x="317535" y="1111250"/>
            <a:ext cx="8534365" cy="455613"/>
          </a:xfrm>
        </p:spPr>
        <p:txBody>
          <a:bodyPr/>
          <a:lstStyle/>
          <a:p>
            <a:r>
              <a:rPr lang="en-US" dirty="0" smtClean="0">
                <a:solidFill>
                  <a:schemeClr val="accent1"/>
                </a:solidFill>
              </a:rPr>
              <a:t>ABOUT YOUR PRESENTERS</a:t>
            </a:r>
            <a:endParaRPr lang="en-US" dirty="0">
              <a:solidFill>
                <a:schemeClr val="accent1"/>
              </a:solidFill>
            </a:endParaRPr>
          </a:p>
        </p:txBody>
      </p:sp>
      <p:grpSp>
        <p:nvGrpSpPr>
          <p:cNvPr id="20" name="Group 19"/>
          <p:cNvGrpSpPr/>
          <p:nvPr/>
        </p:nvGrpSpPr>
        <p:grpSpPr>
          <a:xfrm>
            <a:off x="6799297" y="6272704"/>
            <a:ext cx="2052603" cy="331108"/>
            <a:chOff x="1536743" y="2626310"/>
            <a:chExt cx="2962686" cy="537714"/>
          </a:xfrm>
        </p:grpSpPr>
        <p:sp>
          <p:nvSpPr>
            <p:cNvPr id="21"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22" name="Picture 21"/>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
        <p:nvSpPr>
          <p:cNvPr id="12" name="Content Placeholder 2"/>
          <p:cNvSpPr txBox="1">
            <a:spLocks/>
          </p:cNvSpPr>
          <p:nvPr/>
        </p:nvSpPr>
        <p:spPr bwMode="auto">
          <a:xfrm>
            <a:off x="4599432" y="2307815"/>
            <a:ext cx="4252468" cy="4111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lnSpc>
                <a:spcPct val="150000"/>
              </a:lnSpc>
              <a:spcBef>
                <a:spcPct val="20000"/>
              </a:spcBef>
              <a:spcAft>
                <a:spcPct val="0"/>
              </a:spcAft>
              <a:buClr>
                <a:srgbClr val="BB0000"/>
              </a:buClr>
              <a:buSzPct val="100000"/>
              <a:buFont typeface="Lucida Grande" charset="0"/>
              <a:buChar char="▸"/>
              <a:defRPr sz="2000" kern="1200">
                <a:solidFill>
                  <a:schemeClr val="tx1"/>
                </a:solidFill>
                <a:latin typeface="Arial"/>
                <a:ea typeface="ＭＳ Ｐゴシック" charset="0"/>
                <a:cs typeface="Arial"/>
              </a:defRPr>
            </a:lvl1pPr>
            <a:lvl2pPr marL="742950" indent="-285750" algn="l" defTabSz="457200" rtl="0" eaLnBrk="1" fontAlgn="base" hangingPunct="1">
              <a:lnSpc>
                <a:spcPct val="150000"/>
              </a:lnSpc>
              <a:spcBef>
                <a:spcPct val="20000"/>
              </a:spcBef>
              <a:spcAft>
                <a:spcPct val="0"/>
              </a:spcAft>
              <a:buClr>
                <a:srgbClr val="BB0000"/>
              </a:buClr>
              <a:buFont typeface="Wingdings" charset="0"/>
              <a:buChar char="§"/>
              <a:defRPr sz="2000" kern="1200">
                <a:solidFill>
                  <a:schemeClr val="tx1"/>
                </a:solidFill>
                <a:latin typeface="Arial"/>
                <a:ea typeface="ＭＳ Ｐゴシック" charset="0"/>
                <a:cs typeface="Arial"/>
              </a:defRPr>
            </a:lvl2pPr>
            <a:lvl3pPr marL="1143000" indent="-228600" algn="l" defTabSz="457200" rtl="0" eaLnBrk="1" fontAlgn="base" hangingPunct="1">
              <a:lnSpc>
                <a:spcPct val="150000"/>
              </a:lnSpc>
              <a:spcBef>
                <a:spcPct val="20000"/>
              </a:spcBef>
              <a:spcAft>
                <a:spcPct val="0"/>
              </a:spcAft>
              <a:buClr>
                <a:srgbClr val="BB0000"/>
              </a:buClr>
              <a:buFont typeface="Wingdings"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lnSpc>
                <a:spcPct val="150000"/>
              </a:lnSpc>
              <a:spcBef>
                <a:spcPct val="20000"/>
              </a:spcBef>
              <a:spcAft>
                <a:spcPct val="0"/>
              </a:spcAft>
              <a:buClr>
                <a:srgbClr val="666666"/>
              </a:buClr>
              <a:buFont typeface="Arial" charset="0"/>
              <a:buChar char="•"/>
              <a:defRPr sz="2000" kern="1200">
                <a:solidFill>
                  <a:schemeClr val="tx1"/>
                </a:solidFill>
                <a:latin typeface="Arial"/>
                <a:ea typeface="ＭＳ Ｐゴシック" charset="0"/>
                <a:cs typeface="Arial"/>
              </a:defRPr>
            </a:lvl4pPr>
            <a:lvl5pPr marL="2057400" indent="-228600" algn="l" defTabSz="457200" rtl="0" eaLnBrk="1" fontAlgn="base" hangingPunct="1">
              <a:lnSpc>
                <a:spcPct val="150000"/>
              </a:lnSpc>
              <a:spcBef>
                <a:spcPct val="20000"/>
              </a:spcBef>
              <a:spcAft>
                <a:spcPct val="0"/>
              </a:spcAft>
              <a:buClr>
                <a:srgbClr val="666666"/>
              </a:buClr>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200" dirty="0" smtClean="0"/>
              <a:t>Instructional Designer in the Office of Distance Education and eLearning</a:t>
            </a:r>
          </a:p>
          <a:p>
            <a:r>
              <a:rPr lang="en-US" sz="2200" dirty="0" smtClean="0"/>
              <a:t>University Quality Matters Coordinator</a:t>
            </a:r>
          </a:p>
          <a:p>
            <a:r>
              <a:rPr lang="en-US" sz="2200" dirty="0" smtClean="0"/>
              <a:t>Communications manager for the Ohio QM Consortium</a:t>
            </a:r>
            <a:endParaRPr lang="en-US" sz="2200" dirty="0"/>
          </a:p>
        </p:txBody>
      </p:sp>
    </p:spTree>
    <p:extLst>
      <p:ext uri="{BB962C8B-B14F-4D97-AF65-F5344CB8AC3E}">
        <p14:creationId xmlns:p14="http://schemas.microsoft.com/office/powerpoint/2010/main" val="12529172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17535"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solidFill>
                  <a:schemeClr val="bg1"/>
                </a:solidFill>
              </a:rPr>
              <a:t>The answer to, Why?</a:t>
            </a:r>
            <a:endParaRPr lang="en-US" dirty="0">
              <a:solidFill>
                <a:schemeClr val="bg1"/>
              </a:solidFill>
            </a:endParaRPr>
          </a:p>
        </p:txBody>
      </p:sp>
      <p:sp>
        <p:nvSpPr>
          <p:cNvPr id="12" name="Content Placeholder 11"/>
          <p:cNvSpPr>
            <a:spLocks noGrp="1"/>
          </p:cNvSpPr>
          <p:nvPr>
            <p:ph sz="half" idx="1"/>
          </p:nvPr>
        </p:nvSpPr>
        <p:spPr/>
        <p:txBody>
          <a:bodyPr>
            <a:normAutofit/>
          </a:bodyPr>
          <a:lstStyle/>
          <a:p>
            <a:r>
              <a:rPr lang="en-US" sz="2400" dirty="0"/>
              <a:t>Unless you have one of these, you won’t be able to see every presentation</a:t>
            </a:r>
            <a:r>
              <a:rPr lang="en-US" sz="2400" dirty="0" smtClean="0"/>
              <a:t>.</a:t>
            </a:r>
            <a:endParaRPr lang="en-US" sz="2400" dirty="0"/>
          </a:p>
        </p:txBody>
      </p:sp>
      <p:pic>
        <p:nvPicPr>
          <p:cNvPr id="4" name="Content Placeholder 3"/>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495800" y="2532133"/>
            <a:ext cx="4203700" cy="2361337"/>
          </a:xfrm>
        </p:spPr>
      </p:pic>
      <p:sp>
        <p:nvSpPr>
          <p:cNvPr id="7171" name="Text Placeholder 4"/>
          <p:cNvSpPr>
            <a:spLocks noGrp="1"/>
          </p:cNvSpPr>
          <p:nvPr>
            <p:ph type="body" sz="quarter" idx="10"/>
          </p:nvPr>
        </p:nvSpPr>
        <p:spPr/>
        <p:txBody>
          <a:bodyPr/>
          <a:lstStyle/>
          <a:p>
            <a:r>
              <a:rPr lang="en-US" dirty="0" smtClean="0">
                <a:solidFill>
                  <a:schemeClr val="accent1"/>
                </a:solidFill>
              </a:rPr>
              <a:t>THE BIG QUESTION</a:t>
            </a:r>
            <a:endParaRPr lang="en-US" dirty="0">
              <a:solidFill>
                <a:schemeClr val="accent1"/>
              </a:solidFill>
            </a:endParaRPr>
          </a:p>
        </p:txBody>
      </p:sp>
    </p:spTree>
    <p:extLst>
      <p:ext uri="{BB962C8B-B14F-4D97-AF65-F5344CB8AC3E}">
        <p14:creationId xmlns:p14="http://schemas.microsoft.com/office/powerpoint/2010/main" val="1183255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317535"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solidFill>
                  <a:schemeClr val="bg1"/>
                </a:solidFill>
              </a:rPr>
              <a:t>The answer to, Why?</a:t>
            </a:r>
            <a:endParaRPr lang="en-US" dirty="0">
              <a:solidFill>
                <a:schemeClr val="bg1"/>
              </a:solidFill>
            </a:endParaRPr>
          </a:p>
        </p:txBody>
      </p:sp>
      <p:sp>
        <p:nvSpPr>
          <p:cNvPr id="12" name="Content Placeholder 11"/>
          <p:cNvSpPr>
            <a:spLocks noGrp="1"/>
          </p:cNvSpPr>
          <p:nvPr>
            <p:ph sz="half" idx="1"/>
          </p:nvPr>
        </p:nvSpPr>
        <p:spPr/>
        <p:txBody>
          <a:bodyPr>
            <a:normAutofit/>
          </a:bodyPr>
          <a:lstStyle/>
          <a:p>
            <a:r>
              <a:rPr lang="en-US" sz="2400" dirty="0" smtClean="0"/>
              <a:t>All it really costs is time</a:t>
            </a:r>
            <a:endParaRPr lang="en-US" sz="2400" dirty="0"/>
          </a:p>
        </p:txBody>
      </p:sp>
      <p:sp>
        <p:nvSpPr>
          <p:cNvPr id="7171" name="Text Placeholder 4"/>
          <p:cNvSpPr>
            <a:spLocks noGrp="1"/>
          </p:cNvSpPr>
          <p:nvPr>
            <p:ph type="body" sz="quarter" idx="10"/>
          </p:nvPr>
        </p:nvSpPr>
        <p:spPr/>
        <p:txBody>
          <a:bodyPr/>
          <a:lstStyle/>
          <a:p>
            <a:r>
              <a:rPr lang="en-US" dirty="0" smtClean="0">
                <a:solidFill>
                  <a:schemeClr val="accent1"/>
                </a:solidFill>
              </a:rPr>
              <a:t>THE BIG QUESTION</a:t>
            </a:r>
            <a:endParaRPr lang="en-US" dirty="0">
              <a:solidFill>
                <a:schemeClr val="accent1"/>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79" t="7819" r="-179" b="59664"/>
          <a:stretch/>
        </p:blipFill>
        <p:spPr>
          <a:xfrm rot="1867455">
            <a:off x="4228944" y="3413013"/>
            <a:ext cx="4378584" cy="1842591"/>
          </a:xfrm>
          <a:prstGeom prst="rect">
            <a:avLst/>
          </a:prstGeom>
        </p:spPr>
      </p:pic>
    </p:spTree>
    <p:extLst>
      <p:ext uri="{BB962C8B-B14F-4D97-AF65-F5344CB8AC3E}">
        <p14:creationId xmlns:p14="http://schemas.microsoft.com/office/powerpoint/2010/main" val="894391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17533" y="1737763"/>
            <a:ext cx="8533740" cy="62347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ctangle 49"/>
          <p:cNvSpPr/>
          <p:nvPr/>
        </p:nvSpPr>
        <p:spPr>
          <a:xfrm>
            <a:off x="317533" y="2413999"/>
            <a:ext cx="8533738" cy="413905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Great Resources to follow on Social Media</a:t>
            </a:r>
            <a:endParaRPr lang="en-US" dirty="0">
              <a:solidFill>
                <a:schemeClr val="bg1"/>
              </a:solidFill>
            </a:endParaRPr>
          </a:p>
        </p:txBody>
      </p:sp>
      <p:sp>
        <p:nvSpPr>
          <p:cNvPr id="3" name="Content Placeholder 2"/>
          <p:cNvSpPr>
            <a:spLocks noGrp="1"/>
          </p:cNvSpPr>
          <p:nvPr>
            <p:ph sz="half" idx="1"/>
          </p:nvPr>
        </p:nvSpPr>
        <p:spPr>
          <a:xfrm>
            <a:off x="622556" y="2675307"/>
            <a:ext cx="8229344" cy="626236"/>
          </a:xfrm>
        </p:spPr>
        <p:txBody>
          <a:bodyPr>
            <a:normAutofit fontScale="77500" lnSpcReduction="20000"/>
          </a:bodyPr>
          <a:lstStyle/>
          <a:p>
            <a:pPr marL="0" indent="0">
              <a:buNone/>
            </a:pPr>
            <a:r>
              <a:rPr lang="en-US" sz="3200" b="1" dirty="0" smtClean="0">
                <a:solidFill>
                  <a:schemeClr val="accent2"/>
                </a:solidFill>
              </a:rPr>
              <a:t>Quality </a:t>
            </a:r>
            <a:r>
              <a:rPr lang="en-US" sz="3200" b="1" dirty="0">
                <a:solidFill>
                  <a:schemeClr val="accent2"/>
                </a:solidFill>
              </a:rPr>
              <a:t>Matters </a:t>
            </a:r>
            <a:r>
              <a:rPr lang="en-US" sz="3200" b="1" dirty="0" smtClean="0">
                <a:solidFill>
                  <a:schemeClr val="accent2"/>
                </a:solidFill>
              </a:rPr>
              <a:t>Program</a:t>
            </a:r>
            <a:endParaRPr lang="en-US" dirty="0">
              <a:solidFill>
                <a:schemeClr val="accent1"/>
              </a:solidFill>
            </a:endParaRPr>
          </a:p>
        </p:txBody>
      </p:sp>
      <p:sp>
        <p:nvSpPr>
          <p:cNvPr id="5" name="Text Placeholder 4"/>
          <p:cNvSpPr>
            <a:spLocks noGrp="1"/>
          </p:cNvSpPr>
          <p:nvPr>
            <p:ph type="body" sz="quarter" idx="10"/>
          </p:nvPr>
        </p:nvSpPr>
        <p:spPr/>
        <p:txBody>
          <a:bodyPr/>
          <a:lstStyle/>
          <a:p>
            <a:r>
              <a:rPr lang="en-US" dirty="0" smtClean="0">
                <a:solidFill>
                  <a:schemeClr val="accent1"/>
                </a:solidFill>
              </a:rPr>
              <a:t>WHO TO FOLLOW</a:t>
            </a:r>
            <a:endParaRPr lang="en-US" dirty="0">
              <a:solidFill>
                <a:schemeClr val="accent1"/>
              </a:solidFill>
            </a:endParaRPr>
          </a:p>
        </p:txBody>
      </p:sp>
      <p:grpSp>
        <p:nvGrpSpPr>
          <p:cNvPr id="9" name="Group 8"/>
          <p:cNvGrpSpPr/>
          <p:nvPr/>
        </p:nvGrpSpPr>
        <p:grpSpPr>
          <a:xfrm>
            <a:off x="4228781" y="3301543"/>
            <a:ext cx="3607417" cy="457200"/>
            <a:chOff x="3345363" y="3301543"/>
            <a:chExt cx="3607417" cy="457200"/>
          </a:xfrm>
        </p:grpSpPr>
        <p:sp>
          <p:nvSpPr>
            <p:cNvPr id="32" name="Content Placeholder 11"/>
            <p:cNvSpPr txBox="1">
              <a:spLocks/>
            </p:cNvSpPr>
            <p:nvPr/>
          </p:nvSpPr>
          <p:spPr>
            <a:xfrm>
              <a:off x="3803755" y="3301543"/>
              <a:ext cx="3149025" cy="45720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err="1">
                  <a:latin typeface="Arial" charset="0"/>
                  <a:hlinkClick r:id="rId3"/>
                </a:rPr>
                <a:t>QMQualityMatters</a:t>
              </a:r>
              <a:endParaRPr lang="en-US" sz="2200" dirty="0">
                <a:latin typeface="Arial" charset="0"/>
              </a:endParaRPr>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363" y="3312588"/>
              <a:ext cx="445190" cy="446155"/>
            </a:xfrm>
            <a:prstGeom prst="rect">
              <a:avLst/>
            </a:prstGeom>
          </p:spPr>
        </p:pic>
      </p:grpSp>
      <p:grpSp>
        <p:nvGrpSpPr>
          <p:cNvPr id="10" name="Group 9"/>
          <p:cNvGrpSpPr/>
          <p:nvPr/>
        </p:nvGrpSpPr>
        <p:grpSpPr>
          <a:xfrm>
            <a:off x="4228781" y="4055545"/>
            <a:ext cx="3606225" cy="457200"/>
            <a:chOff x="3346555" y="4055545"/>
            <a:chExt cx="3606225" cy="457200"/>
          </a:xfrm>
        </p:grpSpPr>
        <p:sp>
          <p:nvSpPr>
            <p:cNvPr id="35" name="Content Placeholder 11"/>
            <p:cNvSpPr txBox="1">
              <a:spLocks/>
            </p:cNvSpPr>
            <p:nvPr/>
          </p:nvSpPr>
          <p:spPr>
            <a:xfrm>
              <a:off x="3803755" y="4055545"/>
              <a:ext cx="3149025" cy="45720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a:latin typeface="Arial" charset="0"/>
                  <a:hlinkClick r:id="rId5"/>
                </a:rPr>
                <a:t>@</a:t>
              </a:r>
              <a:r>
                <a:rPr lang="en-US" sz="2200" dirty="0" err="1">
                  <a:latin typeface="Arial" charset="0"/>
                  <a:hlinkClick r:id="rId5"/>
                </a:rPr>
                <a:t>QMTechnology</a:t>
              </a:r>
              <a:endParaRPr lang="en-US" sz="2200" dirty="0">
                <a:latin typeface="Arial" charset="0"/>
              </a:endParaRPr>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6555" y="4055545"/>
              <a:ext cx="457200" cy="457200"/>
            </a:xfrm>
            <a:prstGeom prst="rect">
              <a:avLst/>
            </a:prstGeom>
          </p:spPr>
        </p:pic>
      </p:grpSp>
      <p:grpSp>
        <p:nvGrpSpPr>
          <p:cNvPr id="6" name="Group 5"/>
          <p:cNvGrpSpPr/>
          <p:nvPr/>
        </p:nvGrpSpPr>
        <p:grpSpPr>
          <a:xfrm>
            <a:off x="629772" y="3301543"/>
            <a:ext cx="3607899" cy="457200"/>
            <a:chOff x="629772" y="3301543"/>
            <a:chExt cx="3607899" cy="457200"/>
          </a:xfrm>
        </p:grpSpPr>
        <p:sp>
          <p:nvSpPr>
            <p:cNvPr id="63" name="Content Placeholder 11"/>
            <p:cNvSpPr txBox="1">
              <a:spLocks/>
            </p:cNvSpPr>
            <p:nvPr/>
          </p:nvSpPr>
          <p:spPr>
            <a:xfrm>
              <a:off x="1088646" y="3301543"/>
              <a:ext cx="3149025" cy="45720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err="1">
                  <a:latin typeface="Arial" charset="0"/>
                  <a:hlinkClick r:id="rId7"/>
                </a:rPr>
                <a:t>QMProgram</a:t>
              </a:r>
              <a:endParaRPr lang="en-US" sz="2200" dirty="0">
                <a:latin typeface="Arial" charset="0"/>
              </a:endParaRPr>
            </a:p>
          </p:txBody>
        </p:sp>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772" y="3312588"/>
              <a:ext cx="446155" cy="446155"/>
            </a:xfrm>
            <a:prstGeom prst="rect">
              <a:avLst/>
            </a:prstGeom>
          </p:spPr>
        </p:pic>
      </p:grpSp>
      <p:grpSp>
        <p:nvGrpSpPr>
          <p:cNvPr id="7" name="Group 6"/>
          <p:cNvGrpSpPr/>
          <p:nvPr/>
        </p:nvGrpSpPr>
        <p:grpSpPr>
          <a:xfrm>
            <a:off x="631446" y="4055545"/>
            <a:ext cx="3606225" cy="457200"/>
            <a:chOff x="631446" y="4055545"/>
            <a:chExt cx="3606225" cy="457200"/>
          </a:xfrm>
        </p:grpSpPr>
        <p:sp>
          <p:nvSpPr>
            <p:cNvPr id="64" name="Content Placeholder 11"/>
            <p:cNvSpPr txBox="1">
              <a:spLocks/>
            </p:cNvSpPr>
            <p:nvPr/>
          </p:nvSpPr>
          <p:spPr>
            <a:xfrm>
              <a:off x="1088646" y="4055545"/>
              <a:ext cx="3149025" cy="45720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a:latin typeface="Arial" charset="0"/>
                  <a:hlinkClick r:id="rId9"/>
                </a:rPr>
                <a:t>@</a:t>
              </a:r>
              <a:r>
                <a:rPr lang="en-US" sz="2200" dirty="0" err="1">
                  <a:latin typeface="Arial" charset="0"/>
                  <a:hlinkClick r:id="rId9"/>
                </a:rPr>
                <a:t>QMProgram</a:t>
              </a:r>
              <a:endParaRPr lang="en-US" sz="2200" dirty="0">
                <a:latin typeface="Arial" charset="0"/>
              </a:endParaRPr>
            </a:p>
          </p:txBody>
        </p:sp>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446" y="4055545"/>
              <a:ext cx="457200" cy="457200"/>
            </a:xfrm>
            <a:prstGeom prst="rect">
              <a:avLst/>
            </a:prstGeom>
          </p:spPr>
        </p:pic>
      </p:grpSp>
      <p:sp>
        <p:nvSpPr>
          <p:cNvPr id="65" name="Content Placeholder 11"/>
          <p:cNvSpPr txBox="1">
            <a:spLocks/>
          </p:cNvSpPr>
          <p:nvPr/>
        </p:nvSpPr>
        <p:spPr>
          <a:xfrm>
            <a:off x="1088645" y="4809548"/>
            <a:ext cx="3140136" cy="457199"/>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a:latin typeface="Arial" charset="0"/>
                <a:hlinkClick r:id="rId10"/>
              </a:rPr>
              <a:t>quality-matters-program</a:t>
            </a:r>
            <a:endParaRPr lang="en-US" sz="2200" dirty="0">
              <a:latin typeface="Arial" charset="0"/>
            </a:endParaRPr>
          </a:p>
        </p:txBody>
      </p:sp>
      <p:pic>
        <p:nvPicPr>
          <p:cNvPr id="68" name="Picture 6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772" y="4809548"/>
            <a:ext cx="457200" cy="457200"/>
          </a:xfrm>
          <a:prstGeom prst="rect">
            <a:avLst/>
          </a:prstGeom>
        </p:spPr>
      </p:pic>
      <p:pic>
        <p:nvPicPr>
          <p:cNvPr id="21" name="Picture 20"/>
          <p:cNvPicPr>
            <a:picLocks noChangeAspect="1"/>
          </p:cNvPicPr>
          <p:nvPr/>
        </p:nvPicPr>
        <p:blipFill>
          <a:blip r:embed="rId12"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37671" y="4868340"/>
            <a:ext cx="511333" cy="341994"/>
          </a:xfrm>
          <a:prstGeom prst="rect">
            <a:avLst/>
          </a:prstGeom>
        </p:spPr>
      </p:pic>
      <p:sp>
        <p:nvSpPr>
          <p:cNvPr id="22" name="TextBox 21"/>
          <p:cNvSpPr txBox="1"/>
          <p:nvPr/>
        </p:nvSpPr>
        <p:spPr>
          <a:xfrm>
            <a:off x="4861717" y="4809547"/>
            <a:ext cx="3989554"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hlinkClick r:id="rId13"/>
              </a:rPr>
              <a:t>http://www.qualitymatters.org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65404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17533" y="1737763"/>
            <a:ext cx="8533740" cy="62347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ctangle 49"/>
          <p:cNvSpPr/>
          <p:nvPr/>
        </p:nvSpPr>
        <p:spPr>
          <a:xfrm>
            <a:off x="317535" y="2361233"/>
            <a:ext cx="8533738" cy="4286309"/>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Great Resources to follow on Social Media</a:t>
            </a:r>
            <a:endParaRPr lang="en-US" dirty="0">
              <a:solidFill>
                <a:schemeClr val="bg1"/>
              </a:solidFill>
            </a:endParaRPr>
          </a:p>
        </p:txBody>
      </p:sp>
      <p:sp>
        <p:nvSpPr>
          <p:cNvPr id="5" name="Text Placeholder 4"/>
          <p:cNvSpPr>
            <a:spLocks noGrp="1"/>
          </p:cNvSpPr>
          <p:nvPr>
            <p:ph type="body" sz="quarter" idx="10"/>
          </p:nvPr>
        </p:nvSpPr>
        <p:spPr/>
        <p:txBody>
          <a:bodyPr/>
          <a:lstStyle/>
          <a:p>
            <a:r>
              <a:rPr lang="en-US" dirty="0" smtClean="0">
                <a:solidFill>
                  <a:schemeClr val="accent1"/>
                </a:solidFill>
              </a:rPr>
              <a:t>WHO TO FOLLOW</a:t>
            </a:r>
            <a:endParaRPr lang="en-US" dirty="0">
              <a:solidFill>
                <a:schemeClr val="accent1"/>
              </a:solidFill>
            </a:endParaRPr>
          </a:p>
        </p:txBody>
      </p:sp>
      <p:sp>
        <p:nvSpPr>
          <p:cNvPr id="39" name="Content Placeholder 2"/>
          <p:cNvSpPr>
            <a:spLocks noGrp="1"/>
          </p:cNvSpPr>
          <p:nvPr>
            <p:ph sz="half" idx="1"/>
          </p:nvPr>
        </p:nvSpPr>
        <p:spPr>
          <a:xfrm>
            <a:off x="622556" y="2675307"/>
            <a:ext cx="8228717" cy="626236"/>
          </a:xfrm>
        </p:spPr>
        <p:txBody>
          <a:bodyPr>
            <a:normAutofit fontScale="77500" lnSpcReduction="20000"/>
          </a:bodyPr>
          <a:lstStyle/>
          <a:p>
            <a:pPr marL="0" indent="0">
              <a:buNone/>
            </a:pPr>
            <a:r>
              <a:rPr lang="en-US" sz="3200" b="1" dirty="0" smtClean="0">
                <a:solidFill>
                  <a:schemeClr val="accent3"/>
                </a:solidFill>
              </a:rPr>
              <a:t>Quality Matters Instructional Designers Association</a:t>
            </a:r>
            <a:endParaRPr lang="en-US" dirty="0" smtClean="0">
              <a:solidFill>
                <a:schemeClr val="accent1"/>
              </a:solidFill>
            </a:endParaRPr>
          </a:p>
          <a:p>
            <a:pPr lvl="1"/>
            <a:endParaRPr lang="en-US" dirty="0">
              <a:solidFill>
                <a:schemeClr val="accent1"/>
              </a:solidFill>
            </a:endParaRPr>
          </a:p>
        </p:txBody>
      </p:sp>
      <p:sp>
        <p:nvSpPr>
          <p:cNvPr id="63" name="Content Placeholder 11"/>
          <p:cNvSpPr txBox="1">
            <a:spLocks/>
          </p:cNvSpPr>
          <p:nvPr/>
        </p:nvSpPr>
        <p:spPr>
          <a:xfrm>
            <a:off x="1088646" y="3301543"/>
            <a:ext cx="3149025" cy="45720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err="1" smtClean="0">
                <a:latin typeface="Arial" charset="0"/>
                <a:hlinkClick r:id="rId3"/>
              </a:rPr>
              <a:t>IDA.Network</a:t>
            </a:r>
            <a:endParaRPr lang="en-US" sz="2200" dirty="0">
              <a:latin typeface="Arial" charset="0"/>
            </a:endParaRPr>
          </a:p>
        </p:txBody>
      </p:sp>
      <p:sp>
        <p:nvSpPr>
          <p:cNvPr id="64" name="Content Placeholder 11"/>
          <p:cNvSpPr txBox="1">
            <a:spLocks/>
          </p:cNvSpPr>
          <p:nvPr/>
        </p:nvSpPr>
        <p:spPr>
          <a:xfrm>
            <a:off x="1088646" y="4055545"/>
            <a:ext cx="3149025" cy="457200"/>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200" dirty="0">
                <a:latin typeface="Arial" charset="0"/>
                <a:hlinkClick r:id="rId4"/>
              </a:rPr>
              <a:t>@</a:t>
            </a:r>
            <a:r>
              <a:rPr lang="en-US" sz="2200" dirty="0" err="1" smtClean="0">
                <a:latin typeface="Arial" charset="0"/>
                <a:hlinkClick r:id="rId4"/>
              </a:rPr>
              <a:t>IDA_Network</a:t>
            </a:r>
            <a:endParaRPr lang="en-US" sz="2200" dirty="0">
              <a:latin typeface="Arial" charset="0"/>
            </a:endParaRPr>
          </a:p>
        </p:txBody>
      </p:sp>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772" y="3312588"/>
            <a:ext cx="446155" cy="446155"/>
          </a:xfrm>
          <a:prstGeom prst="rect">
            <a:avLst/>
          </a:prstGeom>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446" y="4055545"/>
            <a:ext cx="457200" cy="457200"/>
          </a:xfrm>
          <a:prstGeom prst="rect">
            <a:avLst/>
          </a:prstGeom>
        </p:spPr>
      </p:pic>
      <p:pic>
        <p:nvPicPr>
          <p:cNvPr id="13" name="Picture 12"/>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1446" y="4830292"/>
            <a:ext cx="511333" cy="341994"/>
          </a:xfrm>
          <a:prstGeom prst="rect">
            <a:avLst/>
          </a:prstGeom>
        </p:spPr>
      </p:pic>
      <p:sp>
        <p:nvSpPr>
          <p:cNvPr id="14" name="TextBox 13"/>
          <p:cNvSpPr txBox="1"/>
          <p:nvPr/>
        </p:nvSpPr>
        <p:spPr>
          <a:xfrm>
            <a:off x="1255492" y="4771499"/>
            <a:ext cx="3989554"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hlinkClick r:id="rId8"/>
              </a:rPr>
              <a:t>http://ida.qualitymatters.org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6707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318162"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18162" y="2532495"/>
            <a:ext cx="5340909" cy="107721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Timothy </a:t>
            </a:r>
            <a:r>
              <a:rPr lang="en-US" b="1" dirty="0">
                <a:latin typeface="Arial" panose="020B0604020202020204" pitchFamily="34" charset="0"/>
                <a:cs typeface="Arial" panose="020B0604020202020204" pitchFamily="34" charset="0"/>
              </a:rPr>
              <a:t>Lombardo, </a:t>
            </a:r>
            <a:r>
              <a:rPr lang="en-US" b="1" dirty="0" smtClean="0">
                <a:latin typeface="Arial" panose="020B0604020202020204" pitchFamily="34" charset="0"/>
                <a:cs typeface="Arial" panose="020B0604020202020204" pitchFamily="34" charset="0"/>
              </a:rPr>
              <a:t>M.S.</a:t>
            </a:r>
          </a:p>
          <a:p>
            <a:r>
              <a:rPr lang="en-US" sz="2000" dirty="0" smtClean="0">
                <a:latin typeface="Arial" panose="020B0604020202020204" pitchFamily="34" charset="0"/>
                <a:cs typeface="Arial" panose="020B0604020202020204" pitchFamily="34" charset="0"/>
              </a:rPr>
              <a:t>Instructional Designer</a:t>
            </a:r>
          </a:p>
          <a:p>
            <a:r>
              <a:rPr lang="en-US" sz="2000" dirty="0" smtClean="0">
                <a:latin typeface="Arial" panose="020B0604020202020204" pitchFamily="34" charset="0"/>
                <a:cs typeface="Arial" panose="020B0604020202020204" pitchFamily="34" charset="0"/>
              </a:rPr>
              <a:t>University Quality Matters Coordinator</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0381" y="3929510"/>
            <a:ext cx="394529" cy="394529"/>
          </a:xfrm>
          <a:prstGeom prst="rect">
            <a:avLst/>
          </a:prstGeom>
        </p:spPr>
      </p:pic>
      <p:sp>
        <p:nvSpPr>
          <p:cNvPr id="5" name="TextBox 4"/>
          <p:cNvSpPr txBox="1"/>
          <p:nvPr/>
        </p:nvSpPr>
        <p:spPr>
          <a:xfrm>
            <a:off x="1666025" y="3895384"/>
            <a:ext cx="247114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614.688.2085</a:t>
            </a:r>
            <a:endParaRPr lang="en-US" sz="20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36389" y="4649323"/>
            <a:ext cx="396513" cy="311153"/>
          </a:xfrm>
          <a:prstGeom prst="rect">
            <a:avLst/>
          </a:prstGeom>
        </p:spPr>
      </p:pic>
      <p:sp>
        <p:nvSpPr>
          <p:cNvPr id="7" name="TextBox 6"/>
          <p:cNvSpPr txBox="1"/>
          <p:nvPr/>
        </p:nvSpPr>
        <p:spPr>
          <a:xfrm>
            <a:off x="1703025" y="4529840"/>
            <a:ext cx="277958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lombardo.89@osu.edu</a:t>
            </a:r>
            <a:endParaRPr lang="en-US" sz="2000" dirty="0" smtClean="0">
              <a:latin typeface="Arial" panose="020B0604020202020204" pitchFamily="34" charset="0"/>
              <a:cs typeface="Arial" panose="020B0604020202020204" pitchFamily="34" charset="0"/>
            </a:endParaRPr>
          </a:p>
        </p:txBody>
      </p:sp>
      <p:sp>
        <p:nvSpPr>
          <p:cNvPr id="9" name="TextBox 8"/>
          <p:cNvSpPr txBox="1"/>
          <p:nvPr/>
        </p:nvSpPr>
        <p:spPr>
          <a:xfrm>
            <a:off x="5300840" y="3838994"/>
            <a:ext cx="2269192"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hlinkClick r:id="rId4"/>
              </a:rPr>
              <a:t>@lombardo_89</a:t>
            </a:r>
            <a:endParaRPr lang="en-US" sz="2000" dirty="0" smtClean="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00381" y="5339691"/>
            <a:ext cx="511333" cy="341994"/>
          </a:xfrm>
          <a:prstGeom prst="rect">
            <a:avLst/>
          </a:prstGeom>
        </p:spPr>
      </p:pic>
      <p:sp>
        <p:nvSpPr>
          <p:cNvPr id="11" name="TextBox 10"/>
          <p:cNvSpPr txBox="1"/>
          <p:nvPr/>
        </p:nvSpPr>
        <p:spPr>
          <a:xfrm>
            <a:off x="5313947" y="5197116"/>
            <a:ext cx="3004275"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hlinkClick r:id="rId6" action="ppaction://hlinkfile"/>
              </a:rPr>
              <a:t>u.osu.edu</a:t>
            </a:r>
            <a:r>
              <a:rPr lang="en-US" sz="2000" dirty="0" smtClean="0">
                <a:latin typeface="Arial" panose="020B0604020202020204" pitchFamily="34" charset="0"/>
                <a:cs typeface="Arial" panose="020B0604020202020204" pitchFamily="34" charset="0"/>
                <a:hlinkClick r:id="rId6" action="ppaction://hlinkfile"/>
              </a:rPr>
              <a:t>/</a:t>
            </a:r>
            <a:r>
              <a:rPr lang="en-US" sz="2000" dirty="0" err="1" smtClean="0">
                <a:latin typeface="Arial" panose="020B0604020202020204" pitchFamily="34" charset="0"/>
                <a:cs typeface="Arial" panose="020B0604020202020204" pitchFamily="34" charset="0"/>
                <a:hlinkClick r:id="rId6" action="ppaction://hlinkfile"/>
              </a:rPr>
              <a:t>qualitymatters</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1724427" y="5280898"/>
            <a:ext cx="2471145"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go.osu.edu</a:t>
            </a:r>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qm</a:t>
            </a:r>
            <a:endParaRPr lang="en-US" sz="2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776257" y="5255232"/>
            <a:ext cx="421760" cy="421760"/>
          </a:xfrm>
          <a:prstGeom prst="rect">
            <a:avLst/>
          </a:prstGeom>
        </p:spPr>
      </p:pic>
      <p:sp>
        <p:nvSpPr>
          <p:cNvPr id="16" name="Text Placeholder 15"/>
          <p:cNvSpPr>
            <a:spLocks noGrp="1"/>
          </p:cNvSpPr>
          <p:nvPr>
            <p:ph type="body" sz="quarter" idx="10"/>
          </p:nvPr>
        </p:nvSpPr>
        <p:spPr/>
        <p:txBody>
          <a:bodyPr/>
          <a:lstStyle/>
          <a:p>
            <a:r>
              <a:rPr lang="en-US" dirty="0" smtClean="0">
                <a:solidFill>
                  <a:schemeClr val="accent1"/>
                </a:solidFill>
              </a:rPr>
              <a:t>CONTACT INFO</a:t>
            </a:r>
          </a:p>
        </p:txBody>
      </p:sp>
      <p:sp>
        <p:nvSpPr>
          <p:cNvPr id="17" name="Title 16"/>
          <p:cNvSpPr>
            <a:spLocks noGrp="1"/>
          </p:cNvSpPr>
          <p:nvPr>
            <p:ph type="title" idx="4294967295"/>
          </p:nvPr>
        </p:nvSpPr>
        <p:spPr/>
        <p:txBody>
          <a:bodyPr/>
          <a:lstStyle/>
          <a:p>
            <a:r>
              <a:rPr lang="en-US" dirty="0" smtClean="0">
                <a:solidFill>
                  <a:schemeClr val="bg1"/>
                </a:solidFill>
              </a:rPr>
              <a:t>For More Information</a:t>
            </a:r>
          </a:p>
        </p:txBody>
      </p:sp>
      <p:sp>
        <p:nvSpPr>
          <p:cNvPr id="18" name="TextBox 17"/>
          <p:cNvSpPr txBox="1"/>
          <p:nvPr/>
        </p:nvSpPr>
        <p:spPr>
          <a:xfrm>
            <a:off x="5300840" y="4518055"/>
            <a:ext cx="226919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#QMOSU</a:t>
            </a:r>
            <a:endParaRPr lang="en-US" sz="2000" dirty="0" smtClean="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58537" y="3829778"/>
            <a:ext cx="457200" cy="457200"/>
          </a:xfrm>
          <a:prstGeom prst="rect">
            <a:avLst/>
          </a:prstGeom>
        </p:spPr>
      </p:pic>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58537" y="4542505"/>
            <a:ext cx="457200" cy="457200"/>
          </a:xfrm>
          <a:prstGeom prst="rect">
            <a:avLst/>
          </a:prstGeom>
        </p:spPr>
      </p:pic>
    </p:spTree>
    <p:extLst>
      <p:ext uri="{BB962C8B-B14F-4D97-AF65-F5344CB8AC3E}">
        <p14:creationId xmlns:p14="http://schemas.microsoft.com/office/powerpoint/2010/main" val="6093115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7533" y="1737763"/>
            <a:ext cx="8533740"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318162" y="2361234"/>
            <a:ext cx="8533738" cy="427731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318162" y="2532495"/>
            <a:ext cx="5890727" cy="107721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Julie Henn, MBA</a:t>
            </a:r>
          </a:p>
          <a:p>
            <a:r>
              <a:rPr lang="en-US" sz="2000" dirty="0" smtClean="0">
                <a:latin typeface="Arial" panose="020B0604020202020204" pitchFamily="34" charset="0"/>
                <a:cs typeface="Arial" panose="020B0604020202020204" pitchFamily="34" charset="0"/>
              </a:rPr>
              <a:t>Director of Technology &amp; Chief Information Officer</a:t>
            </a:r>
          </a:p>
          <a:p>
            <a:r>
              <a:rPr lang="en-US" sz="2000" dirty="0" smtClean="0">
                <a:latin typeface="Arial" panose="020B0604020202020204" pitchFamily="34" charset="0"/>
                <a:cs typeface="Arial" panose="020B0604020202020204" pitchFamily="34" charset="0"/>
              </a:rPr>
              <a:t>Quality Matters</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0381" y="3929510"/>
            <a:ext cx="394529" cy="394529"/>
          </a:xfrm>
          <a:prstGeom prst="rect">
            <a:avLst/>
          </a:prstGeom>
        </p:spPr>
      </p:pic>
      <p:sp>
        <p:nvSpPr>
          <p:cNvPr id="5" name="TextBox 4"/>
          <p:cNvSpPr txBox="1"/>
          <p:nvPr/>
        </p:nvSpPr>
        <p:spPr>
          <a:xfrm>
            <a:off x="1666025" y="3895384"/>
            <a:ext cx="2471145"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410.497.8035</a:t>
            </a:r>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36389" y="4649323"/>
            <a:ext cx="396513" cy="311153"/>
          </a:xfrm>
          <a:prstGeom prst="rect">
            <a:avLst/>
          </a:prstGeom>
        </p:spPr>
      </p:pic>
      <p:sp>
        <p:nvSpPr>
          <p:cNvPr id="7" name="TextBox 6"/>
          <p:cNvSpPr txBox="1"/>
          <p:nvPr/>
        </p:nvSpPr>
        <p:spPr>
          <a:xfrm>
            <a:off x="1532902" y="4529840"/>
            <a:ext cx="3095541"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jhenn@qualitymatters.org</a:t>
            </a:r>
            <a:endParaRPr lang="en-US" sz="2000" dirty="0" smtClean="0">
              <a:latin typeface="Arial" panose="020B0604020202020204" pitchFamily="34" charset="0"/>
              <a:cs typeface="Arial" panose="020B0604020202020204" pitchFamily="34" charset="0"/>
            </a:endParaRPr>
          </a:p>
        </p:txBody>
      </p:sp>
      <p:sp>
        <p:nvSpPr>
          <p:cNvPr id="9" name="TextBox 8"/>
          <p:cNvSpPr txBox="1"/>
          <p:nvPr/>
        </p:nvSpPr>
        <p:spPr>
          <a:xfrm>
            <a:off x="5300840" y="3838994"/>
            <a:ext cx="2269192"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hlinkClick r:id="rId4"/>
              </a:rPr>
              <a:t>@</a:t>
            </a:r>
            <a:r>
              <a:rPr lang="en-US" sz="2000" dirty="0" err="1" smtClean="0">
                <a:latin typeface="Arial" panose="020B0604020202020204" pitchFamily="34" charset="0"/>
                <a:cs typeface="Arial" panose="020B0604020202020204" pitchFamily="34" charset="0"/>
                <a:hlinkClick r:id="rId4"/>
              </a:rPr>
              <a:t>juliehenn</a:t>
            </a:r>
            <a:endParaRPr lang="en-US" sz="2000" dirty="0" smtClean="0">
              <a:latin typeface="Arial" panose="020B0604020202020204" pitchFamily="34" charset="0"/>
              <a:cs typeface="Arial" panose="020B0604020202020204" pitchFamily="34" charset="0"/>
            </a:endParaRPr>
          </a:p>
        </p:txBody>
      </p:sp>
      <p:sp>
        <p:nvSpPr>
          <p:cNvPr id="16" name="Text Placeholder 15"/>
          <p:cNvSpPr>
            <a:spLocks noGrp="1"/>
          </p:cNvSpPr>
          <p:nvPr>
            <p:ph type="body" sz="quarter" idx="10"/>
          </p:nvPr>
        </p:nvSpPr>
        <p:spPr/>
        <p:txBody>
          <a:bodyPr/>
          <a:lstStyle/>
          <a:p>
            <a:r>
              <a:rPr lang="en-US" dirty="0" smtClean="0">
                <a:solidFill>
                  <a:schemeClr val="accent1"/>
                </a:solidFill>
              </a:rPr>
              <a:t>CONTACT INFO</a:t>
            </a:r>
          </a:p>
        </p:txBody>
      </p:sp>
      <p:sp>
        <p:nvSpPr>
          <p:cNvPr id="17" name="Title 16"/>
          <p:cNvSpPr>
            <a:spLocks noGrp="1"/>
          </p:cNvSpPr>
          <p:nvPr>
            <p:ph type="title" idx="4294967295"/>
          </p:nvPr>
        </p:nvSpPr>
        <p:spPr/>
        <p:txBody>
          <a:bodyPr/>
          <a:lstStyle/>
          <a:p>
            <a:r>
              <a:rPr lang="en-US" dirty="0" smtClean="0">
                <a:solidFill>
                  <a:schemeClr val="bg1"/>
                </a:solidFill>
              </a:rPr>
              <a:t>For More Information</a:t>
            </a:r>
          </a:p>
        </p:txBody>
      </p:sp>
      <p:sp>
        <p:nvSpPr>
          <p:cNvPr id="18" name="TextBox 17"/>
          <p:cNvSpPr txBox="1"/>
          <p:nvPr/>
        </p:nvSpPr>
        <p:spPr>
          <a:xfrm>
            <a:off x="5300840" y="4518055"/>
            <a:ext cx="2269192"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hlinkClick r:id="rId5"/>
              </a:rPr>
              <a:t>@</a:t>
            </a:r>
            <a:r>
              <a:rPr lang="en-US" sz="2000" dirty="0" err="1" smtClean="0">
                <a:latin typeface="Arial" panose="020B0604020202020204" pitchFamily="34" charset="0"/>
                <a:cs typeface="Arial" panose="020B0604020202020204" pitchFamily="34" charset="0"/>
                <a:hlinkClick r:id="rId5"/>
              </a:rPr>
              <a:t>QMTechnology</a:t>
            </a:r>
            <a:endParaRPr lang="en-US" sz="2000" dirty="0" smtClean="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8537" y="3829778"/>
            <a:ext cx="457200" cy="457200"/>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8537" y="4542505"/>
            <a:ext cx="457200" cy="457200"/>
          </a:xfrm>
          <a:prstGeom prst="rect">
            <a:avLst/>
          </a:prstGeom>
        </p:spPr>
      </p:pic>
    </p:spTree>
    <p:extLst>
      <p:ext uri="{BB962C8B-B14F-4D97-AF65-F5344CB8AC3E}">
        <p14:creationId xmlns:p14="http://schemas.microsoft.com/office/powerpoint/2010/main" val="7807942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1"/>
          <p:cNvSpPr txBox="1">
            <a:spLocks noChangeArrowheads="1"/>
          </p:cNvSpPr>
          <p:nvPr/>
        </p:nvSpPr>
        <p:spPr bwMode="auto">
          <a:xfrm>
            <a:off x="461963" y="1917700"/>
            <a:ext cx="6700837"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0" b="1" dirty="0">
                <a:solidFill>
                  <a:srgbClr val="BB0000"/>
                </a:solidFill>
                <a:latin typeface="Arial" charset="0"/>
                <a:cs typeface="Arial" charset="0"/>
              </a:rPr>
              <a:t>THANK YOU</a:t>
            </a:r>
          </a:p>
        </p:txBody>
      </p:sp>
      <p:sp>
        <p:nvSpPr>
          <p:cNvPr id="12290" name="TextBox 2"/>
          <p:cNvSpPr txBox="1">
            <a:spLocks noChangeArrowheads="1"/>
          </p:cNvSpPr>
          <p:nvPr/>
        </p:nvSpPr>
        <p:spPr bwMode="auto">
          <a:xfrm>
            <a:off x="461964" y="4370388"/>
            <a:ext cx="4150980"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i="1" dirty="0" smtClean="0">
                <a:latin typeface="Arial" charset="0"/>
                <a:cs typeface="Arial" charset="0"/>
              </a:rPr>
              <a:t>Timothy Lombardo, M.S.</a:t>
            </a:r>
            <a:endParaRPr lang="en-US" sz="2000" b="1" i="1" dirty="0">
              <a:latin typeface="Arial" charset="0"/>
              <a:cs typeface="Arial" charset="0"/>
            </a:endParaRPr>
          </a:p>
          <a:p>
            <a:pPr eaLnBrk="1" hangingPunct="1"/>
            <a:r>
              <a:rPr lang="en-US" sz="2000" b="1" dirty="0" smtClean="0">
                <a:solidFill>
                  <a:srgbClr val="666666"/>
                </a:solidFill>
                <a:latin typeface="Arial" charset="0"/>
                <a:cs typeface="Arial" charset="0"/>
              </a:rPr>
              <a:t>Instructional Designer</a:t>
            </a:r>
          </a:p>
          <a:p>
            <a:pPr eaLnBrk="1" hangingPunct="1"/>
            <a:r>
              <a:rPr lang="en-US" sz="2000" b="1" dirty="0" smtClean="0">
                <a:solidFill>
                  <a:srgbClr val="666666"/>
                </a:solidFill>
                <a:latin typeface="Arial" charset="0"/>
                <a:cs typeface="Arial" charset="0"/>
              </a:rPr>
              <a:t>University Quality Matters Coordinator</a:t>
            </a:r>
            <a:endParaRPr lang="en-US" sz="2000" b="1" dirty="0">
              <a:solidFill>
                <a:srgbClr val="666666"/>
              </a:solidFill>
              <a:latin typeface="Arial" charset="0"/>
              <a:cs typeface="Arial" charset="0"/>
            </a:endParaRPr>
          </a:p>
          <a:p>
            <a:pPr eaLnBrk="1" hangingPunct="1"/>
            <a:r>
              <a:rPr lang="en-US" sz="1800" b="1" dirty="0">
                <a:solidFill>
                  <a:srgbClr val="666666"/>
                </a:solidFill>
                <a:latin typeface="Arial" charset="0"/>
                <a:cs typeface="Arial" charset="0"/>
              </a:rPr>
              <a:t>Office of Distance Education and eLearning</a:t>
            </a:r>
          </a:p>
          <a:p>
            <a:pPr eaLnBrk="1" hangingPunct="1"/>
            <a:r>
              <a:rPr lang="en-US" sz="1800" dirty="0" smtClean="0">
                <a:solidFill>
                  <a:srgbClr val="666666"/>
                </a:solidFill>
                <a:latin typeface="Arial" charset="0"/>
                <a:cs typeface="Arial" charset="0"/>
              </a:rPr>
              <a:t>(</a:t>
            </a:r>
            <a:r>
              <a:rPr lang="en-US" sz="1800" dirty="0">
                <a:solidFill>
                  <a:srgbClr val="666666"/>
                </a:solidFill>
                <a:latin typeface="Arial" charset="0"/>
                <a:cs typeface="Arial" charset="0"/>
              </a:rPr>
              <a:t>614) 292-8860</a:t>
            </a:r>
          </a:p>
          <a:p>
            <a:pPr eaLnBrk="1" hangingPunct="1"/>
            <a:r>
              <a:rPr lang="en-US" sz="1800" dirty="0" err="1">
                <a:solidFill>
                  <a:srgbClr val="666666"/>
                </a:solidFill>
                <a:latin typeface="Arial" charset="0"/>
                <a:cs typeface="Arial" charset="0"/>
              </a:rPr>
              <a:t>www.osu.edu</a:t>
            </a:r>
            <a:endParaRPr lang="en-US" sz="1800" dirty="0">
              <a:solidFill>
                <a:srgbClr val="666666"/>
              </a:solidFill>
              <a:latin typeface="Arial" charset="0"/>
              <a:cs typeface="Arial" charset="0"/>
            </a:endParaRPr>
          </a:p>
        </p:txBody>
      </p:sp>
      <p:sp>
        <p:nvSpPr>
          <p:cNvPr id="5" name="TextBox 4"/>
          <p:cNvSpPr txBox="1">
            <a:spLocks noChangeArrowheads="1"/>
          </p:cNvSpPr>
          <p:nvPr/>
        </p:nvSpPr>
        <p:spPr bwMode="auto">
          <a:xfrm>
            <a:off x="614363" y="3048000"/>
            <a:ext cx="59388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dirty="0" smtClean="0">
                <a:latin typeface="Arial" charset="0"/>
                <a:cs typeface="Arial" charset="0"/>
              </a:rPr>
              <a:t>Questions?</a:t>
            </a:r>
            <a:endParaRPr lang="en-US" sz="3600" b="1" dirty="0">
              <a:latin typeface="Arial" charset="0"/>
              <a:cs typeface="Arial" charset="0"/>
            </a:endParaRPr>
          </a:p>
        </p:txBody>
      </p:sp>
      <p:sp>
        <p:nvSpPr>
          <p:cNvPr id="6" name="TextBox 2"/>
          <p:cNvSpPr txBox="1">
            <a:spLocks noChangeArrowheads="1"/>
          </p:cNvSpPr>
          <p:nvPr/>
        </p:nvSpPr>
        <p:spPr bwMode="auto">
          <a:xfrm>
            <a:off x="4612944" y="4370387"/>
            <a:ext cx="4150980"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i="1" dirty="0">
                <a:latin typeface="Arial" charset="0"/>
                <a:cs typeface="Arial" charset="0"/>
              </a:rPr>
              <a:t>Julie </a:t>
            </a:r>
            <a:r>
              <a:rPr lang="en-US" sz="2000" b="1" i="1" dirty="0" smtClean="0">
                <a:latin typeface="Arial" charset="0"/>
                <a:cs typeface="Arial" charset="0"/>
              </a:rPr>
              <a:t>Henn, MBA</a:t>
            </a:r>
            <a:endParaRPr lang="en-US" sz="2000" b="1" i="1" dirty="0">
              <a:latin typeface="Arial" charset="0"/>
              <a:cs typeface="Arial" charset="0"/>
            </a:endParaRPr>
          </a:p>
          <a:p>
            <a:pPr eaLnBrk="1" hangingPunct="1"/>
            <a:r>
              <a:rPr lang="en-US" sz="2000" b="1" dirty="0">
                <a:solidFill>
                  <a:srgbClr val="666666"/>
                </a:solidFill>
                <a:latin typeface="Arial" charset="0"/>
                <a:cs typeface="Arial" charset="0"/>
              </a:rPr>
              <a:t>Director of Technology &amp; </a:t>
            </a:r>
            <a:r>
              <a:rPr lang="en-US" sz="2000" b="1" dirty="0" smtClean="0">
                <a:solidFill>
                  <a:srgbClr val="666666"/>
                </a:solidFill>
                <a:latin typeface="Arial" charset="0"/>
                <a:cs typeface="Arial" charset="0"/>
              </a:rPr>
              <a:t>CIO</a:t>
            </a:r>
            <a:endParaRPr lang="en-US" sz="2000" b="1" dirty="0">
              <a:solidFill>
                <a:srgbClr val="666666"/>
              </a:solidFill>
              <a:latin typeface="Arial" charset="0"/>
              <a:cs typeface="Arial" charset="0"/>
            </a:endParaRPr>
          </a:p>
          <a:p>
            <a:pPr eaLnBrk="1" hangingPunct="1"/>
            <a:r>
              <a:rPr lang="en-US" sz="1800" b="1" dirty="0" smtClean="0">
                <a:solidFill>
                  <a:srgbClr val="666666"/>
                </a:solidFill>
                <a:latin typeface="Arial" charset="0"/>
                <a:cs typeface="Arial" charset="0"/>
              </a:rPr>
              <a:t>Quality Matters</a:t>
            </a:r>
            <a:endParaRPr lang="en-US" sz="1800" b="1" dirty="0">
              <a:solidFill>
                <a:srgbClr val="666666"/>
              </a:solidFill>
              <a:latin typeface="Arial" charset="0"/>
              <a:cs typeface="Arial" charset="0"/>
            </a:endParaRPr>
          </a:p>
          <a:p>
            <a:pPr eaLnBrk="1" hangingPunct="1"/>
            <a:r>
              <a:rPr lang="en-US" sz="1800" dirty="0">
                <a:solidFill>
                  <a:srgbClr val="666666"/>
                </a:solidFill>
                <a:latin typeface="Arial" charset="0"/>
                <a:cs typeface="Arial" charset="0"/>
              </a:rPr>
              <a:t>(</a:t>
            </a:r>
            <a:r>
              <a:rPr lang="en-US" sz="1800" dirty="0" smtClean="0">
                <a:solidFill>
                  <a:srgbClr val="666666"/>
                </a:solidFill>
                <a:latin typeface="Arial" charset="0"/>
                <a:cs typeface="Arial" charset="0"/>
              </a:rPr>
              <a:t>410) 497-8035</a:t>
            </a:r>
            <a:endParaRPr lang="en-US" sz="1800" dirty="0">
              <a:solidFill>
                <a:srgbClr val="666666"/>
              </a:solidFill>
              <a:latin typeface="Arial" charset="0"/>
              <a:cs typeface="Arial" charset="0"/>
            </a:endParaRPr>
          </a:p>
          <a:p>
            <a:pPr eaLnBrk="1" hangingPunct="1"/>
            <a:r>
              <a:rPr lang="en-US" sz="1800" dirty="0" smtClean="0">
                <a:solidFill>
                  <a:srgbClr val="666666"/>
                </a:solidFill>
                <a:latin typeface="Arial" charset="0"/>
                <a:cs typeface="Arial" charset="0"/>
              </a:rPr>
              <a:t>www.qualitymatters.org</a:t>
            </a:r>
            <a:endParaRPr lang="en-US" sz="1800" dirty="0">
              <a:solidFill>
                <a:srgbClr val="666666"/>
              </a:solidFill>
              <a:latin typeface="Arial" charset="0"/>
              <a:cs typeface="Arial" charset="0"/>
            </a:endParaRPr>
          </a:p>
        </p:txBody>
      </p:sp>
    </p:spTree>
    <p:extLst>
      <p:ext uri="{BB962C8B-B14F-4D97-AF65-F5344CB8AC3E}">
        <p14:creationId xmlns:p14="http://schemas.microsoft.com/office/powerpoint/2010/main" val="352741799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r>
              <a:rPr lang="en-US" dirty="0"/>
              <a:t>Center, P. R. (2013, 2013-12-27). Social Networking Fact Sheet.   Retrieved from </a:t>
            </a:r>
            <a:r>
              <a:rPr lang="en-US" dirty="0">
                <a:hlinkClick r:id="rId2"/>
              </a:rPr>
              <a:t>http://www.pewinternet.org/fact-sheets/social-networking-fact-sheet</a:t>
            </a:r>
            <a:r>
              <a:rPr lang="en-US" dirty="0" smtClean="0">
                <a:hlinkClick r:id="rId2"/>
              </a:rPr>
              <a:t>/</a:t>
            </a:r>
            <a:endParaRPr lang="en-US" dirty="0" smtClean="0"/>
          </a:p>
          <a:p>
            <a:r>
              <a:rPr lang="en-US" dirty="0" smtClean="0"/>
              <a:t>Cheng</a:t>
            </a:r>
            <a:r>
              <a:rPr lang="en-US" dirty="0"/>
              <a:t>, F. (2015). Atari 2600 home version </a:t>
            </a:r>
            <a:r>
              <a:rPr lang="en-US" dirty="0" smtClean="0"/>
              <a:t>of Breakout </a:t>
            </a:r>
            <a:r>
              <a:rPr lang="en-US" dirty="0"/>
              <a:t>(from Wikipedia).   Retrieved </a:t>
            </a:r>
            <a:r>
              <a:rPr lang="en-US" dirty="0" smtClean="0"/>
              <a:t>from </a:t>
            </a:r>
            <a:r>
              <a:rPr lang="en-US" dirty="0" smtClean="0">
                <a:hlinkClick r:id="rId3"/>
              </a:rPr>
              <a:t>https</a:t>
            </a:r>
            <a:r>
              <a:rPr lang="en-US" dirty="0">
                <a:hlinkClick r:id="rId3"/>
              </a:rPr>
              <a:t>://www.flickr.com/photos/gloomcheng/4956907364</a:t>
            </a:r>
            <a:r>
              <a:rPr lang="en-US" dirty="0" smtClean="0">
                <a:hlinkClick r:id="rId3"/>
              </a:rPr>
              <a:t>/</a:t>
            </a:r>
            <a:endParaRPr lang="en-US" dirty="0" smtClean="0"/>
          </a:p>
          <a:p>
            <a:r>
              <a:rPr lang="en-US" dirty="0" smtClean="0"/>
              <a:t>Consortium</a:t>
            </a:r>
            <a:r>
              <a:rPr lang="en-US" dirty="0"/>
              <a:t>, </a:t>
            </a:r>
            <a:r>
              <a:rPr lang="en-US" dirty="0" smtClean="0"/>
              <a:t>T.O</a:t>
            </a:r>
            <a:r>
              <a:rPr lang="en-US" dirty="0"/>
              <a:t>. Q. M. (2015). The Ohio Quality Matters Consortium.   Retrieved from </a:t>
            </a:r>
            <a:r>
              <a:rPr lang="en-US" dirty="0">
                <a:hlinkClick r:id="rId4"/>
              </a:rPr>
              <a:t>http://qmohio.org</a:t>
            </a:r>
            <a:r>
              <a:rPr lang="en-US" dirty="0" smtClean="0">
                <a:hlinkClick r:id="rId4"/>
              </a:rPr>
              <a:t>/</a:t>
            </a:r>
            <a:endParaRPr lang="en-US" dirty="0" smtClean="0"/>
          </a:p>
          <a:p>
            <a:r>
              <a:rPr lang="en-US" dirty="0" smtClean="0"/>
              <a:t>Google</a:t>
            </a:r>
            <a:r>
              <a:rPr lang="en-US" dirty="0"/>
              <a:t>. (2015). Google Analytics </a:t>
            </a:r>
            <a:r>
              <a:rPr lang="en-US" dirty="0" smtClean="0"/>
              <a:t>Developer</a:t>
            </a:r>
          </a:p>
          <a:p>
            <a:r>
              <a:rPr lang="en-US" dirty="0" smtClean="0"/>
              <a:t>Branding </a:t>
            </a:r>
            <a:r>
              <a:rPr lang="en-US" dirty="0"/>
              <a:t>Guidelines &amp; Policies.   Retrieved from https://</a:t>
            </a:r>
            <a:r>
              <a:rPr lang="en-US" dirty="0" err="1"/>
              <a:t>developers.google.com</a:t>
            </a:r>
            <a:r>
              <a:rPr lang="en-US" dirty="0"/>
              <a:t>/analytics/terms/branding-policy /</a:t>
            </a:r>
          </a:p>
        </p:txBody>
      </p:sp>
      <p:sp>
        <p:nvSpPr>
          <p:cNvPr id="4" name="Text Placeholder 3"/>
          <p:cNvSpPr>
            <a:spLocks noGrp="1"/>
          </p:cNvSpPr>
          <p:nvPr>
            <p:ph type="body" sz="quarter" idx="10"/>
          </p:nvPr>
        </p:nvSpPr>
        <p:spPr/>
        <p:txBody>
          <a:bodyPr/>
          <a:lstStyle/>
          <a:p>
            <a:r>
              <a:rPr lang="en-US" dirty="0" smtClean="0"/>
              <a:t>Presentation References</a:t>
            </a:r>
            <a:endParaRPr lang="en-US" dirty="0"/>
          </a:p>
        </p:txBody>
      </p:sp>
    </p:spTree>
    <p:extLst>
      <p:ext uri="{BB962C8B-B14F-4D97-AF65-F5344CB8AC3E}">
        <p14:creationId xmlns:p14="http://schemas.microsoft.com/office/powerpoint/2010/main" val="37763904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r>
              <a:rPr lang="en-US" dirty="0" smtClean="0"/>
              <a:t>Google</a:t>
            </a:r>
            <a:r>
              <a:rPr lang="en-US" dirty="0"/>
              <a:t>. (2015). Google Analytics </a:t>
            </a:r>
            <a:r>
              <a:rPr lang="en-US" dirty="0" smtClean="0"/>
              <a:t>Developer Branding </a:t>
            </a:r>
            <a:r>
              <a:rPr lang="en-US" dirty="0"/>
              <a:t>Guidelines &amp; Policies.   Retrieved </a:t>
            </a:r>
            <a:r>
              <a:rPr lang="en-US" dirty="0" smtClean="0"/>
              <a:t>from </a:t>
            </a:r>
            <a:r>
              <a:rPr lang="en-US" dirty="0" smtClean="0">
                <a:hlinkClick r:id="rId2" invalidUrl="https://developers.google.com/analytics/terms/branding-policy /"/>
              </a:rPr>
              <a:t>https</a:t>
            </a:r>
            <a:r>
              <a:rPr lang="en-US" dirty="0">
                <a:hlinkClick r:id="rId2" invalidUrl="https://developers.google.com/analytics/terms/branding-policy /"/>
              </a:rPr>
              <a:t>://developers.google.com/analytics/terms/branding-policy </a:t>
            </a:r>
            <a:r>
              <a:rPr lang="en-US" dirty="0" smtClean="0">
                <a:hlinkClick r:id="rId2" invalidUrl="https://developers.google.com/analytics/terms/branding-policy /"/>
              </a:rPr>
              <a:t>/</a:t>
            </a:r>
            <a:endParaRPr lang="en-US" dirty="0" smtClean="0"/>
          </a:p>
          <a:p>
            <a:r>
              <a:rPr lang="en-US" dirty="0"/>
              <a:t>Inc., H. M. (2015). Media Kit.   Retrieved from </a:t>
            </a:r>
            <a:r>
              <a:rPr lang="en-US" dirty="0">
                <a:hlinkClick r:id="rId3"/>
              </a:rPr>
              <a:t>https://</a:t>
            </a:r>
            <a:r>
              <a:rPr lang="en-US" dirty="0" smtClean="0">
                <a:hlinkClick r:id="rId3"/>
              </a:rPr>
              <a:t>hootsuite.com/about/media-kit</a:t>
            </a:r>
            <a:endParaRPr lang="en-US" dirty="0" smtClean="0"/>
          </a:p>
          <a:p>
            <a:r>
              <a:rPr lang="en-US" dirty="0"/>
              <a:t>Lombardo, T. (2015). OH QM Consortium Members Google Maps.   Retrieved from </a:t>
            </a:r>
            <a:r>
              <a:rPr lang="en-US" dirty="0">
                <a:hlinkClick r:id="rId4"/>
              </a:rPr>
              <a:t>https://www.google.com/maps</a:t>
            </a:r>
            <a:r>
              <a:rPr lang="en-US" dirty="0" smtClean="0">
                <a:hlinkClick r:id="rId4"/>
              </a:rPr>
              <a:t>/</a:t>
            </a:r>
            <a:endParaRPr lang="en-US" dirty="0" smtClean="0"/>
          </a:p>
        </p:txBody>
      </p:sp>
      <p:sp>
        <p:nvSpPr>
          <p:cNvPr id="4" name="Text Placeholder 3"/>
          <p:cNvSpPr>
            <a:spLocks noGrp="1"/>
          </p:cNvSpPr>
          <p:nvPr>
            <p:ph type="body" sz="quarter" idx="10"/>
          </p:nvPr>
        </p:nvSpPr>
        <p:spPr/>
        <p:txBody>
          <a:bodyPr/>
          <a:lstStyle/>
          <a:p>
            <a:r>
              <a:rPr lang="en-US" dirty="0" smtClean="0"/>
              <a:t>Presentation References</a:t>
            </a:r>
            <a:endParaRPr lang="en-US" dirty="0"/>
          </a:p>
        </p:txBody>
      </p:sp>
    </p:spTree>
    <p:extLst>
      <p:ext uri="{BB962C8B-B14F-4D97-AF65-F5344CB8AC3E}">
        <p14:creationId xmlns:p14="http://schemas.microsoft.com/office/powerpoint/2010/main" val="201904915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r>
              <a:rPr lang="en-US" dirty="0"/>
              <a:t>Lombardo, T. (October 14, 2015Time: 11:30am </a:t>
            </a:r>
            <a:r>
              <a:rPr lang="en-US" dirty="0" err="1"/>
              <a:t>â</a:t>
            </a:r>
            <a:r>
              <a:rPr lang="en-US" dirty="0"/>
              <a:t> 12:30pmLocation: Campbell Hall 252Registration: No Registration Required). Quality Matters Program at OSU | Quality Matters through the Office of Distance Education and eLearning.   Retrieved from </a:t>
            </a:r>
            <a:r>
              <a:rPr lang="en-US" dirty="0">
                <a:hlinkClick r:id="rId2"/>
              </a:rPr>
              <a:t>https://u.osu.edu/qualitymatters</a:t>
            </a:r>
            <a:r>
              <a:rPr lang="en-US" dirty="0" smtClean="0">
                <a:hlinkClick r:id="rId2"/>
              </a:rPr>
              <a:t>/</a:t>
            </a:r>
            <a:endParaRPr lang="en-US" dirty="0" smtClean="0"/>
          </a:p>
          <a:p>
            <a:r>
              <a:rPr lang="en-US" dirty="0" err="1"/>
              <a:t>OpenClipartVectors</a:t>
            </a:r>
            <a:r>
              <a:rPr lang="en-US" dirty="0"/>
              <a:t>. (2015). Free Image on </a:t>
            </a:r>
            <a:r>
              <a:rPr lang="en-US" dirty="0" err="1"/>
              <a:t>Pixabay</a:t>
            </a:r>
            <a:r>
              <a:rPr lang="en-US" dirty="0"/>
              <a:t> - Twitter, Tweet, Bird, Funny, Cute.   Retrieved from </a:t>
            </a:r>
            <a:r>
              <a:rPr lang="en-US" dirty="0">
                <a:hlinkClick r:id="rId3"/>
              </a:rPr>
              <a:t>https://pixabay.com/en/twitter-tweet-bird-funny-cute-117595</a:t>
            </a:r>
            <a:r>
              <a:rPr lang="en-US" dirty="0" smtClean="0">
                <a:hlinkClick r:id="rId3"/>
              </a:rPr>
              <a:t>/</a:t>
            </a:r>
          </a:p>
          <a:p>
            <a:pPr marL="0" indent="0">
              <a:buNone/>
            </a:pPr>
            <a:endParaRPr lang="en-US" dirty="0"/>
          </a:p>
        </p:txBody>
      </p:sp>
      <p:sp>
        <p:nvSpPr>
          <p:cNvPr id="4" name="Text Placeholder 3"/>
          <p:cNvSpPr>
            <a:spLocks noGrp="1"/>
          </p:cNvSpPr>
          <p:nvPr>
            <p:ph type="body" sz="quarter" idx="10"/>
          </p:nvPr>
        </p:nvSpPr>
        <p:spPr/>
        <p:txBody>
          <a:bodyPr/>
          <a:lstStyle/>
          <a:p>
            <a:r>
              <a:rPr lang="en-US" dirty="0" smtClean="0"/>
              <a:t>Presentation References</a:t>
            </a:r>
            <a:endParaRPr lang="en-US" dirty="0"/>
          </a:p>
        </p:txBody>
      </p:sp>
    </p:spTree>
    <p:extLst>
      <p:ext uri="{BB962C8B-B14F-4D97-AF65-F5344CB8AC3E}">
        <p14:creationId xmlns:p14="http://schemas.microsoft.com/office/powerpoint/2010/main" val="9306667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solidFill>
                  <a:schemeClr val="accent1"/>
                </a:solidFill>
              </a:rPr>
              <a:t>ABOUT YOUR PRESENTERS</a:t>
            </a:r>
            <a:endParaRPr lang="en-US" dirty="0">
              <a:solidFill>
                <a:schemeClr val="accent1"/>
              </a:solidFill>
            </a:endParaRPr>
          </a:p>
        </p:txBody>
      </p:sp>
      <p:sp>
        <p:nvSpPr>
          <p:cNvPr id="16" name="Rectangle 15"/>
          <p:cNvSpPr/>
          <p:nvPr/>
        </p:nvSpPr>
        <p:spPr>
          <a:xfrm>
            <a:off x="317533" y="1737763"/>
            <a:ext cx="4178265" cy="570052"/>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317535" y="2307815"/>
            <a:ext cx="4178263" cy="411127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itle 4"/>
          <p:cNvSpPr>
            <a:spLocks noGrp="1"/>
          </p:cNvSpPr>
          <p:nvPr>
            <p:ph type="title"/>
          </p:nvPr>
        </p:nvSpPr>
        <p:spPr>
          <a:xfrm>
            <a:off x="317533" y="1737764"/>
            <a:ext cx="3943571" cy="570052"/>
          </a:xfrm>
        </p:spPr>
        <p:txBody>
          <a:bodyPr/>
          <a:lstStyle/>
          <a:p>
            <a:r>
              <a:rPr lang="en-US" dirty="0" smtClean="0">
                <a:solidFill>
                  <a:schemeClr val="bg1"/>
                </a:solidFill>
              </a:rPr>
              <a:t>Julie Henn</a:t>
            </a:r>
            <a:endParaRPr lang="en-US" dirty="0">
              <a:solidFill>
                <a:schemeClr val="bg1"/>
              </a:solidFill>
            </a:endParaRPr>
          </a:p>
        </p:txBody>
      </p:sp>
      <p:grpSp>
        <p:nvGrpSpPr>
          <p:cNvPr id="22" name="Group 21"/>
          <p:cNvGrpSpPr/>
          <p:nvPr/>
        </p:nvGrpSpPr>
        <p:grpSpPr>
          <a:xfrm>
            <a:off x="6799297" y="6272704"/>
            <a:ext cx="2052603" cy="331108"/>
            <a:chOff x="1536743" y="2626310"/>
            <a:chExt cx="2962686" cy="537714"/>
          </a:xfrm>
        </p:grpSpPr>
        <p:sp>
          <p:nvSpPr>
            <p:cNvPr id="23"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24" name="Picture 2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
        <p:nvSpPr>
          <p:cNvPr id="11" name="Content Placeholder 2"/>
          <p:cNvSpPr txBox="1">
            <a:spLocks/>
          </p:cNvSpPr>
          <p:nvPr/>
        </p:nvSpPr>
        <p:spPr bwMode="auto">
          <a:xfrm>
            <a:off x="4599432" y="2144889"/>
            <a:ext cx="4252468" cy="4274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lnSpc>
                <a:spcPct val="150000"/>
              </a:lnSpc>
              <a:spcBef>
                <a:spcPct val="20000"/>
              </a:spcBef>
              <a:spcAft>
                <a:spcPct val="0"/>
              </a:spcAft>
              <a:buClr>
                <a:srgbClr val="BB0000"/>
              </a:buClr>
              <a:buSzPct val="100000"/>
              <a:buFont typeface="Lucida Grande" charset="0"/>
              <a:buChar char="▸"/>
              <a:defRPr sz="2000" kern="1200">
                <a:solidFill>
                  <a:schemeClr val="tx1"/>
                </a:solidFill>
                <a:latin typeface="Arial"/>
                <a:ea typeface="ＭＳ Ｐゴシック" charset="0"/>
                <a:cs typeface="Arial"/>
              </a:defRPr>
            </a:lvl1pPr>
            <a:lvl2pPr marL="742950" indent="-285750" algn="l" defTabSz="457200" rtl="0" eaLnBrk="1" fontAlgn="base" hangingPunct="1">
              <a:lnSpc>
                <a:spcPct val="150000"/>
              </a:lnSpc>
              <a:spcBef>
                <a:spcPct val="20000"/>
              </a:spcBef>
              <a:spcAft>
                <a:spcPct val="0"/>
              </a:spcAft>
              <a:buClr>
                <a:srgbClr val="BB0000"/>
              </a:buClr>
              <a:buFont typeface="Wingdings" charset="0"/>
              <a:buChar char="§"/>
              <a:defRPr sz="2000" kern="1200">
                <a:solidFill>
                  <a:schemeClr val="tx1"/>
                </a:solidFill>
                <a:latin typeface="Arial"/>
                <a:ea typeface="ＭＳ Ｐゴシック" charset="0"/>
                <a:cs typeface="Arial"/>
              </a:defRPr>
            </a:lvl2pPr>
            <a:lvl3pPr marL="1143000" indent="-228600" algn="l" defTabSz="457200" rtl="0" eaLnBrk="1" fontAlgn="base" hangingPunct="1">
              <a:lnSpc>
                <a:spcPct val="150000"/>
              </a:lnSpc>
              <a:spcBef>
                <a:spcPct val="20000"/>
              </a:spcBef>
              <a:spcAft>
                <a:spcPct val="0"/>
              </a:spcAft>
              <a:buClr>
                <a:srgbClr val="BB0000"/>
              </a:buClr>
              <a:buFont typeface="Wingdings"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lnSpc>
                <a:spcPct val="150000"/>
              </a:lnSpc>
              <a:spcBef>
                <a:spcPct val="20000"/>
              </a:spcBef>
              <a:spcAft>
                <a:spcPct val="0"/>
              </a:spcAft>
              <a:buClr>
                <a:srgbClr val="666666"/>
              </a:buClr>
              <a:buFont typeface="Arial" charset="0"/>
              <a:buChar char="•"/>
              <a:defRPr sz="2000" kern="1200">
                <a:solidFill>
                  <a:schemeClr val="tx1"/>
                </a:solidFill>
                <a:latin typeface="Arial"/>
                <a:ea typeface="ＭＳ Ｐゴシック" charset="0"/>
                <a:cs typeface="Arial"/>
              </a:defRPr>
            </a:lvl4pPr>
            <a:lvl5pPr marL="2057400" indent="-228600" algn="l" defTabSz="457200" rtl="0" eaLnBrk="1" fontAlgn="base" hangingPunct="1">
              <a:lnSpc>
                <a:spcPct val="150000"/>
              </a:lnSpc>
              <a:spcBef>
                <a:spcPct val="20000"/>
              </a:spcBef>
              <a:spcAft>
                <a:spcPct val="0"/>
              </a:spcAft>
              <a:buClr>
                <a:srgbClr val="666666"/>
              </a:buClr>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200" dirty="0" smtClean="0"/>
              <a:t>Director of Technology &amp; CIO, Quality Matters</a:t>
            </a:r>
          </a:p>
          <a:p>
            <a:r>
              <a:rPr lang="en-US" sz="2200" dirty="0" err="1" smtClean="0"/>
              <a:t>MyQM</a:t>
            </a:r>
            <a:r>
              <a:rPr lang="en-US" sz="2200" dirty="0" smtClean="0"/>
              <a:t>, CRMS, </a:t>
            </a:r>
            <a:r>
              <a:rPr lang="en-US" sz="2200" dirty="0" err="1" smtClean="0"/>
              <a:t>MyCR</a:t>
            </a:r>
            <a:r>
              <a:rPr lang="en-US" sz="2200" dirty="0" smtClean="0"/>
              <a:t> Application Development</a:t>
            </a:r>
          </a:p>
          <a:p>
            <a:r>
              <a:rPr lang="en-US" sz="2200" dirty="0" smtClean="0"/>
              <a:t>Technical Support for QM Community</a:t>
            </a:r>
          </a:p>
          <a:p>
            <a:r>
              <a:rPr lang="en-US" sz="2200" dirty="0" smtClean="0"/>
              <a:t>BI / Reporting Tools</a:t>
            </a:r>
          </a:p>
        </p:txBody>
      </p:sp>
      <p:pic>
        <p:nvPicPr>
          <p:cNvPr id="10" name="Content Placeholder 8"/>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77451" y="2563214"/>
            <a:ext cx="3607246" cy="3607246"/>
          </a:xfrm>
        </p:spPr>
      </p:pic>
    </p:spTree>
    <p:extLst>
      <p:ext uri="{BB962C8B-B14F-4D97-AF65-F5344CB8AC3E}">
        <p14:creationId xmlns:p14="http://schemas.microsoft.com/office/powerpoint/2010/main" val="13151973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r>
              <a:rPr lang="en-US" dirty="0"/>
              <a:t>Periscope. (2015). Periscope - Press Assets.   Retrieved from </a:t>
            </a:r>
            <a:r>
              <a:rPr lang="en-US" dirty="0">
                <a:hlinkClick r:id="rId2"/>
              </a:rPr>
              <a:t>https://</a:t>
            </a:r>
            <a:r>
              <a:rPr lang="en-US" dirty="0" smtClean="0">
                <a:hlinkClick r:id="rId2"/>
              </a:rPr>
              <a:t>www.periscope.tv/presssonywiz</a:t>
            </a:r>
            <a:r>
              <a:rPr lang="en-US" dirty="0" smtClean="0"/>
              <a:t>. </a:t>
            </a:r>
            <a:r>
              <a:rPr lang="en-US" dirty="0"/>
              <a:t>(2015</a:t>
            </a:r>
            <a:r>
              <a:rPr lang="en-US" dirty="0" smtClean="0"/>
              <a:t>).</a:t>
            </a:r>
          </a:p>
          <a:p>
            <a:r>
              <a:rPr lang="en-US" dirty="0" smtClean="0"/>
              <a:t>Free </a:t>
            </a:r>
            <a:r>
              <a:rPr lang="en-US" dirty="0"/>
              <a:t>Image on </a:t>
            </a:r>
            <a:r>
              <a:rPr lang="en-US" dirty="0" err="1"/>
              <a:t>Pixabay</a:t>
            </a:r>
            <a:r>
              <a:rPr lang="en-US" dirty="0"/>
              <a:t> - The </a:t>
            </a:r>
            <a:r>
              <a:rPr lang="en-US" dirty="0" err="1"/>
              <a:t>Tardis</a:t>
            </a:r>
            <a:r>
              <a:rPr lang="en-US" dirty="0"/>
              <a:t>, Doctor Who, Television.   Retrieved from </a:t>
            </a:r>
            <a:r>
              <a:rPr lang="en-US" dirty="0">
                <a:hlinkClick r:id="rId3"/>
              </a:rPr>
              <a:t>https://pixabay.com/en/the-tardis-doctor-who-television-263153</a:t>
            </a:r>
            <a:r>
              <a:rPr lang="en-US" dirty="0" smtClean="0">
                <a:hlinkClick r:id="rId3"/>
              </a:rPr>
              <a:t>/</a:t>
            </a:r>
            <a:endParaRPr lang="en-US" dirty="0" smtClean="0"/>
          </a:p>
          <a:p>
            <a:r>
              <a:rPr lang="en-US" dirty="0"/>
              <a:t>Twitter. (2015). Twitter | #QMOSU.   Retrieved from </a:t>
            </a:r>
            <a:r>
              <a:rPr lang="en-US" dirty="0">
                <a:hlinkClick r:id="rId4"/>
              </a:rPr>
              <a:t>https://twitter.com/search?q=%</a:t>
            </a:r>
            <a:r>
              <a:rPr lang="en-US" dirty="0" smtClean="0">
                <a:hlinkClick r:id="rId4"/>
              </a:rPr>
              <a:t>23QMOSU</a:t>
            </a:r>
            <a:endParaRPr lang="en-US" dirty="0" smtClean="0"/>
          </a:p>
        </p:txBody>
      </p:sp>
      <p:sp>
        <p:nvSpPr>
          <p:cNvPr id="4" name="Text Placeholder 3"/>
          <p:cNvSpPr>
            <a:spLocks noGrp="1"/>
          </p:cNvSpPr>
          <p:nvPr>
            <p:ph type="body" sz="quarter" idx="10"/>
          </p:nvPr>
        </p:nvSpPr>
        <p:spPr/>
        <p:txBody>
          <a:bodyPr/>
          <a:lstStyle/>
          <a:p>
            <a:r>
              <a:rPr lang="en-US" dirty="0" smtClean="0"/>
              <a:t>Presentation References</a:t>
            </a:r>
            <a:endParaRPr lang="en-US" dirty="0"/>
          </a:p>
        </p:txBody>
      </p:sp>
    </p:spTree>
    <p:extLst>
      <p:ext uri="{BB962C8B-B14F-4D97-AF65-F5344CB8AC3E}">
        <p14:creationId xmlns:p14="http://schemas.microsoft.com/office/powerpoint/2010/main" val="161182163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r>
              <a:rPr lang="en-US" dirty="0"/>
              <a:t>University, T. O. S. (2015). Map_2015-16_4C_pathed_150629 - </a:t>
            </a:r>
            <a:r>
              <a:rPr lang="en-US" dirty="0" err="1"/>
              <a:t>map.pdf</a:t>
            </a:r>
            <a:r>
              <a:rPr lang="en-US" dirty="0"/>
              <a:t>.   Retrieved from </a:t>
            </a:r>
            <a:r>
              <a:rPr lang="en-US" dirty="0">
                <a:hlinkClick r:id="rId2"/>
              </a:rPr>
              <a:t>https://</a:t>
            </a:r>
            <a:r>
              <a:rPr lang="en-US" dirty="0" smtClean="0">
                <a:hlinkClick r:id="rId2"/>
              </a:rPr>
              <a:t>www.osu.edu/map/pdf/map.pdfUniversity</a:t>
            </a:r>
            <a:endParaRPr lang="en-US" smtClean="0"/>
          </a:p>
          <a:p>
            <a:r>
              <a:rPr lang="en-US" smtClean="0"/>
              <a:t>W</a:t>
            </a:r>
            <a:r>
              <a:rPr lang="en-US" dirty="0"/>
              <a:t>. F. (2015). Icons | Web Style Guide | Wake Forest University.   Retrieved from </a:t>
            </a:r>
            <a:r>
              <a:rPr lang="en-US" dirty="0">
                <a:hlinkClick r:id="rId3"/>
              </a:rPr>
              <a:t>http://styleguide.web.wfu.edu/icon</a:t>
            </a:r>
            <a:r>
              <a:rPr lang="en-US" dirty="0" smtClean="0">
                <a:hlinkClick r:id="rId3"/>
              </a:rPr>
              <a:t>/</a:t>
            </a:r>
            <a:endParaRPr lang="en-US" dirty="0" smtClean="0"/>
          </a:p>
        </p:txBody>
      </p:sp>
      <p:sp>
        <p:nvSpPr>
          <p:cNvPr id="4" name="Text Placeholder 3"/>
          <p:cNvSpPr>
            <a:spLocks noGrp="1"/>
          </p:cNvSpPr>
          <p:nvPr>
            <p:ph type="body" sz="quarter" idx="10"/>
          </p:nvPr>
        </p:nvSpPr>
        <p:spPr/>
        <p:txBody>
          <a:bodyPr/>
          <a:lstStyle/>
          <a:p>
            <a:r>
              <a:rPr lang="en-US" dirty="0" smtClean="0"/>
              <a:t>Presentation References</a:t>
            </a:r>
            <a:endParaRPr lang="en-US" dirty="0"/>
          </a:p>
        </p:txBody>
      </p:sp>
    </p:spTree>
    <p:extLst>
      <p:ext uri="{BB962C8B-B14F-4D97-AF65-F5344CB8AC3E}">
        <p14:creationId xmlns:p14="http://schemas.microsoft.com/office/powerpoint/2010/main" val="13333304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7533" y="1737763"/>
            <a:ext cx="8533739" cy="623470"/>
          </a:xfrm>
          <a:prstGeom prst="rect">
            <a:avLst/>
          </a:prstGeom>
          <a:solidFill>
            <a:schemeClr val="accent5">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317535" y="2361233"/>
            <a:ext cx="8533737" cy="4242579"/>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sz="2400" dirty="0" smtClean="0">
                <a:solidFill>
                  <a:schemeClr val="bg1"/>
                </a:solidFill>
              </a:rPr>
              <a:t>By the end of this session, you will:</a:t>
            </a:r>
            <a:endParaRPr lang="en-US" sz="2400" dirty="0">
              <a:solidFill>
                <a:schemeClr val="bg1"/>
              </a:solidFill>
            </a:endParaRPr>
          </a:p>
        </p:txBody>
      </p:sp>
      <p:sp>
        <p:nvSpPr>
          <p:cNvPr id="7" name="Content Placeholder 6"/>
          <p:cNvSpPr>
            <a:spLocks noGrp="1"/>
          </p:cNvSpPr>
          <p:nvPr>
            <p:ph idx="1"/>
          </p:nvPr>
        </p:nvSpPr>
        <p:spPr>
          <a:xfrm>
            <a:off x="318163" y="2361233"/>
            <a:ext cx="8533737" cy="4107360"/>
          </a:xfrm>
        </p:spPr>
        <p:txBody>
          <a:bodyPr/>
          <a:lstStyle/>
          <a:p>
            <a:r>
              <a:rPr lang="en-US" dirty="0" smtClean="0"/>
              <a:t>Identify </a:t>
            </a:r>
            <a:r>
              <a:rPr lang="en-US" dirty="0"/>
              <a:t>a variety of social media tools and their potential to </a:t>
            </a:r>
            <a:r>
              <a:rPr lang="en-US" dirty="0" smtClean="0"/>
              <a:t>help promote </a:t>
            </a:r>
            <a:r>
              <a:rPr lang="en-US" dirty="0"/>
              <a:t>Quality </a:t>
            </a:r>
            <a:r>
              <a:rPr lang="en-US" dirty="0" smtClean="0"/>
              <a:t>Matters </a:t>
            </a:r>
          </a:p>
          <a:p>
            <a:r>
              <a:rPr lang="en-US" dirty="0" smtClean="0"/>
              <a:t>Describe tools and resources available through Quality Matters to engage with your institution as well as the global QM community</a:t>
            </a:r>
          </a:p>
          <a:p>
            <a:r>
              <a:rPr lang="en-US" dirty="0" smtClean="0"/>
              <a:t>Illustrate how to implement these social media resources by looking at examples from other institutions/organizations at the local, state and national levels</a:t>
            </a:r>
          </a:p>
          <a:p>
            <a:r>
              <a:rPr lang="en-US" dirty="0" smtClean="0"/>
              <a:t>Develop </a:t>
            </a:r>
            <a:r>
              <a:rPr lang="en-US" dirty="0"/>
              <a:t>a social media plan</a:t>
            </a:r>
          </a:p>
          <a:p>
            <a:endParaRPr lang="en-US" dirty="0"/>
          </a:p>
        </p:txBody>
      </p:sp>
      <p:sp>
        <p:nvSpPr>
          <p:cNvPr id="8" name="Text Placeholder 7"/>
          <p:cNvSpPr>
            <a:spLocks noGrp="1"/>
          </p:cNvSpPr>
          <p:nvPr>
            <p:ph type="body" sz="quarter" idx="10"/>
          </p:nvPr>
        </p:nvSpPr>
        <p:spPr/>
        <p:txBody>
          <a:bodyPr/>
          <a:lstStyle/>
          <a:p>
            <a:r>
              <a:rPr lang="en-US" dirty="0" smtClean="0">
                <a:solidFill>
                  <a:schemeClr val="accent1"/>
                </a:solidFill>
              </a:rPr>
              <a:t>LEARNING OBJECTIVES</a:t>
            </a:r>
            <a:endParaRPr lang="en-US" dirty="0">
              <a:solidFill>
                <a:schemeClr val="accent1"/>
              </a:solidFill>
            </a:endParaRPr>
          </a:p>
        </p:txBody>
      </p:sp>
      <p:grpSp>
        <p:nvGrpSpPr>
          <p:cNvPr id="17" name="Group 16"/>
          <p:cNvGrpSpPr/>
          <p:nvPr/>
        </p:nvGrpSpPr>
        <p:grpSpPr>
          <a:xfrm>
            <a:off x="6799297" y="6272704"/>
            <a:ext cx="2052603" cy="331108"/>
            <a:chOff x="1536743" y="2626310"/>
            <a:chExt cx="2962686" cy="537714"/>
          </a:xfrm>
        </p:grpSpPr>
        <p:sp>
          <p:nvSpPr>
            <p:cNvPr id="18"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9" name="Picture 18"/>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extLst>
      <p:ext uri="{BB962C8B-B14F-4D97-AF65-F5344CB8AC3E}">
        <p14:creationId xmlns:p14="http://schemas.microsoft.com/office/powerpoint/2010/main" val="918424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5" y="1764793"/>
            <a:ext cx="8533737" cy="4178807"/>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Content Placeholder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44808" y="1902833"/>
            <a:ext cx="4178300" cy="3910173"/>
          </a:xfrm>
        </p:spPr>
      </p:pic>
      <p:pic>
        <p:nvPicPr>
          <p:cNvPr id="10" name="Content Placeholder 9"/>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50381" y="1902833"/>
            <a:ext cx="3962761" cy="3910173"/>
          </a:xfrm>
        </p:spPr>
      </p:pic>
      <p:sp>
        <p:nvSpPr>
          <p:cNvPr id="11" name="Text Placeholder 7"/>
          <p:cNvSpPr>
            <a:spLocks noGrp="1"/>
          </p:cNvSpPr>
          <p:nvPr>
            <p:ph type="body" sz="quarter" idx="10"/>
          </p:nvPr>
        </p:nvSpPr>
        <p:spPr>
          <a:xfrm>
            <a:off x="317535" y="1111250"/>
            <a:ext cx="8534365" cy="455613"/>
          </a:xfrm>
        </p:spPr>
        <p:txBody>
          <a:bodyPr/>
          <a:lstStyle/>
          <a:p>
            <a:r>
              <a:rPr lang="en-US" dirty="0" smtClean="0">
                <a:solidFill>
                  <a:schemeClr val="accent1"/>
                </a:solidFill>
              </a:rPr>
              <a:t>OBLIGATORY STATISTICS</a:t>
            </a:r>
            <a:endParaRPr lang="en-US" dirty="0">
              <a:solidFill>
                <a:schemeClr val="accent1"/>
              </a:solidFill>
            </a:endParaRPr>
          </a:p>
        </p:txBody>
      </p:sp>
      <p:grpSp>
        <p:nvGrpSpPr>
          <p:cNvPr id="15" name="Group 14"/>
          <p:cNvGrpSpPr/>
          <p:nvPr/>
        </p:nvGrpSpPr>
        <p:grpSpPr>
          <a:xfrm>
            <a:off x="6799297" y="6272704"/>
            <a:ext cx="2052603" cy="331108"/>
            <a:chOff x="1536743" y="2626310"/>
            <a:chExt cx="2962686" cy="537714"/>
          </a:xfrm>
        </p:grpSpPr>
        <p:sp>
          <p:nvSpPr>
            <p:cNvPr id="16"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7" name="Picture 16"/>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Tree>
    <p:extLst>
      <p:ext uri="{BB962C8B-B14F-4D97-AF65-F5344CB8AC3E}">
        <p14:creationId xmlns:p14="http://schemas.microsoft.com/office/powerpoint/2010/main" val="12790392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5" y="1764793"/>
            <a:ext cx="8533737" cy="4804881"/>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 Placeholder 7"/>
          <p:cNvSpPr>
            <a:spLocks noGrp="1"/>
          </p:cNvSpPr>
          <p:nvPr>
            <p:ph type="body" sz="quarter" idx="10"/>
          </p:nvPr>
        </p:nvSpPr>
        <p:spPr>
          <a:xfrm>
            <a:off x="317535" y="1111250"/>
            <a:ext cx="8534365" cy="455613"/>
          </a:xfrm>
        </p:spPr>
        <p:txBody>
          <a:bodyPr/>
          <a:lstStyle/>
          <a:p>
            <a:r>
              <a:rPr lang="en-US" dirty="0" smtClean="0">
                <a:solidFill>
                  <a:schemeClr val="accent1"/>
                </a:solidFill>
              </a:rPr>
              <a:t>THE ‘QMMUNITY’:  WHO’S USING QUALITY MATTERS?</a:t>
            </a:r>
            <a:endParaRPr lang="en-US" dirty="0">
              <a:solidFill>
                <a:schemeClr val="accent1"/>
              </a:solidFill>
            </a:endParaRPr>
          </a:p>
        </p:txBody>
      </p:sp>
      <p:grpSp>
        <p:nvGrpSpPr>
          <p:cNvPr id="15" name="Group 14"/>
          <p:cNvGrpSpPr/>
          <p:nvPr/>
        </p:nvGrpSpPr>
        <p:grpSpPr>
          <a:xfrm>
            <a:off x="6799297" y="6272704"/>
            <a:ext cx="2052603" cy="331108"/>
            <a:chOff x="1536743" y="2626310"/>
            <a:chExt cx="2962686" cy="537714"/>
          </a:xfrm>
        </p:grpSpPr>
        <p:sp>
          <p:nvSpPr>
            <p:cNvPr id="16"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7" name="Picture 1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
        <p:nvSpPr>
          <p:cNvPr id="2" name="Content Placeholder 1"/>
          <p:cNvSpPr>
            <a:spLocks noGrp="1"/>
          </p:cNvSpPr>
          <p:nvPr>
            <p:ph sz="half" idx="1"/>
          </p:nvPr>
        </p:nvSpPr>
        <p:spPr>
          <a:xfrm>
            <a:off x="317535" y="1764794"/>
            <a:ext cx="4178265" cy="4842698"/>
          </a:xfrm>
        </p:spPr>
        <p:txBody>
          <a:bodyPr>
            <a:normAutofit lnSpcReduction="10000"/>
          </a:bodyPr>
          <a:lstStyle/>
          <a:p>
            <a:r>
              <a:rPr lang="en-US" dirty="0" smtClean="0"/>
              <a:t>1,000+ Subscribing Institutions /Organizations</a:t>
            </a:r>
          </a:p>
          <a:p>
            <a:r>
              <a:rPr lang="en-US" dirty="0" smtClean="0"/>
              <a:t>64,526 </a:t>
            </a:r>
            <a:r>
              <a:rPr lang="en-US" dirty="0"/>
              <a:t>Individuals have </a:t>
            </a:r>
            <a:r>
              <a:rPr lang="en-US" dirty="0" err="1"/>
              <a:t>MyQM</a:t>
            </a:r>
            <a:r>
              <a:rPr lang="en-US" dirty="0"/>
              <a:t> </a:t>
            </a:r>
            <a:r>
              <a:rPr lang="en-US" dirty="0" smtClean="0"/>
              <a:t>Accounts</a:t>
            </a:r>
          </a:p>
          <a:p>
            <a:r>
              <a:rPr lang="en-US" dirty="0"/>
              <a:t>15,000+ Actively Engaged </a:t>
            </a:r>
            <a:r>
              <a:rPr lang="en-US" dirty="0" smtClean="0"/>
              <a:t>in Current Year</a:t>
            </a:r>
          </a:p>
          <a:p>
            <a:r>
              <a:rPr lang="en-US" dirty="0" err="1" smtClean="0"/>
              <a:t>MyQM</a:t>
            </a:r>
            <a:r>
              <a:rPr lang="en-US" dirty="0" smtClean="0"/>
              <a:t> </a:t>
            </a:r>
            <a:r>
              <a:rPr lang="en-US" dirty="0"/>
              <a:t>account holders in all 50 United </a:t>
            </a:r>
            <a:r>
              <a:rPr lang="en-US" dirty="0" smtClean="0"/>
              <a:t>States</a:t>
            </a:r>
          </a:p>
          <a:p>
            <a:r>
              <a:rPr lang="en-US" dirty="0"/>
              <a:t>800 individuals outside the United States</a:t>
            </a:r>
            <a:endParaRPr lang="en-US" dirty="0" smtClean="0"/>
          </a:p>
          <a:p>
            <a:endParaRPr lang="en-US" dirty="0" smtClean="0"/>
          </a:p>
          <a:p>
            <a:endParaRPr lang="en-US" dirty="0"/>
          </a:p>
          <a:p>
            <a:endParaRPr lang="en-US" dirty="0"/>
          </a:p>
          <a:p>
            <a:endParaRPr lang="en-US" dirty="0"/>
          </a:p>
        </p:txBody>
      </p:sp>
      <p:sp>
        <p:nvSpPr>
          <p:cNvPr id="3" name="Content Placeholder 2"/>
          <p:cNvSpPr>
            <a:spLocks noGrp="1"/>
          </p:cNvSpPr>
          <p:nvPr>
            <p:ph sz="half" idx="2"/>
          </p:nvPr>
        </p:nvSpPr>
        <p:spPr>
          <a:xfrm>
            <a:off x="4648199" y="1764794"/>
            <a:ext cx="4203073" cy="4842698"/>
          </a:xfrm>
        </p:spPr>
        <p:txBody>
          <a:bodyPr>
            <a:normAutofit fontScale="85000" lnSpcReduction="10000"/>
          </a:bodyPr>
          <a:lstStyle/>
          <a:p>
            <a:r>
              <a:rPr lang="en-US" dirty="0"/>
              <a:t>73% of </a:t>
            </a:r>
            <a:r>
              <a:rPr lang="en-US" dirty="0" err="1"/>
              <a:t>MyQM</a:t>
            </a:r>
            <a:r>
              <a:rPr lang="en-US" dirty="0"/>
              <a:t> Account Holders = Faculty</a:t>
            </a:r>
          </a:p>
          <a:p>
            <a:r>
              <a:rPr lang="en-US" dirty="0"/>
              <a:t>80% of QM Coordinators = “Administrator” or “Staff”</a:t>
            </a:r>
          </a:p>
          <a:p>
            <a:r>
              <a:rPr lang="en-US" dirty="0"/>
              <a:t>95% of All </a:t>
            </a:r>
            <a:r>
              <a:rPr lang="en-US" dirty="0" err="1"/>
              <a:t>MyQM</a:t>
            </a:r>
            <a:r>
              <a:rPr lang="en-US" dirty="0"/>
              <a:t> Account Holders Currently Receive QM </a:t>
            </a:r>
            <a:r>
              <a:rPr lang="en-US" dirty="0" smtClean="0"/>
              <a:t>Communications</a:t>
            </a:r>
          </a:p>
          <a:p>
            <a:r>
              <a:rPr lang="en-US" b="1" dirty="0"/>
              <a:t>Programs Offered via Distance Ed by QM Subscribers: 7,120 (14%</a:t>
            </a:r>
            <a:r>
              <a:rPr lang="en-US" b="1" dirty="0" smtClean="0"/>
              <a:t>)</a:t>
            </a:r>
          </a:p>
          <a:p>
            <a:r>
              <a:rPr lang="en-US" b="1" dirty="0" smtClean="0"/>
              <a:t>Student </a:t>
            </a:r>
            <a:r>
              <a:rPr lang="en-US" b="1" dirty="0"/>
              <a:t>Population of Subscribing Institutions:  </a:t>
            </a:r>
            <a:r>
              <a:rPr lang="en-US" b="1" dirty="0" smtClean="0"/>
              <a:t>7,483,990</a:t>
            </a:r>
          </a:p>
          <a:p>
            <a:endParaRPr lang="en-US" b="1" dirty="0"/>
          </a:p>
          <a:p>
            <a:endParaRPr lang="en-US" dirty="0"/>
          </a:p>
        </p:txBody>
      </p:sp>
    </p:spTree>
    <p:extLst>
      <p:ext uri="{BB962C8B-B14F-4D97-AF65-F5344CB8AC3E}">
        <p14:creationId xmlns:p14="http://schemas.microsoft.com/office/powerpoint/2010/main" val="224569274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535" y="1764793"/>
            <a:ext cx="8533737" cy="4804881"/>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 Placeholder 7"/>
          <p:cNvSpPr>
            <a:spLocks noGrp="1"/>
          </p:cNvSpPr>
          <p:nvPr>
            <p:ph type="body" sz="quarter" idx="10"/>
          </p:nvPr>
        </p:nvSpPr>
        <p:spPr>
          <a:xfrm>
            <a:off x="317535" y="1111250"/>
            <a:ext cx="8534365" cy="455613"/>
          </a:xfrm>
        </p:spPr>
        <p:txBody>
          <a:bodyPr/>
          <a:lstStyle/>
          <a:p>
            <a:r>
              <a:rPr lang="en-US" dirty="0">
                <a:solidFill>
                  <a:schemeClr val="accent1"/>
                </a:solidFill>
              </a:rPr>
              <a:t>THE ‘QMMUNITY’:  WHO’S USING QUALITY MATTERS?</a:t>
            </a:r>
          </a:p>
        </p:txBody>
      </p:sp>
      <p:grpSp>
        <p:nvGrpSpPr>
          <p:cNvPr id="15" name="Group 14"/>
          <p:cNvGrpSpPr/>
          <p:nvPr/>
        </p:nvGrpSpPr>
        <p:grpSpPr>
          <a:xfrm>
            <a:off x="6799297" y="6272704"/>
            <a:ext cx="2052603" cy="331108"/>
            <a:chOff x="1536743" y="2626310"/>
            <a:chExt cx="2962686" cy="537714"/>
          </a:xfrm>
        </p:grpSpPr>
        <p:sp>
          <p:nvSpPr>
            <p:cNvPr id="16"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17" name="Picture 16"/>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sp>
        <p:nvSpPr>
          <p:cNvPr id="2" name="Content Placeholder 1"/>
          <p:cNvSpPr>
            <a:spLocks noGrp="1"/>
          </p:cNvSpPr>
          <p:nvPr>
            <p:ph sz="half" idx="1"/>
          </p:nvPr>
        </p:nvSpPr>
        <p:spPr>
          <a:xfrm>
            <a:off x="317535" y="1764794"/>
            <a:ext cx="4178265" cy="4842698"/>
          </a:xfrm>
        </p:spPr>
        <p:txBody>
          <a:bodyPr>
            <a:normAutofit/>
          </a:bodyPr>
          <a:lstStyle/>
          <a:p>
            <a:endParaRPr lang="en-US" dirty="0" smtClean="0"/>
          </a:p>
          <a:p>
            <a:endParaRPr lang="en-US" dirty="0"/>
          </a:p>
          <a:p>
            <a:endParaRPr lang="en-US" dirty="0"/>
          </a:p>
          <a:p>
            <a:endParaRPr lang="en-US" dirty="0"/>
          </a:p>
        </p:txBody>
      </p:sp>
      <p:sp>
        <p:nvSpPr>
          <p:cNvPr id="3" name="Content Placeholder 2"/>
          <p:cNvSpPr>
            <a:spLocks noGrp="1"/>
          </p:cNvSpPr>
          <p:nvPr>
            <p:ph sz="half" idx="2"/>
          </p:nvPr>
        </p:nvSpPr>
        <p:spPr>
          <a:xfrm>
            <a:off x="4648199" y="1764794"/>
            <a:ext cx="4203073" cy="4842698"/>
          </a:xfrm>
        </p:spPr>
        <p:txBody>
          <a:bodyPr>
            <a:normAutofit/>
          </a:bodyPr>
          <a:lstStyle/>
          <a:p>
            <a:endParaRPr lang="en-US" b="1" dirty="0"/>
          </a:p>
          <a:p>
            <a:endParaRPr lang="en-US" dirty="0"/>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317535" y="1711549"/>
            <a:ext cx="8533736" cy="4858125"/>
          </a:xfrm>
          <a:prstGeom prst="rect">
            <a:avLst/>
          </a:prstGeom>
        </p:spPr>
      </p:pic>
    </p:spTree>
    <p:extLst>
      <p:ext uri="{BB962C8B-B14F-4D97-AF65-F5344CB8AC3E}">
        <p14:creationId xmlns:p14="http://schemas.microsoft.com/office/powerpoint/2010/main" val="34480844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17535" y="1865376"/>
            <a:ext cx="8533737" cy="4261104"/>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 Placeholder 11"/>
          <p:cNvSpPr>
            <a:spLocks noGrp="1"/>
          </p:cNvSpPr>
          <p:nvPr>
            <p:ph type="body" sz="quarter" idx="10"/>
          </p:nvPr>
        </p:nvSpPr>
        <p:spPr/>
        <p:txBody>
          <a:bodyPr/>
          <a:lstStyle/>
          <a:p>
            <a:r>
              <a:rPr lang="en-US" dirty="0" smtClean="0">
                <a:solidFill>
                  <a:schemeClr val="accent1"/>
                </a:solidFill>
              </a:rPr>
              <a:t>SOCIAL MEDIA</a:t>
            </a:r>
            <a:endParaRPr lang="en-US" dirty="0">
              <a:solidFill>
                <a:schemeClr val="accent1"/>
              </a:solidFill>
            </a:endParaRPr>
          </a:p>
        </p:txBody>
      </p:sp>
      <p:sp>
        <p:nvSpPr>
          <p:cNvPr id="13" name="Content Placeholder 11"/>
          <p:cNvSpPr txBox="1">
            <a:spLocks/>
          </p:cNvSpPr>
          <p:nvPr/>
        </p:nvSpPr>
        <p:spPr>
          <a:xfrm>
            <a:off x="5278086" y="4086137"/>
            <a:ext cx="2824163"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Twitter</a:t>
            </a:r>
          </a:p>
        </p:txBody>
      </p:sp>
      <p:sp>
        <p:nvSpPr>
          <p:cNvPr id="26" name="Content Placeholder 11"/>
          <p:cNvSpPr txBox="1">
            <a:spLocks/>
          </p:cNvSpPr>
          <p:nvPr/>
        </p:nvSpPr>
        <p:spPr>
          <a:xfrm>
            <a:off x="5278087" y="3149543"/>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Instagram</a:t>
            </a:r>
            <a:endParaRPr lang="en-US" sz="2400" dirty="0">
              <a:latin typeface="Arial" charset="0"/>
            </a:endParaRPr>
          </a:p>
        </p:txBody>
      </p:sp>
      <p:sp>
        <p:nvSpPr>
          <p:cNvPr id="28" name="Content Placeholder 11"/>
          <p:cNvSpPr txBox="1">
            <a:spLocks/>
          </p:cNvSpPr>
          <p:nvPr/>
        </p:nvSpPr>
        <p:spPr>
          <a:xfrm>
            <a:off x="5278086" y="5182731"/>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YouTube</a:t>
            </a:r>
            <a:endParaRPr lang="en-US" sz="2400" dirty="0">
              <a:latin typeface="Arial" charset="0"/>
            </a:endParaRPr>
          </a:p>
        </p:txBody>
      </p:sp>
      <p:grpSp>
        <p:nvGrpSpPr>
          <p:cNvPr id="7" name="Group 6"/>
          <p:cNvGrpSpPr/>
          <p:nvPr/>
        </p:nvGrpSpPr>
        <p:grpSpPr>
          <a:xfrm>
            <a:off x="656852" y="5109048"/>
            <a:ext cx="3742909" cy="822978"/>
            <a:chOff x="4475323" y="4363932"/>
            <a:chExt cx="3742909" cy="822978"/>
          </a:xfrm>
        </p:grpSpPr>
        <p:pic>
          <p:nvPicPr>
            <p:cNvPr id="29" name="Picture 28"/>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75323" y="4363932"/>
              <a:ext cx="820016" cy="822978"/>
            </a:xfrm>
            <a:prstGeom prst="rect">
              <a:avLst/>
            </a:prstGeom>
          </p:spPr>
        </p:pic>
        <p:sp>
          <p:nvSpPr>
            <p:cNvPr id="30" name="Content Placeholder 11"/>
            <p:cNvSpPr txBox="1">
              <a:spLocks/>
            </p:cNvSpPr>
            <p:nvPr/>
          </p:nvSpPr>
          <p:spPr>
            <a:xfrm>
              <a:off x="5394070" y="4437615"/>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Yammer</a:t>
              </a:r>
              <a:endParaRPr lang="en-US" sz="2400" dirty="0">
                <a:latin typeface="Arial" charset="0"/>
              </a:endParaRPr>
            </a:p>
          </p:txBody>
        </p:sp>
      </p:grpSp>
      <p:sp>
        <p:nvSpPr>
          <p:cNvPr id="32" name="Content Placeholder 11"/>
          <p:cNvSpPr txBox="1">
            <a:spLocks/>
          </p:cNvSpPr>
          <p:nvPr/>
        </p:nvSpPr>
        <p:spPr>
          <a:xfrm>
            <a:off x="1575599" y="3149543"/>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a:latin typeface="Arial" charset="0"/>
              </a:rPr>
              <a:t>F</a:t>
            </a:r>
            <a:r>
              <a:rPr lang="en-US" sz="2400" dirty="0" smtClean="0">
                <a:latin typeface="Arial" charset="0"/>
              </a:rPr>
              <a:t>lickr</a:t>
            </a:r>
            <a:endParaRPr lang="en-US" sz="2400" dirty="0">
              <a:latin typeface="Arial" charset="0"/>
            </a:endParaRPr>
          </a:p>
        </p:txBody>
      </p:sp>
      <p:grpSp>
        <p:nvGrpSpPr>
          <p:cNvPr id="33" name="Group 32"/>
          <p:cNvGrpSpPr/>
          <p:nvPr/>
        </p:nvGrpSpPr>
        <p:grpSpPr>
          <a:xfrm>
            <a:off x="658086" y="2007340"/>
            <a:ext cx="3741675" cy="821250"/>
            <a:chOff x="3595793" y="922582"/>
            <a:chExt cx="3741675" cy="821250"/>
          </a:xfrm>
        </p:grpSpPr>
        <p:pic>
          <p:nvPicPr>
            <p:cNvPr id="34" name="Picture 33"/>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95793" y="922582"/>
              <a:ext cx="821250" cy="821250"/>
            </a:xfrm>
            <a:prstGeom prst="rect">
              <a:avLst/>
            </a:prstGeom>
          </p:spPr>
        </p:pic>
        <p:sp>
          <p:nvSpPr>
            <p:cNvPr id="35" name="Content Placeholder 11"/>
            <p:cNvSpPr txBox="1">
              <a:spLocks/>
            </p:cNvSpPr>
            <p:nvPr/>
          </p:nvSpPr>
          <p:spPr>
            <a:xfrm>
              <a:off x="4513306" y="1035373"/>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Blogging</a:t>
              </a:r>
              <a:endParaRPr lang="en-US" sz="2400" dirty="0">
                <a:latin typeface="Arial" charset="0"/>
              </a:endParaRPr>
            </a:p>
          </p:txBody>
        </p:sp>
      </p:grpSp>
      <p:sp>
        <p:nvSpPr>
          <p:cNvPr id="38" name="Content Placeholder 11"/>
          <p:cNvSpPr txBox="1">
            <a:spLocks/>
          </p:cNvSpPr>
          <p:nvPr/>
        </p:nvSpPr>
        <p:spPr>
          <a:xfrm>
            <a:off x="5278086" y="2131239"/>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smtClean="0">
                <a:latin typeface="Arial" charset="0"/>
              </a:rPr>
              <a:t>Facebook</a:t>
            </a:r>
            <a:endParaRPr lang="en-US" sz="2400" dirty="0">
              <a:latin typeface="Arial" charset="0"/>
            </a:endParaRPr>
          </a:p>
        </p:txBody>
      </p:sp>
      <p:sp>
        <p:nvSpPr>
          <p:cNvPr id="41" name="Content Placeholder 11"/>
          <p:cNvSpPr txBox="1">
            <a:spLocks/>
          </p:cNvSpPr>
          <p:nvPr/>
        </p:nvSpPr>
        <p:spPr>
          <a:xfrm>
            <a:off x="1575599" y="4065312"/>
            <a:ext cx="2824162" cy="579365"/>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buNone/>
            </a:pPr>
            <a:r>
              <a:rPr lang="en-US" sz="2400" dirty="0">
                <a:latin typeface="Arial" charset="0"/>
              </a:rPr>
              <a:t>LinkedIn</a:t>
            </a:r>
          </a:p>
        </p:txBody>
      </p:sp>
      <p:grpSp>
        <p:nvGrpSpPr>
          <p:cNvPr id="48" name="Group 47"/>
          <p:cNvGrpSpPr/>
          <p:nvPr/>
        </p:nvGrpSpPr>
        <p:grpSpPr>
          <a:xfrm>
            <a:off x="6799297" y="6272704"/>
            <a:ext cx="2052603" cy="331108"/>
            <a:chOff x="1536743" y="2626310"/>
            <a:chExt cx="2962686" cy="537714"/>
          </a:xfrm>
        </p:grpSpPr>
        <p:sp>
          <p:nvSpPr>
            <p:cNvPr id="49" name="Content Placeholder 11"/>
            <p:cNvSpPr txBox="1">
              <a:spLocks/>
            </p:cNvSpPr>
            <p:nvPr/>
          </p:nvSpPr>
          <p:spPr>
            <a:xfrm>
              <a:off x="1536743" y="2626310"/>
              <a:ext cx="2962686" cy="537714"/>
            </a:xfrm>
            <a:prstGeom prst="rect">
              <a:avLst/>
            </a:prstGeom>
          </p:spPr>
          <p:txBody>
            <a:bodyPr anchor="ctr">
              <a:noAutofit/>
            </a:bodyPr>
            <a:lst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a:lstStyle>
            <a:p>
              <a:pPr marL="0" indent="0" algn="r">
                <a:buNone/>
              </a:pPr>
              <a:r>
                <a:rPr lang="en-US" sz="1100" b="1" dirty="0" smtClean="0">
                  <a:latin typeface="Arial" charset="0"/>
                </a:rPr>
                <a:t>#</a:t>
              </a:r>
              <a:r>
                <a:rPr lang="en-US" sz="1100" b="1" dirty="0" err="1" smtClean="0">
                  <a:latin typeface="Arial" charset="0"/>
                </a:rPr>
                <a:t>QMmunityConnect</a:t>
              </a:r>
              <a:endParaRPr lang="en-US" sz="1100" b="1" dirty="0" smtClean="0">
                <a:latin typeface="Arial" charset="0"/>
              </a:endParaRPr>
            </a:p>
          </p:txBody>
        </p:sp>
        <p:pic>
          <p:nvPicPr>
            <p:cNvPr id="50" name="Picture 49"/>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962468" y="2681748"/>
              <a:ext cx="379369" cy="426837"/>
            </a:xfrm>
            <a:prstGeom prst="rect">
              <a:avLst/>
            </a:prstGeom>
          </p:spPr>
        </p:pic>
      </p:grp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4935" y="3028600"/>
            <a:ext cx="821250" cy="8212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73778" y="1999189"/>
            <a:ext cx="821250" cy="8212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173778" y="3040243"/>
            <a:ext cx="821250" cy="82125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173778" y="4081297"/>
            <a:ext cx="821250" cy="82125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173778" y="5122350"/>
            <a:ext cx="821250" cy="82125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58086" y="4081297"/>
            <a:ext cx="821250" cy="821250"/>
          </a:xfrm>
          <a:prstGeom prst="rect">
            <a:avLst/>
          </a:prstGeom>
        </p:spPr>
      </p:pic>
    </p:spTree>
    <p:extLst>
      <p:ext uri="{BB962C8B-B14F-4D97-AF65-F5344CB8AC3E}">
        <p14:creationId xmlns:p14="http://schemas.microsoft.com/office/powerpoint/2010/main" val="18837345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DEE-PowerPoint-Template">
  <a:themeElements>
    <a:clrScheme name="ODEE-colors">
      <a:dk1>
        <a:sysClr val="windowText" lastClr="000000"/>
      </a:dk1>
      <a:lt1>
        <a:sysClr val="window" lastClr="FFFFFF"/>
      </a:lt1>
      <a:dk2>
        <a:srgbClr val="666666"/>
      </a:dk2>
      <a:lt2>
        <a:srgbClr val="ECECEC"/>
      </a:lt2>
      <a:accent1>
        <a:srgbClr val="BB0000"/>
      </a:accent1>
      <a:accent2>
        <a:srgbClr val="FF7526"/>
      </a:accent2>
      <a:accent3>
        <a:srgbClr val="0CBDE0"/>
      </a:accent3>
      <a:accent4>
        <a:srgbClr val="C8D732"/>
      </a:accent4>
      <a:accent5>
        <a:srgbClr val="333333"/>
      </a:accent5>
      <a:accent6>
        <a:srgbClr val="808080"/>
      </a:accent6>
      <a:hlink>
        <a:srgbClr val="BB0000"/>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E90D78-70C2-479F-8560-3D3ABCD4B6C2}" vid="{B889CC5F-3CB0-4890-BE57-944A72FE3B77}"/>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E90D78-70C2-479F-8560-3D3ABCD4B6C2}" vid="{B889CC5F-3CB0-4890-BE57-944A72FE3B77}"/>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E90D78-70C2-479F-8560-3D3ABCD4B6C2}" vid="{B889CC5F-3CB0-4890-BE57-944A72FE3B7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odee-powerpoint-template</Template>
  <TotalTime>5217</TotalTime>
  <Words>1598</Words>
  <Application>Microsoft Office PowerPoint</Application>
  <PresentationFormat>On-screen Show (4:3)</PresentationFormat>
  <Paragraphs>279</Paragraphs>
  <Slides>41</Slides>
  <Notes>19</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41</vt:i4>
      </vt:variant>
    </vt:vector>
  </HeadingPairs>
  <TitlesOfParts>
    <vt:vector size="50" baseType="lpstr">
      <vt:lpstr>ＭＳ Ｐゴシック</vt:lpstr>
      <vt:lpstr>Arial</vt:lpstr>
      <vt:lpstr>Calibri</vt:lpstr>
      <vt:lpstr>Lucida Grande</vt:lpstr>
      <vt:lpstr>Wingdings</vt:lpstr>
      <vt:lpstr>ODEE-PowerPoint-Template</vt:lpstr>
      <vt:lpstr>Office Theme</vt:lpstr>
      <vt:lpstr>1_Office Theme</vt:lpstr>
      <vt:lpstr>2_Office Theme</vt:lpstr>
      <vt:lpstr>Not So Lone Stars</vt:lpstr>
      <vt:lpstr>PowerPoint Presentation</vt:lpstr>
      <vt:lpstr>Timothy Lombardo</vt:lpstr>
      <vt:lpstr>Julie Henn</vt:lpstr>
      <vt:lpstr>By the end of this session, you will:</vt:lpstr>
      <vt:lpstr>PowerPoint Presentation</vt:lpstr>
      <vt:lpstr>PowerPoint Presentation</vt:lpstr>
      <vt:lpstr>PowerPoint Presentation</vt:lpstr>
      <vt:lpstr>PowerPoint Presentation</vt:lpstr>
      <vt:lpstr>PowerPoint Presentation</vt:lpstr>
      <vt:lpstr>The Ohio State University</vt:lpstr>
      <vt:lpstr>Twitter Hashtag</vt:lpstr>
      <vt:lpstr>PowerPoint Presentation</vt:lpstr>
      <vt:lpstr>PowerPoint Presentation</vt:lpstr>
      <vt:lpstr>The Ohio QM Consortium</vt:lpstr>
      <vt:lpstr>PowerPoint Presentation</vt:lpstr>
      <vt:lpstr>Quality Matters Tools</vt:lpstr>
      <vt:lpstr>Quality Matters Tools</vt:lpstr>
      <vt:lpstr>PowerPoint Presentation</vt:lpstr>
      <vt:lpstr>Quality Matters Tools</vt:lpstr>
      <vt:lpstr>PowerPoint Presentation</vt:lpstr>
      <vt:lpstr>How can QM help you capture and promote your institutional QM efforts?</vt:lpstr>
      <vt:lpstr>Social Media Tools</vt:lpstr>
      <vt:lpstr>Social Media Plan should include:</vt:lpstr>
      <vt:lpstr>Social Media Plan should include:</vt:lpstr>
      <vt:lpstr>Create a Social Media Plan</vt:lpstr>
      <vt:lpstr>Create a Social Media Plan</vt:lpstr>
      <vt:lpstr>Why?</vt:lpstr>
      <vt:lpstr>The answer to, Why?</vt:lpstr>
      <vt:lpstr>The answer to, Why?</vt:lpstr>
      <vt:lpstr>The answer to, Why?</vt:lpstr>
      <vt:lpstr>Great Resources to follow on Social Media</vt:lpstr>
      <vt:lpstr>Great Resources to follow on Social Media</vt:lpstr>
      <vt:lpstr>For More Information</vt:lpstr>
      <vt:lpstr>For More Information</vt:lpstr>
      <vt:lpstr>PowerPoint Presentation</vt:lpstr>
      <vt:lpstr>Presentation References</vt:lpstr>
      <vt:lpstr>Presentation References</vt:lpstr>
      <vt:lpstr>Presentation References</vt:lpstr>
      <vt:lpstr>Presentation References</vt:lpstr>
      <vt:lpstr>Presentation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Timothy Lombardo</dc:creator>
  <cp:lastModifiedBy>Timothy Lombardo</cp:lastModifiedBy>
  <cp:revision>148</cp:revision>
  <cp:lastPrinted>2015-10-28T15:22:57Z</cp:lastPrinted>
  <dcterms:created xsi:type="dcterms:W3CDTF">2015-10-17T19:46:05Z</dcterms:created>
  <dcterms:modified xsi:type="dcterms:W3CDTF">2015-11-02T19:50:10Z</dcterms:modified>
</cp:coreProperties>
</file>