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29"/>
  </p:notes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84" r:id="rId17"/>
    <p:sldId id="271" r:id="rId18"/>
    <p:sldId id="272" r:id="rId19"/>
    <p:sldId id="285" r:id="rId20"/>
    <p:sldId id="273" r:id="rId21"/>
    <p:sldId id="274" r:id="rId22"/>
    <p:sldId id="278" r:id="rId23"/>
    <p:sldId id="279" r:id="rId24"/>
    <p:sldId id="286" r:id="rId25"/>
    <p:sldId id="280" r:id="rId26"/>
    <p:sldId id="281" r:id="rId27"/>
    <p:sldId id="283" r:id="rId2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23D257E-C1DB-49D1-88A2-95F02076113A}">
  <a:tblStyle styleId="{F23D257E-C1DB-49D1-88A2-95F02076113A}" styleName="Table_0"/>
  <a:tblStyle styleId="{8124E8DC-988B-4BA9-B41B-B6870B939332}" styleName="Table_1"/>
  <a:tblStyle styleId="{41E11C97-A411-4FDB-80F5-EDDF0FFDBC02}" styleName="Table_2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329084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their</a:t>
            </a:r>
            <a:r>
              <a:rPr lang="en-US" baseline="0" dirty="0" smtClean="0"/>
              <a:t> courses but also of themselves and their time!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973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sz="1100" dirty="0" smtClean="0"/>
              <a:t>Deeper level of understanding of the importance of learning objectives 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lvl="0" indent="0" rtl="0">
              <a:buClr>
                <a:schemeClr val="dk1"/>
              </a:buClr>
              <a:buSzPct val="166666"/>
              <a:buFont typeface="Arial"/>
              <a:buNone/>
            </a:pPr>
            <a:r>
              <a:rPr lang="en" sz="1100" dirty="0" smtClean="0"/>
              <a:t>Can have the same expectations of quality, community, and interactions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825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sz="1100" dirty="0" smtClean="0"/>
              <a:t>Placing instructors in a student role online provides new teaching perspectives</a:t>
            </a:r>
            <a:br>
              <a:rPr lang="en" sz="1100" dirty="0" smtClean="0"/>
            </a:br>
            <a:r>
              <a:rPr lang="en" sz="1100" dirty="0" smtClean="0"/>
              <a:t>It was an ah-ha! for many to be an online student!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sz="1100" dirty="0" smtClean="0"/>
              <a:t>Redesigned blended and online courses impact engagement and learning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/>
              <a:t>Integration of the QM rubric in the PD course has been mentioned</a:t>
            </a:r>
            <a:r>
              <a:rPr lang="en-US" sz="1100" baseline="0" dirty="0" smtClean="0"/>
              <a:t> as a strength of OCIP. </a:t>
            </a:r>
            <a:endParaRPr lang="en-US" sz="1100" dirty="0" smtClean="0"/>
          </a:p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2" y="4213330"/>
            <a:ext cx="7382935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762743"/>
            <a:ext cx="7179733" cy="362373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1" y="757238"/>
            <a:ext cx="7179733" cy="362373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2" y="526552"/>
            <a:ext cx="567831" cy="4258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926299" y="491424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346201"/>
            <a:ext cx="5723468" cy="1371068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1" y="2802467"/>
            <a:ext cx="5712179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4018194"/>
            <a:ext cx="1213821" cy="273844"/>
          </a:xfrm>
        </p:spPr>
        <p:txBody>
          <a:bodyPr/>
          <a:lstStyle/>
          <a:p>
            <a:fld id="{3F150D65-C64D-44FB-9152-4CC2DE0C9198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5" y="4018194"/>
            <a:ext cx="5034845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1" y="4018194"/>
            <a:ext cx="554023" cy="273844"/>
          </a:xfrm>
        </p:spPr>
        <p:txBody>
          <a:bodyPr/>
          <a:lstStyle>
            <a:lvl1pPr algn="ctr">
              <a:defRPr/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2" y="694268"/>
            <a:ext cx="1430867" cy="35729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2" y="829735"/>
            <a:ext cx="5178779" cy="330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1679573"/>
            <a:ext cx="6254044" cy="1021556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8" y="2794001"/>
            <a:ext cx="6231467" cy="982133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1591055"/>
            <a:ext cx="3200400" cy="27020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1589485"/>
            <a:ext cx="3200400" cy="27039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70" y="1591734"/>
            <a:ext cx="2939521" cy="615156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1591733"/>
            <a:ext cx="2944368" cy="61722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208276"/>
            <a:ext cx="3227832" cy="20848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208610"/>
            <a:ext cx="3227832" cy="20848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8" y="4543528"/>
            <a:ext cx="772160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3" y="453872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7" y="452628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5" y="432651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9" y="432054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7" y="220465"/>
            <a:ext cx="567831" cy="425873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0513" y="179006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1515032"/>
            <a:ext cx="3064827" cy="112727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863245"/>
            <a:ext cx="3020792" cy="346911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6" y="2717811"/>
            <a:ext cx="3048891" cy="15753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9" y="4414254"/>
            <a:ext cx="1213821" cy="273844"/>
          </a:xfrm>
        </p:spPr>
        <p:txBody>
          <a:bodyPr/>
          <a:lstStyle/>
          <a:p>
            <a:fld id="{493F2040-9975-4642-A906-1DF87F8BE202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5" y="4371946"/>
            <a:ext cx="3522607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4" y="4422721"/>
            <a:ext cx="554023" cy="273844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8" y="4543528"/>
            <a:ext cx="772160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5" y="432651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9" y="431827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3" y="453872"/>
            <a:ext cx="3788941" cy="4291722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9" y="452940"/>
            <a:ext cx="3788941" cy="4291722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7" y="220465"/>
            <a:ext cx="567831" cy="425873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0513" y="179006"/>
            <a:ext cx="425196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1515618"/>
            <a:ext cx="3063240" cy="1124712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6" y="905454"/>
            <a:ext cx="2913863" cy="3404559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2715768"/>
            <a:ext cx="3044952" cy="157734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7" y="4416553"/>
            <a:ext cx="1213821" cy="273844"/>
          </a:xfrm>
        </p:spPr>
        <p:txBody>
          <a:bodyPr/>
          <a:lstStyle/>
          <a:p>
            <a:fld id="{51E52B4A-BA08-4841-AB08-A0D822ABC34D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70" y="4373278"/>
            <a:ext cx="331904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90" y="4425020"/>
            <a:ext cx="554023" cy="273844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1" y="4551997"/>
            <a:ext cx="7920991" cy="402908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431483"/>
            <a:ext cx="7696200" cy="428625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432054"/>
            <a:ext cx="7696200" cy="4286250"/>
          </a:xfrm>
          <a:prstGeom prst="rect">
            <a:avLst/>
          </a:prstGeom>
          <a:blipFill dpi="0" rotWithShape="1">
            <a:blip r:embed="rId15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435684">
            <a:off x="543742" y="204818"/>
            <a:ext cx="567831" cy="425873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4096196">
            <a:off x="8185945" y="152756"/>
            <a:ext cx="425196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4" y="613187"/>
            <a:ext cx="6965245" cy="901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1" y="1589443"/>
            <a:ext cx="6196405" cy="2702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9" y="4356864"/>
            <a:ext cx="121382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5D48070-6A81-47D0-9810-1540B9FEFF61}" type="datetime1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4356864"/>
            <a:ext cx="55401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3" y="4356864"/>
            <a:ext cx="55402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snmsu.com/)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pQM0ZO)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028700" y="1823167"/>
            <a:ext cx="7065818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/>
              <a:t>
</a:t>
            </a:r>
          </a:p>
          <a:p>
            <a:endParaRPr lang="en" dirty="0"/>
          </a:p>
          <a:p>
            <a:pPr lvl="0" rtl="0">
              <a:buNone/>
            </a:pPr>
            <a:r>
              <a:rPr lang="en" sz="3600" dirty="0"/>
              <a:t>Online Course Improvement Program</a:t>
            </a:r>
          </a:p>
          <a:p>
            <a:pPr>
              <a:buNone/>
            </a:pPr>
            <a:r>
              <a:rPr lang="en" sz="3600" dirty="0"/>
              <a:t>5 Years in Review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30302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>
                <a:solidFill>
                  <a:srgbClr val="000000"/>
                </a:solidFill>
              </a:rPr>
              <a:t>New Mexico State University</a:t>
            </a:r>
          </a:p>
          <a:p>
            <a:pPr>
              <a:buNone/>
            </a:pPr>
            <a:r>
              <a:rPr lang="en" i="1">
                <a:solidFill>
                  <a:srgbClr val="000000"/>
                </a:solidFill>
              </a:rPr>
              <a:t>“Every course a quality course.”</a:t>
            </a:r>
          </a:p>
        </p:txBody>
      </p:sp>
      <p:pic>
        <p:nvPicPr>
          <p:cNvPr id="25" name="Shape 2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721636" y="105575"/>
            <a:ext cx="5700726" cy="876550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339573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One Year Plus Fellowship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872836" y="1157100"/>
            <a:ext cx="3508613" cy="27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36-hour online PD course </a:t>
            </a:r>
          </a:p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12 hours self-selected PD</a:t>
            </a:r>
          </a:p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Revise online course to pass a QM Review </a:t>
            </a:r>
          </a:p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Collect student evaluation data  on the course design</a:t>
            </a:r>
          </a:p>
          <a:p>
            <a:pPr marL="457200" lvl="0" indent="-3556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Give back to larger community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692275" y="1200149"/>
            <a:ext cx="3589280" cy="26548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Mentoring from Instructional Consultant</a:t>
            </a:r>
          </a:p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Peer support </a:t>
            </a:r>
          </a:p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$2000 stipend</a:t>
            </a:r>
          </a:p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50 PD hours toward Promotion &amp; Tenure</a:t>
            </a:r>
          </a:p>
          <a:p>
            <a:pPr marL="457200" lvl="0" indent="-3556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000" dirty="0"/>
              <a:t>Certificate of Completion </a:t>
            </a:r>
          </a:p>
          <a:p>
            <a:pPr lvl="0" rtl="0">
              <a:buNone/>
            </a:pPr>
            <a:r>
              <a:rPr lang="en" sz="2400" dirty="0"/>
              <a:t> </a:t>
            </a:r>
          </a:p>
          <a:p>
            <a:endParaRPr lang="en" sz="2400" dirty="0"/>
          </a:p>
        </p:txBody>
      </p:sp>
      <p:sp>
        <p:nvSpPr>
          <p:cNvPr id="75" name="Shape 75"/>
          <p:cNvSpPr txBox="1"/>
          <p:nvPr/>
        </p:nvSpPr>
        <p:spPr>
          <a:xfrm>
            <a:off x="1340550" y="3937000"/>
            <a:ext cx="7048499" cy="888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en" sz="1200" dirty="0">
                <a:solidFill>
                  <a:schemeClr val="dk1"/>
                </a:solidFill>
              </a:rPr>
              <a:t>Student technology fees paid only by main campus' students help fund the program </a:t>
            </a:r>
            <a:r>
              <a:rPr lang="en" sz="1200" dirty="0" smtClean="0">
                <a:solidFill>
                  <a:schemeClr val="dk1"/>
                </a:solidFill>
              </a:rPr>
              <a:t>s, therefore only </a:t>
            </a:r>
            <a:r>
              <a:rPr lang="en" sz="1200" dirty="0">
                <a:solidFill>
                  <a:schemeClr val="dk1"/>
                </a:solidFill>
              </a:rPr>
              <a:t>main campus faculty can participate.</a:t>
            </a:r>
          </a:p>
          <a:p>
            <a:endParaRPr lang="en" sz="1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5117750" y="1482777"/>
            <a:ext cx="3122241" cy="185270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3200" dirty="0"/>
              <a:t>One Year Plus Applications and Completions</a:t>
            </a:r>
          </a:p>
        </p:txBody>
      </p:sp>
      <p:graphicFrame>
        <p:nvGraphicFramePr>
          <p:cNvPr id="81" name="Shape 81"/>
          <p:cNvGraphicFramePr/>
          <p:nvPr>
            <p:extLst>
              <p:ext uri="{D42A27DB-BD31-4B8C-83A1-F6EECF244321}">
                <p14:modId xmlns:p14="http://schemas.microsoft.com/office/powerpoint/2010/main" val="679695391"/>
              </p:ext>
            </p:extLst>
          </p:nvPr>
        </p:nvGraphicFramePr>
        <p:xfrm>
          <a:off x="810491" y="613064"/>
          <a:ext cx="4192359" cy="4049909"/>
        </p:xfrm>
        <a:graphic>
          <a:graphicData uri="http://schemas.openxmlformats.org/drawingml/2006/table">
            <a:tbl>
              <a:tblPr>
                <a:noFill/>
                <a:tableStyleId>{F23D257E-C1DB-49D1-88A2-95F02076113A}</a:tableStyleId>
              </a:tblPr>
              <a:tblGrid>
                <a:gridCol w="1349069"/>
                <a:gridCol w="990455"/>
                <a:gridCol w="930687"/>
                <a:gridCol w="922148"/>
              </a:tblGrid>
              <a:tr h="687241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OCIP 1Yr+ </a:t>
                      </a:r>
                    </a:p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Cohorts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Applications Received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Applicants Accepted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 Completions 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241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Cohort I  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2009-2010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(Began January)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559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Cohort II  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2010-2011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559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Cohort III 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2011-2012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990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Cohort IV 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2012-2013</a:t>
                      </a:r>
                    </a:p>
                    <a:p>
                      <a:pPr lvl="0" algn="ctr" rtl="0"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(Open to Dona Ana Grants, Carlsbad,</a:t>
                      </a:r>
                    </a:p>
                    <a:p>
                      <a:pPr lvl="0" algn="ctr" rtl="0"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 Alamogordo)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22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559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Cohort V 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Year 2013-2014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" sz="1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TBA</a:t>
                      </a:r>
                    </a:p>
                  </a:txBody>
                  <a:tcPr marL="66675" marR="66675" marT="66675" marB="66675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341060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Program Evaluation Data 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1080654" y="1200150"/>
            <a:ext cx="6515101" cy="31432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>
                <a:solidFill>
                  <a:srgbClr val="3366FF"/>
                </a:solidFill>
              </a:rPr>
              <a:t>Midyear focus group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Student course design evaluation data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Final program evaluation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Email communications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Comments 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Workshop evaluations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66355" y="581890"/>
            <a:ext cx="7335981" cy="40323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Clr>
                <a:schemeClr val="dk1"/>
              </a:buClr>
              <a:buSzPct val="61111"/>
              <a:buFont typeface="Arial"/>
              <a:buNone/>
            </a:pPr>
            <a:r>
              <a:rPr lang="en" b="1" dirty="0"/>
              <a:t>Yr +1 OCIP Focus Group Protocol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/>
              <a:t>1</a:t>
            </a:r>
            <a:r>
              <a:rPr lang="en" sz="1600" dirty="0"/>
              <a:t>) What were your expectations for 1Y+ Fellowship Program?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2) In what ways has the 1Y+ Fellowship Program met your expectations?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3) In what ways has the 1Y+ Fellowship Program not met your expectation?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4) How has your thinking about teaching changed due to your 1 Y+ </a:t>
            </a:r>
            <a:r>
              <a:rPr lang="en" sz="1600" dirty="0" smtClean="0"/>
              <a:t> 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 </a:t>
            </a:r>
            <a:r>
              <a:rPr lang="en" sz="1600" dirty="0" smtClean="0"/>
              <a:t>    </a:t>
            </a:r>
            <a:r>
              <a:rPr lang="en" sz="1600" dirty="0" smtClean="0"/>
              <a:t>Fellowship experience</a:t>
            </a:r>
            <a:r>
              <a:rPr lang="en" sz="1600" dirty="0"/>
              <a:t>? You can consider your online and on-ground </a:t>
            </a:r>
            <a:endParaRPr lang="en" sz="1600" dirty="0" smtClean="0"/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 </a:t>
            </a:r>
            <a:r>
              <a:rPr lang="en" sz="1600" dirty="0" smtClean="0"/>
              <a:t>    </a:t>
            </a:r>
            <a:r>
              <a:rPr lang="en" sz="1600" dirty="0" smtClean="0"/>
              <a:t>teaching </a:t>
            </a:r>
            <a:r>
              <a:rPr lang="en" sz="1600" dirty="0"/>
              <a:t>experiences in your answer.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5) If your thinking about teaching has changed, how has that impacted </a:t>
            </a:r>
            <a:r>
              <a:rPr lang="en" sz="1600" dirty="0" smtClean="0"/>
              <a:t>your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 smtClean="0"/>
              <a:t>      practice</a:t>
            </a:r>
            <a:r>
              <a:rPr lang="en" sz="1600" dirty="0"/>
              <a:t>?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6) How has the 1 Y+ Fellowship impacted the course teaching materials you </a:t>
            </a:r>
            <a:endParaRPr lang="en" sz="1600" dirty="0" smtClean="0"/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 </a:t>
            </a:r>
            <a:r>
              <a:rPr lang="en" sz="1600" dirty="0" smtClean="0"/>
              <a:t>     </a:t>
            </a:r>
            <a:r>
              <a:rPr lang="en" sz="1600" dirty="0" smtClean="0"/>
              <a:t>use </a:t>
            </a:r>
            <a:r>
              <a:rPr lang="en" sz="1600" dirty="0"/>
              <a:t>with students?</a:t>
            </a:r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7) How have you shared your 1Y+ Fellowship experiences with your </a:t>
            </a:r>
            <a:endParaRPr lang="en" sz="1600" dirty="0" smtClean="0"/>
          </a:p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dirty="0"/>
              <a:t> </a:t>
            </a:r>
            <a:r>
              <a:rPr lang="en" sz="1600" dirty="0" smtClean="0"/>
              <a:t>    </a:t>
            </a:r>
            <a:r>
              <a:rPr lang="en" sz="1600" dirty="0" smtClean="0"/>
              <a:t>colleagues</a:t>
            </a:r>
            <a:r>
              <a:rPr lang="en" sz="1600" dirty="0"/>
              <a:t>?</a:t>
            </a:r>
          </a:p>
          <a:p>
            <a:pPr marL="0" indent="0">
              <a:buNone/>
            </a:pPr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idx="4294967295"/>
          </p:nvPr>
        </p:nvSpPr>
        <p:spPr>
          <a:xfrm>
            <a:off x="768927" y="726642"/>
            <a:ext cx="7606145" cy="418825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" sz="1800" b="1" dirty="0"/>
              <a:t>Instructors are applying new skills and techniques in F2F, </a:t>
            </a:r>
            <a:r>
              <a:rPr lang="en" sz="1800" b="1" dirty="0" smtClean="0"/>
              <a:t> blended</a:t>
            </a:r>
            <a:r>
              <a:rPr lang="en" sz="1800" b="1" dirty="0"/>
              <a:t>, and fully online courses.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1800" dirty="0" smtClean="0"/>
              <a:t>“</a:t>
            </a:r>
            <a:r>
              <a:rPr lang="en" sz="1800" dirty="0"/>
              <a:t>The OCIP course changed how I teach both online and </a:t>
            </a:r>
            <a:r>
              <a:rPr lang="en" sz="1800" dirty="0" smtClean="0"/>
              <a:t>face-to-face….Having </a:t>
            </a:r>
            <a:r>
              <a:rPr lang="en" sz="1800" dirty="0"/>
              <a:t>the model of quality courses really helped me work </a:t>
            </a:r>
            <a:r>
              <a:rPr lang="en" sz="1800" dirty="0" smtClean="0"/>
              <a:t>throug</a:t>
            </a:r>
            <a:r>
              <a:rPr lang="en-US" sz="1800" dirty="0" smtClean="0"/>
              <a:t>h</a:t>
            </a:r>
            <a:r>
              <a:rPr lang="en" sz="1800" dirty="0" smtClean="0"/>
              <a:t> </a:t>
            </a:r>
            <a:r>
              <a:rPr lang="en" sz="1800" dirty="0"/>
              <a:t>the steps and make meaningful changes to my courses</a:t>
            </a:r>
            <a:r>
              <a:rPr lang="en" sz="1800" dirty="0" smtClean="0"/>
              <a:t>.</a:t>
            </a:r>
            <a:r>
              <a:rPr lang="en-US" sz="1800" dirty="0" smtClean="0"/>
              <a:t> </a:t>
            </a:r>
            <a:r>
              <a:rPr lang="en" sz="1800" dirty="0" smtClean="0"/>
              <a:t>All </a:t>
            </a:r>
            <a:r>
              <a:rPr lang="en" sz="1800" dirty="0"/>
              <a:t>online and hybrid courses that I teach and coordinate will be influenced by </a:t>
            </a:r>
            <a:r>
              <a:rPr lang="en" sz="1800" dirty="0" smtClean="0"/>
              <a:t>this.”  (Y1 &amp; Y2)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“</a:t>
            </a:r>
            <a:r>
              <a:rPr lang="en-US" sz="1800" dirty="0" smtClean="0"/>
              <a:t>I </a:t>
            </a:r>
            <a:r>
              <a:rPr lang="en-US" sz="1800" dirty="0"/>
              <a:t>am also making improvements in all my courses not just the one I </a:t>
            </a:r>
            <a:r>
              <a:rPr lang="en-US" sz="1800" dirty="0" smtClean="0"/>
              <a:t>revised </a:t>
            </a:r>
            <a:r>
              <a:rPr lang="en-US" sz="1800" dirty="0" smtClean="0"/>
              <a:t>for this program.” (Y3)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1800" dirty="0" smtClean="0"/>
              <a:t>“</a:t>
            </a:r>
            <a:r>
              <a:rPr lang="en" sz="1800" dirty="0"/>
              <a:t>I’ve used it in my face to face class. In fact, on a slightly different subject, I’ve made all my face to face classes hybrid </a:t>
            </a:r>
            <a:r>
              <a:rPr lang="en" sz="1800" dirty="0" smtClean="0"/>
              <a:t>now.”  (Y4) </a:t>
            </a:r>
            <a:endParaRPr lang="en" sz="18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1800" dirty="0" smtClean="0"/>
              <a:t>“I </a:t>
            </a:r>
            <a:r>
              <a:rPr lang="en" sz="1800" dirty="0"/>
              <a:t>feel more confident in my face-to-face teaching techniques for keeping students engaged and </a:t>
            </a:r>
            <a:r>
              <a:rPr lang="en" sz="1800" dirty="0" smtClean="0"/>
              <a:t>active </a:t>
            </a:r>
            <a:r>
              <a:rPr lang="en" sz="1800" dirty="0"/>
              <a:t>in their </a:t>
            </a:r>
            <a:r>
              <a:rPr lang="en" sz="1800" dirty="0" smtClean="0"/>
              <a:t>learning…”  (Y4) </a:t>
            </a:r>
            <a:endParaRPr lang="en" sz="1800" dirty="0"/>
          </a:p>
          <a:p>
            <a:endParaRPr lang="en" sz="1800" dirty="0"/>
          </a:p>
          <a:p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455360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 smtClean="0"/>
              <a:t>QM Standard </a:t>
            </a:r>
            <a:r>
              <a:rPr lang="en" sz="4000" dirty="0"/>
              <a:t>1 Orientation 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893618" y="1465118"/>
            <a:ext cx="7460673" cy="27743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Tx/>
              <a:buSzPct val="61111"/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" dirty="0" smtClean="0"/>
              <a:t>Realigning </a:t>
            </a:r>
            <a:r>
              <a:rPr lang="en" dirty="0"/>
              <a:t>my courses for next semester- especially the orientation for </a:t>
            </a:r>
            <a:r>
              <a:rPr lang="en" dirty="0" smtClean="0"/>
              <a:t>Standard 1.</a:t>
            </a:r>
            <a:r>
              <a:rPr lang="en-US" dirty="0" smtClean="0"/>
              <a:t>” </a:t>
            </a:r>
            <a:r>
              <a:rPr lang="en-US" dirty="0"/>
              <a:t>(</a:t>
            </a:r>
            <a:r>
              <a:rPr lang="en-US" dirty="0" smtClean="0"/>
              <a:t>Y1 &amp; Y2)</a:t>
            </a:r>
            <a:r>
              <a:rPr lang="en" dirty="0" smtClean="0"/>
              <a:t> </a:t>
            </a:r>
          </a:p>
          <a:p>
            <a:pPr lvl="0" rtl="0">
              <a:buClrTx/>
              <a:buSzPct val="61111"/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" dirty="0"/>
              <a:t>A start here is so simple and so helpful for </a:t>
            </a:r>
            <a:r>
              <a:rPr lang="en" dirty="0" smtClean="0"/>
              <a:t>students.</a:t>
            </a:r>
            <a:r>
              <a:rPr lang="en-US" dirty="0" smtClean="0"/>
              <a:t>” (Y3)</a:t>
            </a:r>
          </a:p>
          <a:p>
            <a:pPr lvl="0" rtl="0">
              <a:buClrTx/>
              <a:buSzPct val="61111"/>
              <a:buFont typeface="Arial" panose="020B0604020202020204" pitchFamily="34" charset="0"/>
              <a:buChar char="•"/>
            </a:pPr>
            <a:r>
              <a:rPr lang="en" dirty="0" smtClean="0"/>
              <a:t>“QM1 </a:t>
            </a:r>
            <a:r>
              <a:rPr lang="en" dirty="0" smtClean="0"/>
              <a:t>changed my life. 150 students and only </a:t>
            </a:r>
            <a:r>
              <a:rPr lang="en" dirty="0" smtClean="0"/>
              <a:t>one </a:t>
            </a:r>
            <a:r>
              <a:rPr lang="en" dirty="0" smtClean="0"/>
              <a:t>question about where to find </a:t>
            </a:r>
            <a:r>
              <a:rPr lang="en" dirty="0" smtClean="0"/>
              <a:t>something.” (Y5)</a:t>
            </a:r>
            <a:endParaRPr lang="en" dirty="0"/>
          </a:p>
          <a:p>
            <a:pPr>
              <a:buClrTx/>
              <a:buFont typeface="Arial" panose="020B0604020202020204" pitchFamily="34" charset="0"/>
              <a:buChar char="•"/>
            </a:pPr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QM and Organization 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009" y="1006078"/>
            <a:ext cx="7439892" cy="3725680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“I </a:t>
            </a:r>
            <a:r>
              <a:rPr lang="en-US" sz="1800" dirty="0" smtClean="0"/>
              <a:t>think my class is so much better organized; it’s easier to navigate for the students. They know what to do very the very </a:t>
            </a:r>
            <a:r>
              <a:rPr lang="en-US" sz="1800" dirty="0" smtClean="0"/>
              <a:t>beginning.” (Y4) </a:t>
            </a:r>
            <a:endParaRPr lang="en-US" sz="18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“The program gave me new insight in how students learn and how to make their learning experience less stressful and more </a:t>
            </a:r>
            <a:r>
              <a:rPr lang="en-US" sz="1800" dirty="0" smtClean="0"/>
              <a:t>organized.” (Y4)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“The OCIP Fellowship has taught me the value of organization of an online organization by forcing me to visualize a new course from a student perspective. I was forced to reexamine the way I structure online, not with respect to technology, but rather with access to and organization of content and the various ways to foster student interaction and </a:t>
            </a:r>
            <a:r>
              <a:rPr lang="en-US" sz="1800" dirty="0" smtClean="0"/>
              <a:t>engagement.” (Y4) </a:t>
            </a:r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02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924791" y="403406"/>
            <a:ext cx="7398328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dirty="0" smtClean="0"/>
              <a:t>QM Standard 2 Learning </a:t>
            </a:r>
            <a:r>
              <a:rPr lang="en" sz="3600" dirty="0"/>
              <a:t>Objectives 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810492" y="1158046"/>
            <a:ext cx="7512628" cy="34555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Many comments about how they’ve come to understand more deeply the importance of learning objectives.  </a:t>
            </a:r>
            <a:r>
              <a:rPr lang="en-US" sz="1800" dirty="0" smtClean="0"/>
              <a:t>(Y1 &amp; Y2) </a:t>
            </a:r>
            <a:endParaRPr lang="en-US" sz="1800" dirty="0" smtClean="0"/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“</a:t>
            </a:r>
            <a:r>
              <a:rPr lang="en" sz="1800" dirty="0" smtClean="0"/>
              <a:t>Objectives started me getting to think about my past evaluations. I used to think the student did not try hard enough. I now include a screencast or directions that really explain instead of thinking that the student was to </a:t>
            </a:r>
            <a:r>
              <a:rPr lang="en" sz="1800" dirty="0" smtClean="0"/>
              <a:t>blame.</a:t>
            </a:r>
            <a:r>
              <a:rPr lang="en-US" sz="1800" dirty="0" smtClean="0"/>
              <a:t>” (Y3)</a:t>
            </a:r>
            <a:r>
              <a:rPr lang="en" sz="1800" dirty="0" smtClean="0"/>
              <a:t> </a:t>
            </a:r>
            <a:endParaRPr lang="en-US" sz="1800" dirty="0" smtClean="0"/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“For </a:t>
            </a:r>
            <a:r>
              <a:rPr lang="en-US" sz="1800" dirty="0"/>
              <a:t>both my face to face class and online, I think the biggest impact has been really paying attention to the learning objectives. Then, aligning the activities and the assessments, which I had not done at all before frankly. I knew that I knew them, but I didn’t necessarily follow through with aligning them….now I </a:t>
            </a:r>
            <a:r>
              <a:rPr lang="en-US" sz="1800" dirty="0" smtClean="0"/>
              <a:t>do.” (Y5)</a:t>
            </a:r>
            <a:endParaRPr lang="en" sz="1800" dirty="0"/>
          </a:p>
          <a:p>
            <a:endParaRPr lang="en" sz="1800" dirty="0"/>
          </a:p>
          <a:p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 smtClean="0"/>
              <a:t>QM and Alignment </a:t>
            </a:r>
            <a:endParaRPr lang="en" sz="4000" dirty="0"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820882" y="979327"/>
            <a:ext cx="7523018" cy="35199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dirty="0"/>
              <a:t>“</a:t>
            </a:r>
            <a:r>
              <a:rPr lang="en" sz="2000" dirty="0"/>
              <a:t>In addition, my face-to-face classes are now benefiting from my new understanding of course organization and </a:t>
            </a:r>
            <a:r>
              <a:rPr lang="en" sz="2000" dirty="0" smtClean="0"/>
              <a:t>alignment.</a:t>
            </a:r>
            <a:r>
              <a:rPr lang="en-US" sz="2000" dirty="0" smtClean="0"/>
              <a:t>” (</a:t>
            </a:r>
            <a:r>
              <a:rPr lang="en" sz="2000" dirty="0" smtClean="0"/>
              <a:t>Y</a:t>
            </a:r>
            <a:r>
              <a:rPr lang="en-US" sz="2000" dirty="0" smtClean="0"/>
              <a:t>1)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dirty="0" smtClean="0"/>
              <a:t>“</a:t>
            </a:r>
            <a:r>
              <a:rPr lang="en" sz="2000" dirty="0" smtClean="0"/>
              <a:t>I </a:t>
            </a:r>
            <a:r>
              <a:rPr lang="en" sz="2000" dirty="0" smtClean="0"/>
              <a:t>took </a:t>
            </a:r>
            <a:r>
              <a:rPr lang="en" sz="2000" dirty="0"/>
              <a:t>a look at alignment and made my course </a:t>
            </a:r>
            <a:r>
              <a:rPr lang="en" sz="2000" dirty="0" smtClean="0"/>
              <a:t>better.</a:t>
            </a:r>
            <a:r>
              <a:rPr lang="en-US" sz="2000" dirty="0" smtClean="0"/>
              <a:t>” (Y3)  </a:t>
            </a:r>
            <a:endParaRPr lang="en-US" sz="2000" dirty="0"/>
          </a:p>
          <a:p>
            <a:pPr>
              <a:buClrTx/>
              <a:buSzPct val="61111"/>
              <a:buFont typeface="Arial" panose="020B0604020202020204" pitchFamily="34" charset="0"/>
              <a:buChar char="•"/>
            </a:pPr>
            <a:r>
              <a:rPr lang="en-US" sz="2000" dirty="0" smtClean="0"/>
              <a:t>“Particularly</a:t>
            </a:r>
            <a:r>
              <a:rPr lang="en-US" sz="2000" dirty="0"/>
              <a:t>, I feel with the alignment issues because I knew about the </a:t>
            </a:r>
            <a:r>
              <a:rPr lang="en-US" sz="2000" dirty="0" smtClean="0"/>
              <a:t>quality matters but I was like I don’t know if its going to improve my course that much but I really feel like these alignment issues that my course in some ways really needed this. It wasn’t a luxury and I realize that thinking about it in this way is more important than I thought it was going to </a:t>
            </a:r>
            <a:r>
              <a:rPr lang="en-US" sz="2000" dirty="0" smtClean="0"/>
              <a:t>be.” (Y5) </a:t>
            </a:r>
            <a:endParaRPr lang="en-US" sz="2000" dirty="0"/>
          </a:p>
          <a:p>
            <a:pPr lvl="0">
              <a:buClr>
                <a:schemeClr val="dk1"/>
              </a:buClr>
              <a:buSzPct val="61111"/>
              <a:buFont typeface="Arial"/>
              <a:buNone/>
            </a:pPr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77" y="219390"/>
            <a:ext cx="8229600" cy="109742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QM Standard </a:t>
            </a:r>
            <a:r>
              <a:rPr lang="en-US" sz="3200" dirty="0" smtClean="0"/>
              <a:t>4 Learner Interactions &amp; Engagement 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445" y="1316810"/>
            <a:ext cx="7491846" cy="3286363"/>
          </a:xfrm>
        </p:spPr>
        <p:txBody>
          <a:bodyPr>
            <a:normAutofit/>
          </a:bodyPr>
          <a:lstStyle/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" sz="2000" dirty="0"/>
              <a:t>Better sense of what possible in an online course in terms of activities and interactions</a:t>
            </a:r>
            <a:r>
              <a:rPr lang="en-US" sz="2000" dirty="0"/>
              <a:t>. </a:t>
            </a:r>
            <a:r>
              <a:rPr lang="en" sz="2000" dirty="0" smtClean="0"/>
              <a:t>Understanding </a:t>
            </a:r>
            <a:r>
              <a:rPr lang="en" sz="2000" dirty="0"/>
              <a:t>how building community can be an effective learning </a:t>
            </a:r>
            <a:r>
              <a:rPr lang="en" sz="2000" dirty="0" smtClean="0"/>
              <a:t>strategy.  (</a:t>
            </a:r>
            <a:r>
              <a:rPr lang="en-US" sz="2000" dirty="0" smtClean="0"/>
              <a:t>Y1 &amp; Y2)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“</a:t>
            </a:r>
            <a:r>
              <a:rPr lang="en" sz="2000" dirty="0" smtClean="0"/>
              <a:t>It </a:t>
            </a:r>
            <a:r>
              <a:rPr lang="en" sz="2000" dirty="0"/>
              <a:t>opened my eyes to what online teaching can do and how in touch we can be with our </a:t>
            </a:r>
            <a:r>
              <a:rPr lang="en" sz="2000" dirty="0" smtClean="0"/>
              <a:t>students.</a:t>
            </a:r>
            <a:r>
              <a:rPr lang="en-US" sz="2000" dirty="0" smtClean="0"/>
              <a:t>” (Y1 &amp; Y2)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000" dirty="0" smtClean="0"/>
              <a:t>“</a:t>
            </a:r>
            <a:r>
              <a:rPr lang="en-US" sz="2000" dirty="0"/>
              <a:t>I’m so thrilled with learning how to make my course more </a:t>
            </a:r>
            <a:r>
              <a:rPr lang="en-US" sz="2000" dirty="0" smtClean="0"/>
              <a:t>engaging.” (Y3) 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000" dirty="0" smtClean="0"/>
              <a:t>“</a:t>
            </a:r>
            <a:r>
              <a:rPr lang="en-US" sz="2000" dirty="0" smtClean="0"/>
              <a:t>I have learned new methods to engage my </a:t>
            </a:r>
            <a:r>
              <a:rPr lang="en-US" sz="2000" dirty="0" smtClean="0"/>
              <a:t>students.” (Y3)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4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Presenters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Susan </a:t>
            </a:r>
            <a:r>
              <a:rPr lang="en-US" b="1" dirty="0" err="1" smtClean="0"/>
              <a:t>Bussmann</a:t>
            </a:r>
            <a:endParaRPr lang="en-US" b="1" dirty="0" smtClean="0"/>
          </a:p>
          <a:p>
            <a:r>
              <a:rPr lang="en-US" sz="2000" dirty="0" smtClean="0"/>
              <a:t>Director</a:t>
            </a:r>
          </a:p>
          <a:p>
            <a:r>
              <a:rPr lang="en-US" sz="2000" dirty="0" smtClean="0"/>
              <a:t>Online Course Improvement Program</a:t>
            </a:r>
          </a:p>
          <a:p>
            <a:r>
              <a:rPr lang="en-US" sz="2000" dirty="0" smtClean="0"/>
              <a:t>Instructional Innovation and Quality</a:t>
            </a:r>
          </a:p>
          <a:p>
            <a:r>
              <a:rPr lang="en-US" sz="2000" dirty="0" smtClean="0"/>
              <a:t>Distance Education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Sandra Johnson</a:t>
            </a:r>
          </a:p>
          <a:p>
            <a:r>
              <a:rPr lang="en-US" sz="2000" dirty="0" smtClean="0"/>
              <a:t>Coordinator</a:t>
            </a:r>
          </a:p>
          <a:p>
            <a:r>
              <a:rPr lang="en-US" sz="2000" dirty="0" smtClean="0"/>
              <a:t>Online Course Improvement Program</a:t>
            </a:r>
          </a:p>
          <a:p>
            <a:r>
              <a:rPr lang="en-US" sz="2000" dirty="0" smtClean="0"/>
              <a:t>Instructional Innovation and Quality</a:t>
            </a:r>
            <a:endParaRPr lang="en-US" sz="2000" dirty="0"/>
          </a:p>
        </p:txBody>
      </p:sp>
      <p:pic>
        <p:nvPicPr>
          <p:cNvPr id="5" name="Shape 25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887890" y="4158029"/>
            <a:ext cx="5700726" cy="876550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3702663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 sz="4000" dirty="0" smtClean="0"/>
              <a:t>Faculty Student Perspective </a:t>
            </a:r>
            <a:endParaRPr lang="en" sz="4000"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800100" y="1063378"/>
            <a:ext cx="7533409" cy="345666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Being in the student role was eye-opening and strength of program</a:t>
            </a:r>
            <a:r>
              <a:rPr lang="en-US" sz="1800" dirty="0" smtClean="0"/>
              <a:t>. (Y1) S</a:t>
            </a:r>
            <a:r>
              <a:rPr lang="en" sz="1800" dirty="0" smtClean="0"/>
              <a:t>tudent </a:t>
            </a:r>
            <a:r>
              <a:rPr lang="en" sz="1800" dirty="0"/>
              <a:t>insight for me showed me how challenging it can be for </a:t>
            </a:r>
            <a:r>
              <a:rPr lang="en" sz="1800" dirty="0" smtClean="0"/>
              <a:t>students.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1800" dirty="0" smtClean="0"/>
              <a:t>I </a:t>
            </a:r>
            <a:r>
              <a:rPr lang="en" sz="1800" dirty="0"/>
              <a:t>have more detail and am nicer since I know how it feels-being in that </a:t>
            </a:r>
            <a:r>
              <a:rPr lang="en" sz="1800" dirty="0" smtClean="0"/>
              <a:t>position”. (</a:t>
            </a:r>
            <a:r>
              <a:rPr lang="en-US" sz="1800" dirty="0" smtClean="0"/>
              <a:t>Y3)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“</a:t>
            </a:r>
            <a:r>
              <a:rPr lang="en-US" sz="1800" dirty="0" smtClean="0"/>
              <a:t>I’m clearly thinking more about course design from the students’ point of </a:t>
            </a:r>
            <a:r>
              <a:rPr lang="en-US" sz="1800" dirty="0" smtClean="0"/>
              <a:t>view”.  (Y4)</a:t>
            </a:r>
            <a:endParaRPr lang="en-US" sz="18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800" dirty="0" smtClean="0"/>
              <a:t>“I got a much stronger sense of students’ needs from an online </a:t>
            </a:r>
            <a:r>
              <a:rPr lang="en-US" sz="1800" dirty="0" smtClean="0"/>
              <a:t>course”. (Y4)</a:t>
            </a:r>
            <a:endParaRPr lang="en-US" sz="1800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1800" dirty="0" smtClean="0"/>
              <a:t>“...</a:t>
            </a:r>
            <a:r>
              <a:rPr lang="en" sz="1800" dirty="0"/>
              <a:t>one thing that I’m doing more is taking the perspective of the student and thinking about my course design from their perspective and how I need to organize and spell things out and make things super clear.”</a:t>
            </a:r>
            <a:r>
              <a:rPr lang="en-US" sz="1800" dirty="0"/>
              <a:t> </a:t>
            </a:r>
            <a:r>
              <a:rPr lang="en-US" sz="1800" dirty="0" smtClean="0"/>
              <a:t>(Y5)</a:t>
            </a:r>
            <a:endParaRPr lang="en" sz="1800" dirty="0"/>
          </a:p>
          <a:p>
            <a:pPr lvl="0" rtl="0">
              <a:buNone/>
            </a:pPr>
            <a:endParaRPr lang="en" sz="1800" dirty="0"/>
          </a:p>
          <a:p>
            <a:endParaRPr lang="en" sz="1800" dirty="0"/>
          </a:p>
          <a:p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Student Learning 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862445" y="1063378"/>
            <a:ext cx="7481456" cy="342549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" sz="2000" dirty="0" smtClean="0"/>
              <a:t>“</a:t>
            </a:r>
            <a:r>
              <a:rPr lang="en" sz="2000" dirty="0"/>
              <a:t>I am seeing measurable differences in the response, satisfaction and performance of students in both blended and online </a:t>
            </a:r>
            <a:r>
              <a:rPr lang="en" sz="2000" dirty="0" smtClean="0"/>
              <a:t>courses”. (Y</a:t>
            </a:r>
            <a:r>
              <a:rPr lang="en-US" sz="2000" dirty="0" smtClean="0"/>
              <a:t>1 &amp; Y</a:t>
            </a:r>
            <a:r>
              <a:rPr lang="en" sz="2000" dirty="0" smtClean="0"/>
              <a:t>2)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dirty="0" smtClean="0"/>
              <a:t>“And </a:t>
            </a:r>
            <a:r>
              <a:rPr lang="en-US" sz="2000" dirty="0"/>
              <a:t>I’ll add real quickly that having taken the course last year, that spring semester students responded in a much more favorable way so I saw improvements in the spring semester. And I’m hoping for a lot more improvement in the fall semester too</a:t>
            </a:r>
            <a:r>
              <a:rPr lang="en-US" sz="2000" dirty="0" smtClean="0"/>
              <a:t>!” (Y4)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dirty="0" smtClean="0"/>
              <a:t>“Exam </a:t>
            </a:r>
            <a:r>
              <a:rPr lang="en-US" sz="2000" dirty="0" smtClean="0"/>
              <a:t>scores are improved relative to previous semesters</a:t>
            </a:r>
            <a:r>
              <a:rPr lang="en-US" sz="2000" dirty="0" smtClean="0"/>
              <a:t>.” (Y5) </a:t>
            </a:r>
            <a:endParaRPr lang="en" sz="2000" dirty="0"/>
          </a:p>
          <a:p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What students are </a:t>
            </a:r>
            <a:r>
              <a:rPr lang="en" sz="4000" dirty="0" smtClean="0"/>
              <a:t>saying.</a:t>
            </a:r>
            <a:endParaRPr lang="en" sz="4000" dirty="0"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862444" y="1200150"/>
            <a:ext cx="7398329" cy="312246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" sz="2400" dirty="0"/>
              <a:t>“All the extra resources were very helpful. (Graphic syllabus, typed lectures, etc</a:t>
            </a:r>
            <a:r>
              <a:rPr lang="en" sz="2400" dirty="0" smtClean="0"/>
              <a:t>.)”</a:t>
            </a:r>
            <a:endParaRPr lang="en" sz="24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2400" dirty="0"/>
              <a:t>“The layout of this class is wonderful</a:t>
            </a:r>
            <a:r>
              <a:rPr lang="en" sz="2400" dirty="0" smtClean="0"/>
              <a:t>.”</a:t>
            </a:r>
            <a:endParaRPr lang="en" sz="24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2400" dirty="0"/>
              <a:t>“This class is the best online course I have ever taken</a:t>
            </a:r>
            <a:r>
              <a:rPr lang="en" sz="2400" dirty="0" smtClean="0"/>
              <a:t>.”</a:t>
            </a:r>
            <a:endParaRPr lang="en" sz="24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" sz="2400" dirty="0"/>
              <a:t>“I liked the interaction between my peers and the availability of course material.”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What students are saying</a:t>
            </a:r>
            <a:r>
              <a:rPr lang="en" sz="4000" dirty="0" smtClean="0"/>
              <a:t>.</a:t>
            </a:r>
            <a:endParaRPr lang="en" sz="4000" dirty="0"/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852055" y="1200150"/>
            <a:ext cx="7377546" cy="327833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dirty="0"/>
              <a:t>“Overall I enjoyed interacting with other student and the professor online and sharing discussions.” </a:t>
            </a:r>
          </a:p>
          <a:p>
            <a:pPr lvl="0" rtl="0">
              <a:buNone/>
            </a:pPr>
            <a:r>
              <a:rPr lang="en" sz="2400" dirty="0"/>
              <a:t>“Collaborating with other students and getting through assignments as a group</a:t>
            </a:r>
            <a:r>
              <a:rPr lang="en" sz="2400" dirty="0" smtClean="0"/>
              <a:t>.”</a:t>
            </a:r>
            <a:endParaRPr lang="en" sz="2400" dirty="0"/>
          </a:p>
          <a:p>
            <a:pPr>
              <a:buNone/>
            </a:pPr>
            <a:r>
              <a:rPr lang="en" sz="2400" dirty="0"/>
              <a:t>“There was interactions between classmates. This was due to the professor creating opportunities for this type of participation.”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we have learned.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1200150"/>
            <a:ext cx="6328064" cy="2769177"/>
          </a:xfrm>
        </p:spPr>
        <p:txBody>
          <a:bodyPr/>
          <a:lstStyle/>
          <a:p>
            <a:pPr marL="647700" indent="-457200">
              <a:buClrTx/>
              <a:buFont typeface="Arial" panose="020B0604020202020204" pitchFamily="34" charset="0"/>
              <a:buChar char="•"/>
            </a:pPr>
            <a:r>
              <a:rPr lang="en-US" dirty="0" smtClean="0"/>
              <a:t>Student Perspective</a:t>
            </a:r>
          </a:p>
          <a:p>
            <a:pPr marL="647700" indent="-457200">
              <a:buClrTx/>
              <a:buFont typeface="Arial" panose="020B0604020202020204" pitchFamily="34" charset="0"/>
              <a:buChar char="•"/>
            </a:pPr>
            <a:r>
              <a:rPr lang="en-US" dirty="0" smtClean="0"/>
              <a:t>Using Quality Matters Framework</a:t>
            </a:r>
          </a:p>
          <a:p>
            <a:pPr marL="647700" indent="-457200">
              <a:buClrTx/>
              <a:buFont typeface="Arial" panose="020B0604020202020204" pitchFamily="34" charset="0"/>
              <a:buChar char="•"/>
            </a:pPr>
            <a:r>
              <a:rPr lang="en-US" dirty="0" smtClean="0"/>
              <a:t>Positive “Ripple” Effect</a:t>
            </a:r>
          </a:p>
          <a:p>
            <a:pPr marL="647700" indent="-457200">
              <a:buClrTx/>
              <a:buFont typeface="Arial" panose="020B0604020202020204" pitchFamily="34" charset="0"/>
              <a:buChar char="•"/>
            </a:pPr>
            <a:r>
              <a:rPr lang="en-US" dirty="0" smtClean="0"/>
              <a:t>Peer/Mentor Support</a:t>
            </a:r>
          </a:p>
          <a:p>
            <a:pPr marL="647700" indent="-457200">
              <a:buClrTx/>
              <a:buFont typeface="Arial" panose="020B0604020202020204" pitchFamily="34" charset="0"/>
              <a:buChar char="•"/>
            </a:pPr>
            <a:r>
              <a:rPr lang="en-US" dirty="0" smtClean="0"/>
              <a:t>Culture of Quality is a Process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33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Thank you for attending! 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/>
              <a:t>Questions?? 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05974"/>
            <a:ext cx="8229600" cy="1005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
</a:t>
            </a:r>
          </a:p>
          <a:p>
            <a:pPr lvl="0" algn="ctr" rtl="0">
              <a:buNone/>
            </a:pPr>
            <a:r>
              <a:rPr lang="en"/>
              <a:t>Events Offered Fall Semester 2013 </a:t>
            </a:r>
          </a:p>
        </p:txBody>
      </p:sp>
      <p:graphicFrame>
        <p:nvGraphicFramePr>
          <p:cNvPr id="175" name="Shape 175"/>
          <p:cNvGraphicFramePr/>
          <p:nvPr/>
        </p:nvGraphicFramePr>
        <p:xfrm>
          <a:off x="700287" y="1211400"/>
          <a:ext cx="7667050" cy="5155565"/>
        </p:xfrm>
        <a:graphic>
          <a:graphicData uri="http://schemas.openxmlformats.org/drawingml/2006/table">
            <a:tbl>
              <a:tblPr>
                <a:noFill/>
                <a:tableStyleId>{8124E8DC-988B-4BA9-B41B-B6870B939332}</a:tableStyleId>
              </a:tblPr>
              <a:tblGrid>
                <a:gridCol w="2968300"/>
                <a:gridCol w="4698750"/>
              </a:tblGrid>
              <a:tr h="3667175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Overview &amp; Introduction  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Learning Objectives  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Faculty Sharing Sessions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Assessment in Online Education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Open Educational Resources  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Faculty Driven  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iPads for Education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Introduction to iPads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Curriculum Alignment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Home Pages  Using Modules in Canvas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Outcomes in Canvas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Using the Canvas Gradebook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Using Rubrics in Canvas</a:t>
                      </a:r>
                    </a:p>
                  </a:txBody>
                  <a:tcPr marL="66675" marR="66675" marT="66675" marB="66675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 day Mini-Conference - Online Teaching and Learning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Teaching and Learning 4 Perspectives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SoftChalk Cloud Live for Intermediate Users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SoftChalk for Beginners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Migrating from PowerPoint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Accessibility in Online Learning</a:t>
                      </a:r>
                    </a:p>
                    <a:p>
                      <a:endParaRPr lang="en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Flipping Your Classroom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Mapping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Communicating Your Online Course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Introduction to Quality Matters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Learning Objectives</a:t>
                      </a: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Applying QM Rubric</a:t>
                      </a:r>
                    </a:p>
                    <a:p>
                      <a:endParaRPr lang="en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lvl="0" rtl="0">
                        <a:lnSpc>
                          <a:spcPct val="115000"/>
                        </a:lnSpc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Open Educational Resources</a:t>
                      </a:r>
                    </a:p>
                  </a:txBody>
                  <a:tcPr marL="66675" marR="66675" marT="66675" marB="66675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584200" y="170025"/>
            <a:ext cx="8346600" cy="487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 b="1"/>
              <a:t>OCIP Student Course Design Evaluation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/>
              <a:t>1) What course are you evaluating?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/>
              <a:t>2) Which semester did you take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/>
              <a:t>3) How many classes had you taken online BEFORE you took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/>
              <a:t>4) What was your primary reason for taking this course online?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0000FF"/>
                </a:solidFill>
              </a:rPr>
              <a:t>5) How easy was it for you to find things in the course when you needed them?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6) How clear were the course requirements in terms of what you were expected to learn in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7) How helpful were the learning activities in promoting your learning in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8) How helpful were the textbook(s) and other required</a:t>
            </a:r>
            <a:r>
              <a:rPr lang="en" sz="1400"/>
              <a:t> </a:t>
            </a:r>
            <a:r>
              <a:rPr lang="en" sz="1400">
                <a:solidFill>
                  <a:srgbClr val="0000FF"/>
                </a:solidFill>
              </a:rPr>
              <a:t>course materials in promoting your learning?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9) Do you feel that you were assessed on what you you were supposed to learn in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10) How do you rate the following? 			Poor		Fair		Good	Very Good 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Interactions between you and the instructor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Support for interactions between you and other students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FF"/>
                </a:solidFill>
              </a:rPr>
              <a:t>Availability of the instructor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/>
              <a:t>11) Overall, what did you like most about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/>
              <a:t>12) Overall, what did you like least about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/>
              <a:t>13) What recommendations or suggestions do you have to help improve this course?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/>
              <a:t>14) Would you recommend this course to others? </a:t>
            </a:r>
          </a:p>
          <a:p>
            <a:endParaRPr lang="en" sz="140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Program Background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72836" y="1002600"/>
            <a:ext cx="7885980" cy="387240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Partnership program -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Associated Students of New Mexico State University (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http://asnmsu.com/)</a:t>
            </a:r>
            <a:r>
              <a:rPr lang="en" dirty="0"/>
              <a:t> 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dirty="0"/>
              <a:t>NMSU's College of Extended Learning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Planning began Fall </a:t>
            </a:r>
            <a:r>
              <a:rPr lang="en" dirty="0" smtClean="0"/>
              <a:t>200</a:t>
            </a:r>
            <a:r>
              <a:rPr lang="en-US" dirty="0" smtClean="0"/>
              <a:t>9</a:t>
            </a:r>
            <a:endParaRPr lang="en" dirty="0"/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Program launch January </a:t>
            </a:r>
            <a:r>
              <a:rPr lang="en" dirty="0" smtClean="0"/>
              <a:t>20</a:t>
            </a:r>
            <a:r>
              <a:rPr lang="en-US" dirty="0" smtClean="0"/>
              <a:t>10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 smtClean="0"/>
              <a:t>11 </a:t>
            </a:r>
            <a:r>
              <a:rPr lang="en" dirty="0"/>
              <a:t>One Year Plus Fellows (1-Y+)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dirty="0"/>
              <a:t>Feb - June </a:t>
            </a:r>
            <a:r>
              <a:rPr lang="en" dirty="0" smtClean="0"/>
              <a:t>20</a:t>
            </a:r>
            <a:r>
              <a:rPr lang="en-US" dirty="0" smtClean="0"/>
              <a:t>10</a:t>
            </a:r>
            <a:r>
              <a:rPr lang="en" dirty="0" smtClean="0"/>
              <a:t> </a:t>
            </a:r>
            <a:r>
              <a:rPr lang="en" dirty="0"/>
              <a:t>- 15 PD events 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45701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Program Goals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10491" y="978725"/>
            <a:ext cx="7491845" cy="41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/>
              <a:t>1. Assist faculty in enhanced web course design and delivery while</a:t>
            </a:r>
          </a:p>
          <a:p>
            <a:pPr lvl="0" indent="457200" rtl="0"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/>
              <a:t> reducing student's textbook cost.</a:t>
            </a:r>
          </a:p>
          <a:p>
            <a:pPr lvl="0" rtl="0"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/>
              <a:t>2. Provide faculty instructional design services with a framework that </a:t>
            </a:r>
            <a:r>
              <a:rPr lang="en" sz="2000" dirty="0" smtClean="0"/>
              <a:t>supports </a:t>
            </a:r>
            <a:r>
              <a:rPr lang="en" sz="2000" dirty="0"/>
              <a:t>peer interaction and best practices for online learning.</a:t>
            </a:r>
          </a:p>
          <a:p>
            <a:pPr lvl="0" rtl="0"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/>
              <a:t>3. Facilitate participation in national digital content consortiums and </a:t>
            </a:r>
            <a:r>
              <a:rPr lang="en" sz="2000" dirty="0" smtClean="0"/>
              <a:t>relevant </a:t>
            </a:r>
            <a:r>
              <a:rPr lang="en" sz="2000" dirty="0"/>
              <a:t>communities.</a:t>
            </a:r>
          </a:p>
          <a:p>
            <a:pPr lvl="0" rtl="0"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/>
              <a:t>4. Create and support a culture of quality for online courses taught at </a:t>
            </a:r>
            <a:r>
              <a:rPr lang="en" sz="2000" dirty="0" smtClean="0"/>
              <a:t>NMSU</a:t>
            </a:r>
            <a:r>
              <a:rPr lang="en" sz="2000" dirty="0"/>
              <a:t>.</a:t>
            </a:r>
          </a:p>
          <a:p>
            <a:pPr>
              <a:buNone/>
            </a:pPr>
            <a:r>
              <a:rPr lang="en" sz="2000" dirty="0"/>
              <a:t>5. Develop a scalable, customized professional development model.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341060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 smtClean="0"/>
              <a:t> </a:t>
            </a:r>
            <a:r>
              <a:rPr lang="en" sz="4000" dirty="0"/>
              <a:t>Role of Quality Matters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200150"/>
            <a:ext cx="7387936" cy="3809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Quality Matters (QM) is the theoretical and organizational framework for the program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Employs QM's continuous improvement approach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PD activities are provided in blended format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 dirty="0"/>
              <a:t>Professional development online course and monthly PD activities are thematically organized around the QM Rubric Standards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810490" y="1200150"/>
            <a:ext cx="7523019" cy="343419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88900" lvl="0" indent="0" rtl="0">
              <a:buClr>
                <a:schemeClr val="dk1"/>
              </a:buClr>
              <a:buSzPct val="166666"/>
              <a:buNone/>
            </a:pPr>
            <a:r>
              <a:rPr lang="en" sz="2000" dirty="0"/>
              <a:t>Sept. QM1, Oct. QM2,  Nov. QM3, Jan. QM4, Feb. QM5, </a:t>
            </a:r>
            <a:br>
              <a:rPr lang="en" sz="2000" dirty="0"/>
            </a:br>
            <a:r>
              <a:rPr lang="en" sz="2000" dirty="0"/>
              <a:t>Mar. QM6, Apr. QM 7 &amp; </a:t>
            </a:r>
            <a:r>
              <a:rPr lang="en" sz="2000" dirty="0" smtClean="0"/>
              <a:t>8</a:t>
            </a:r>
          </a:p>
          <a:p>
            <a:pPr marL="88900" lvl="0" indent="0" rtl="0">
              <a:buClr>
                <a:schemeClr val="dk1"/>
              </a:buClr>
              <a:buSzPct val="166666"/>
              <a:buNone/>
            </a:pPr>
            <a:r>
              <a:rPr lang="en" sz="2000" dirty="0" smtClean="0"/>
              <a:t>Employs </a:t>
            </a:r>
            <a:r>
              <a:rPr lang="en" sz="2000" dirty="0"/>
              <a:t>a predictable learning cycle (Elbaum, McIntyre, &amp; Smith, 2002)</a:t>
            </a:r>
          </a:p>
          <a:p>
            <a:pPr marL="914400" lvl="1" indent="-228600" rtl="0">
              <a:buSzPct val="90909"/>
              <a:buNone/>
            </a:pPr>
            <a:r>
              <a:rPr lang="en" sz="2000" dirty="0"/>
              <a:t>For example: webinar in week 1, followed by Let's Talk Online Teaching (LTOT) lunch meeting and discussion in week 2, and a focused open lab in week </a:t>
            </a:r>
            <a:r>
              <a:rPr lang="en" sz="2000" dirty="0" smtClean="0"/>
              <a:t>3.</a:t>
            </a:r>
          </a:p>
          <a:p>
            <a:pPr marL="914400" lvl="1" indent="-228600" rtl="0">
              <a:buSzPct val="90909"/>
              <a:buNone/>
            </a:pPr>
            <a:r>
              <a:rPr lang="en" sz="2000" dirty="0" smtClean="0"/>
              <a:t>QM </a:t>
            </a:r>
            <a:r>
              <a:rPr lang="en" sz="2000" dirty="0"/>
              <a:t>thematic alignment of PD events- LTOT, workshop, webinar, to the 1Y+ PD course, learned from our first two years</a:t>
            </a:r>
            <a:r>
              <a:rPr lang="en" sz="2000" dirty="0" smtClean="0"/>
              <a:t>.</a:t>
            </a:r>
            <a:r>
              <a:rPr lang="en-US" sz="2000" dirty="0"/>
              <a:t> </a:t>
            </a:r>
            <a:endParaRPr lang="en" sz="2000" dirty="0"/>
          </a:p>
          <a:p>
            <a:pPr>
              <a:buClrTx/>
            </a:pPr>
            <a:endParaRPr lang="en" sz="2200" dirty="0"/>
          </a:p>
          <a:p>
            <a:endParaRPr lang="en" sz="2200" dirty="0"/>
          </a:p>
        </p:txBody>
      </p:sp>
      <p:pic>
        <p:nvPicPr>
          <p:cNvPr id="49" name="Shape 4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741263" y="216555"/>
            <a:ext cx="5700726" cy="876550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501700" y="198924"/>
            <a:ext cx="8192999" cy="859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/>
              <a:t>
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pPr lvl="0" rtl="0">
              <a:buNone/>
            </a:pPr>
            <a:r>
              <a:rPr lang="en" sz="4000" dirty="0" smtClean="0"/>
              <a:t> </a:t>
            </a:r>
            <a:r>
              <a:rPr lang="en" sz="4000" dirty="0"/>
              <a:t>Blended Approach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904009" y="1058425"/>
            <a:ext cx="7346373" cy="35863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7350" indent="-285750">
              <a:buClr>
                <a:schemeClr val="dk1"/>
              </a:buClr>
              <a:buSzPct val="185185"/>
              <a:buFont typeface="Arial" panose="020B0604020202020204" pitchFamily="34" charset="0"/>
              <a:buChar char="•"/>
            </a:pPr>
            <a:r>
              <a:rPr lang="en" sz="1800" dirty="0"/>
              <a:t>Using the best delivery methodologies available to meet the learning objectives for the professional development curriculum.</a:t>
            </a:r>
          </a:p>
          <a:p>
            <a:pPr marL="400050" indent="-285750">
              <a:buClr>
                <a:schemeClr val="dk1"/>
              </a:buClr>
              <a:buSzPct val="166666"/>
              <a:buFont typeface="Arial" panose="020B0604020202020204" pitchFamily="34" charset="0"/>
              <a:buChar char="•"/>
            </a:pPr>
            <a:r>
              <a:rPr lang="en" sz="1800" dirty="0"/>
              <a:t>Synchronous, asynchronous, face-to-face, online, and hybrid</a:t>
            </a:r>
          </a:p>
          <a:p>
            <a:pPr marL="1371600" lvl="2" indent="-342900" rtl="0">
              <a:buClr>
                <a:schemeClr val="dk1"/>
              </a:buClr>
              <a:buSzPct val="128571"/>
              <a:buFont typeface="Wingdings"/>
              <a:buChar char="§"/>
            </a:pPr>
            <a:r>
              <a:rPr lang="en" sz="1400" dirty="0"/>
              <a:t>Webinars are provided in real time to both face-to-face and online participants</a:t>
            </a:r>
          </a:p>
          <a:p>
            <a:pPr marL="400050" indent="-285750">
              <a:buClr>
                <a:schemeClr val="dk1"/>
              </a:buClr>
              <a:buSzPct val="166666"/>
              <a:buFont typeface="Arial" panose="020B0604020202020204" pitchFamily="34" charset="0"/>
              <a:buChar char="•"/>
            </a:pPr>
            <a:r>
              <a:rPr lang="en" sz="1800" dirty="0"/>
              <a:t>Combining technologies </a:t>
            </a:r>
          </a:p>
          <a:p>
            <a:pPr marL="9144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Adobe Connect (a web conferencing system)</a:t>
            </a:r>
          </a:p>
          <a:p>
            <a:pPr marL="9144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Skype </a:t>
            </a:r>
          </a:p>
          <a:p>
            <a:pPr marL="9144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PBworks(wiki) </a:t>
            </a:r>
          </a:p>
          <a:p>
            <a:pPr marL="9144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Google Docs </a:t>
            </a:r>
          </a:p>
          <a:p>
            <a:pPr marL="9144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A program website</a:t>
            </a:r>
          </a:p>
          <a:p>
            <a:pPr marL="914400" lvl="0" indent="-3175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400" dirty="0"/>
              <a:t>Learning management system Canvas</a:t>
            </a:r>
          </a:p>
          <a:p>
            <a:pPr lvl="0" rtl="0">
              <a:buNone/>
            </a:pPr>
            <a:r>
              <a:rPr lang="en" sz="1100" dirty="0" smtClean="0"/>
              <a:t>(American </a:t>
            </a:r>
            <a:r>
              <a:rPr lang="en" sz="1100" dirty="0"/>
              <a:t>Society for Training and Development (2013). Blended Learning Certificate Program.  Alexandria, VA: ASTD</a:t>
            </a:r>
            <a:r>
              <a:rPr lang="en" sz="1100" dirty="0" smtClean="0"/>
              <a:t>.) </a:t>
            </a:r>
            <a:endParaRPr lang="en" sz="1100" dirty="0"/>
          </a:p>
          <a:p>
            <a:endParaRPr lang="en" sz="1200" dirty="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Multiple Benefits 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62445" y="985200"/>
            <a:ext cx="7367156" cy="3940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Supports a variety of services and resources available in different </a:t>
            </a:r>
            <a:r>
              <a:rPr lang="en" sz="2200" dirty="0" smtClean="0"/>
              <a:t>formats. </a:t>
            </a:r>
            <a:endParaRPr lang="en" sz="2200" dirty="0"/>
          </a:p>
          <a:p>
            <a:pPr marL="4572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Allows for delivery of services beyond main campus faculty that includes community college campus and non-NMSU participants.</a:t>
            </a:r>
          </a:p>
          <a:p>
            <a:pPr marL="4572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Increased faculty engagement due to flexibility of access </a:t>
            </a:r>
          </a:p>
          <a:p>
            <a:pPr marL="457200" lvl="0" indent="-3683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Participants can receive professional development credit for attending </a:t>
            </a:r>
            <a:r>
              <a:rPr lang="en" sz="2200" dirty="0" smtClean="0"/>
              <a:t>webinar.</a:t>
            </a:r>
            <a:endParaRPr lang="en" sz="2200" dirty="0"/>
          </a:p>
          <a:p>
            <a:pPr marL="457200" lvl="0" indent="-3683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200" dirty="0"/>
              <a:t>Recorded webinar archives and resources are also posted online for anytime </a:t>
            </a:r>
            <a:r>
              <a:rPr lang="en" sz="2200" dirty="0" smtClean="0"/>
              <a:t>viewing.</a:t>
            </a:r>
            <a:endParaRPr lang="en" sz="2200"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/>
              <a:t>Services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841664" y="1200150"/>
            <a:ext cx="7377545" cy="342380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/>
              <a:t>Program services available to a global audience include </a:t>
            </a:r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800" dirty="0"/>
              <a:t>OCIP Resource Center (</a:t>
            </a:r>
            <a:r>
              <a:rPr lang="en" sz="1800" u="sng" dirty="0">
                <a:solidFill>
                  <a:schemeClr val="hlink"/>
                </a:solidFill>
                <a:hlinkClick r:id="rId3"/>
              </a:rPr>
              <a:t>http://bit.ly/pQM0ZO)</a:t>
            </a:r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800" dirty="0"/>
              <a:t>OCIP webinars  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1800" dirty="0" smtClean="0"/>
              <a:t>Some </a:t>
            </a:r>
            <a:r>
              <a:rPr lang="en" sz="1800" dirty="0"/>
              <a:t>program services are only available to NMSU faculty </a:t>
            </a:r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800" dirty="0"/>
              <a:t>Formal and informal course reviews with the Quality Matters Rubric</a:t>
            </a:r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800" dirty="0"/>
              <a:t>Let's Talk Online Teaching (LTOT) sessions</a:t>
            </a:r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800" dirty="0"/>
              <a:t>Open Labs</a:t>
            </a:r>
          </a:p>
          <a:p>
            <a:pPr marL="1371600" lvl="2" indent="-342900" rtl="0"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800" dirty="0"/>
              <a:t>Workshops and Presentations</a:t>
            </a:r>
          </a:p>
          <a:p>
            <a:endParaRPr lang="en" sz="1800" dirty="0"/>
          </a:p>
        </p:txBody>
      </p:sp>
    </p:spTree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343</TotalTime>
  <Words>1973</Words>
  <Application>Microsoft Office PowerPoint</Application>
  <PresentationFormat>On-screen Show (16:9)</PresentationFormat>
  <Paragraphs>245</Paragraphs>
  <Slides>27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Pushpin</vt:lpstr>
      <vt:lpstr>
  Online Course Improvement Program 5 Years in Review</vt:lpstr>
      <vt:lpstr>Your Presenters</vt:lpstr>
      <vt:lpstr>Program Background</vt:lpstr>
      <vt:lpstr>Program Goals</vt:lpstr>
      <vt:lpstr> Role of Quality Matters</vt:lpstr>
      <vt:lpstr>PowerPoint Presentation</vt:lpstr>
      <vt:lpstr>
      Blended Approach</vt:lpstr>
      <vt:lpstr>Multiple Benefits </vt:lpstr>
      <vt:lpstr>Services</vt:lpstr>
      <vt:lpstr>One Year Plus Fellowship</vt:lpstr>
      <vt:lpstr>One Year Plus Applications and Completions</vt:lpstr>
      <vt:lpstr>Program Evaluation Data </vt:lpstr>
      <vt:lpstr>PowerPoint Presentation</vt:lpstr>
      <vt:lpstr>PowerPoint Presentation</vt:lpstr>
      <vt:lpstr>QM Standard 1 Orientation </vt:lpstr>
      <vt:lpstr>QM and Organization </vt:lpstr>
      <vt:lpstr>QM Standard 2 Learning Objectives </vt:lpstr>
      <vt:lpstr>QM and Alignment </vt:lpstr>
      <vt:lpstr>QM Standard 4 Learner Interactions &amp; Engagement </vt:lpstr>
      <vt:lpstr>Faculty Student Perspective </vt:lpstr>
      <vt:lpstr>Student Learning </vt:lpstr>
      <vt:lpstr>What students are saying.</vt:lpstr>
      <vt:lpstr>What students are saying.</vt:lpstr>
      <vt:lpstr>What we have learned.</vt:lpstr>
      <vt:lpstr>Thank you for attending! </vt:lpstr>
      <vt:lpstr>
 Events Offered Fall Semester 2013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Course Improvement Program 5 Years in Review</dc:title>
  <dc:creator>Sandy</dc:creator>
  <cp:lastModifiedBy>Sandy</cp:lastModifiedBy>
  <cp:revision>61</cp:revision>
  <dcterms:modified xsi:type="dcterms:W3CDTF">2014-04-15T20:28:36Z</dcterms:modified>
</cp:coreProperties>
</file>