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89" r:id="rId3"/>
    <p:sldId id="258" r:id="rId4"/>
    <p:sldId id="29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ster Gates" initials="C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4003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Nancy’s slide for wrap-up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By Blog do Planalto (Flickr: Quarta-feira, 20 de junho) [&lt;a href="http://creativecommons.org/licenses/by-sa/2.0"&gt;CC BY-SA 2.0&lt;/a&gt;], &lt;a href="https://commons.wikimedia.org/wiki/File%3AWorld_Leaders_at_the_United_Nations_Conference_on_Sustainable_Development.jpg"&gt;via Wikimedia Commons&lt;/a&gt;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04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Holmberg’s Empathy Approach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omic Sans MS"/>
              <a:buChar char="—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“personal, friendly interaction and conversation-like presentations of subject matter”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omic Sans MS"/>
              <a:buChar char="—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facilitates learning by reducing students’ anxiety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omic Sans MS"/>
              <a:buChar char="—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likely to have students feel free to contribute their ideas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Garrison, R. (2007, April). Online community of inquiry review: Social, cognitive, and teaching presence issues. </a:t>
            </a:r>
            <a:r>
              <a:rPr lang="en-US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Asynchronous Learning Networks, 11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(1), 61-72. Retrieved from http://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jaln.sloanconsortium.org/index.php/jaln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Presence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“the ability to project one’s self and establish personal and purposeful relationships”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Cognitive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Presence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“exploration, construction and confirmation of understanding through collaboration and reflection in a community”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Presence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“ design, facilitation and direct instruction” “It is a significant determinate of student satisfaction, perceived learning, and sense of community.”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7000"/>
          </a:blip>
          <a:stretch>
            <a:fillRect l="-5999" r="-5998"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35955913/flashcards-flash-card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barnhardt@ccbcmd.edu?subject=Online%20Community%20Building%20workshop%20%20at%20AFACCT%202015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mailto:cgates@ccbcmd.edu?subject=Online%20Community%20Building%20workshop%20at%20AFACCT%2020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12954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Activities for Building Community Online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447800" y="3124200"/>
            <a:ext cx="6400799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960" b="0" i="0" u="none" strike="noStrike" cap="none" baseline="0" dirty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Sarah </a:t>
            </a:r>
            <a:r>
              <a:rPr lang="en-US" sz="2960" b="0" i="0" u="none" strike="noStrike" cap="none" baseline="0" dirty="0" err="1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Barnhardt</a:t>
            </a:r>
            <a:r>
              <a:rPr lang="en-US" sz="2960" b="0" i="0" u="none" strike="noStrike" cap="none" baseline="0" dirty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Associate Professor, ESOL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960" b="0" i="0" u="none" strike="noStrike" cap="none" baseline="0" dirty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Chester Gates, Adjunct Professor, Reading/ESOL/ACLT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960" b="0" i="0" u="none" strike="noStrike" cap="none" baseline="0" dirty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 Matters Conference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6062052"/>
            <a:ext cx="49339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Collage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Students find pictures (online and their own sources) to answer the questions. Using the pictures, students create a collage of who they are.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decide how they want to be represented.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see each other differently than just physical appearance.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93889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Team-Building Activities for the Digital Age (2010).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93889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lang="en-US" sz="1200" b="0" i="0" u="none" strike="noStrike" cap="none" baseline="0">
              <a:solidFill>
                <a:srgbClr val="93889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</p:txBody>
      </p:sp>
      <p:pic>
        <p:nvPicPr>
          <p:cNvPr id="167" name="Shape 1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295400"/>
            <a:ext cx="77724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Created Online Quizzes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students create online quizzes either individually or in teams.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 </a:t>
            </a:r>
            <a:r>
              <a:rPr lang="en-US" sz="3200" b="0" i="0" u="sng" strike="noStrike" cap="none" baseline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Quizlet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596" y="2895600"/>
            <a:ext cx="4900612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Digital 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Multimedia</a:t>
            </a:r>
            <a:endParaRPr lang="en-US" dirty="0"/>
          </a:p>
        </p:txBody>
      </p:sp>
      <p:pic>
        <p:nvPicPr>
          <p:cNvPr id="5" name="Shape 201"/>
          <p:cNvPicPr preferRelativeResize="0">
            <a:picLocks noGrp="1" noChangeAspect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1524000"/>
            <a:ext cx="3627396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52600" y="1234831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Vokis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Shape 20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542608"/>
            <a:ext cx="3326765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529831" y="1234831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Voxopop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Shape 216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950" y="4267200"/>
            <a:ext cx="3657600" cy="2322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52600" y="3959423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Brainshark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52" y="4267200"/>
            <a:ext cx="391001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38207" y="3959422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Voice Thread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Wiki Projects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What’s the challenge?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81300"/>
            <a:ext cx="6629400" cy="1295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online environment can create a sense of isolation for learners. </a:t>
            </a:r>
          </a:p>
        </p:txBody>
      </p:sp>
      <p:pic>
        <p:nvPicPr>
          <p:cNvPr id="3074" name="Picture 2" descr="C:\Users\owner\AppData\Local\Microsoft\Windows\Temporary Internet Files\Content.IE5\7UF05766\MP9004015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wner\AppData\Local\Microsoft\Windows\Temporary Internet Files\Content.IE5\UOYPKWT1\MP9002899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46858"/>
            <a:ext cx="1905152" cy="28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wner\AppData\Local\Microsoft\Windows\Temporary Internet Files\Content.IE5\7UF05766\MP9004427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32" y="2590800"/>
            <a:ext cx="2018970" cy="13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wner\AppData\Local\Microsoft\Windows\Temporary Internet Files\Content.IE5\UOYPKWT1\MP9004483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42" y="1876532"/>
            <a:ext cx="3126867" cy="20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owner\AppData\Local\Microsoft\Windows\Temporary Internet Files\Content.IE5\3IMSNZOE\MP90044374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74" y="1922585"/>
            <a:ext cx="1391358" cy="20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3416">
            <a:off x="200488" y="4105048"/>
            <a:ext cx="8915399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-285236" y="3741308"/>
            <a:ext cx="5318979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40342" y="1371600"/>
            <a:ext cx="267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Isolation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 rot="17117242">
            <a:off x="3478403" y="3674316"/>
            <a:ext cx="6413030" cy="100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4097 -0.03287 C 0.17084 -0.04051 0.21511 -0.04445 0.26146 -0.04445 C 0.31424 -0.04445 0.35625 -0.04051 0.38611 -0.03287 L 0.52795 3.7037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125 -1.48148E-6 C 0.18107 -1.48148E-6 0.25 0.06898 0.25 0.125 L 0.4526 0.40417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125 4.07407E-6 C 0.18107 4.07407E-6 0.25 -0.06899 0.25 -0.125 L -0.18195 -0.36158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94171E-6 L -0.2974 0.476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23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24 L 0.06285 -0.03378 C 0.07691 -0.0428 0.09792 -0.04765 0.11979 -0.04765 C 0.14479 -0.04765 0.16476 -0.0428 0.17882 -0.03378 L 0.06372 0.54383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2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  <p:bldP spid="17" grpId="0" animBg="1"/>
      <p:bldP spid="7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2892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Wiki Projects</a:t>
            </a:r>
          </a:p>
          <a:p>
            <a:pPr marL="342900" marR="0" lvl="0" indent="-178435" algn="l" rtl="0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endParaRPr sz="259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Personalization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2892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Wiki Projects</a:t>
            </a:r>
          </a:p>
          <a:p>
            <a:pPr marL="342900" marR="0" lvl="0" indent="-178435" algn="l" rtl="0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endParaRPr sz="259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Personalization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Groups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Groups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45831" y="1752600"/>
            <a:ext cx="25145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Online Chat</a:t>
            </a:r>
          </a:p>
        </p:txBody>
      </p:sp>
      <p:sp>
        <p:nvSpPr>
          <p:cNvPr id="253" name="Shape 253"/>
          <p:cNvSpPr/>
          <p:nvPr/>
        </p:nvSpPr>
        <p:spPr>
          <a:xfrm>
            <a:off x="1143000" y="3657600"/>
            <a:ext cx="460414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Face-to-Face Meetings</a:t>
            </a:r>
          </a:p>
        </p:txBody>
      </p:sp>
      <p:sp>
        <p:nvSpPr>
          <p:cNvPr id="254" name="Shape 254"/>
          <p:cNvSpPr/>
          <p:nvPr/>
        </p:nvSpPr>
        <p:spPr>
          <a:xfrm>
            <a:off x="6248400" y="2806985"/>
            <a:ext cx="272211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Media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3313698"/>
            <a:ext cx="2645916" cy="30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219200"/>
            <a:ext cx="3113651" cy="23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0700" y="4419600"/>
            <a:ext cx="3009899" cy="201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2892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Wiki Projects</a:t>
            </a:r>
          </a:p>
          <a:p>
            <a:pPr marL="342900" marR="0" lvl="0" indent="-178435" algn="l" rtl="0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endParaRPr sz="259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Personalization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Groups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Assignments Tied to College Student Life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Activities Tied to College Student Life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52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Sporting Events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6400800" y="2724925"/>
            <a:ext cx="189026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Festivals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066800" y="4572000"/>
            <a:ext cx="320151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Guest Speakers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166700"/>
            <a:ext cx="3429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309700"/>
            <a:ext cx="2682239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5075855"/>
            <a:ext cx="2277592" cy="16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2892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Wiki Projects</a:t>
            </a:r>
          </a:p>
          <a:p>
            <a:pPr marL="342900" marR="0" lvl="0" indent="-178435" algn="l" rtl="0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endParaRPr sz="259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Personalization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Groups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Assignments Tied To College Student Life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Formative Assessments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2892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Wiki Projects</a:t>
            </a:r>
          </a:p>
          <a:p>
            <a:pPr marL="342900" marR="0" lvl="0" indent="-178435" algn="l" rtl="0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endParaRPr sz="259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Personalization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Groups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Assignments Tied To College Student Life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Formative Assessments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Collaborative Games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2892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Wiki Projects</a:t>
            </a:r>
          </a:p>
          <a:p>
            <a:pPr marL="342900" marR="0" lvl="0" indent="-178435" algn="l" rtl="0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endParaRPr sz="259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Personalization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Groups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Assignments Tied To College Student Life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Formative Assessments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Collaborative Games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Blogs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Blogs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609600" y="1734233"/>
            <a:ext cx="79247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Blogs:  A safe place for students to keep reflective journals. They may choose to share them with the teacher and/or classmates.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62" y="2380565"/>
            <a:ext cx="7915275" cy="42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2892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Maps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Reciprocal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Teaching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Multimedia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Discussions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Group Wiki Projects</a:t>
            </a:r>
          </a:p>
          <a:p>
            <a:pPr marL="342900" marR="0" lvl="0" indent="-178435" algn="l" rtl="0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endParaRPr sz="259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Personalization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Groups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Assignments Tied To College Student Life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Formative Assessments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Collaborative Games</a:t>
            </a:r>
          </a:p>
          <a:p>
            <a:pPr marL="342900" marR="0" lvl="0" indent="-342900" algn="l" rtl="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Blogs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Building Community</a:t>
            </a:r>
            <a:br>
              <a:rPr lang="en-US" sz="3959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3959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class identity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Builds a support system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Personalizes learning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Provides students with motivation and encouragement to complete the class successfully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Supports retention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to Let Go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a facilitator (not “the sage on the stage”).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community building opportunities, but allow the students to create the community.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Allow the community to create knowledge and learning opportunities.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81000" y="1166019"/>
            <a:ext cx="83819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Questions?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you.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Sarah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Barnhardt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sng" strike="noStrike" cap="none" baseline="0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sbarnhardt@ccbcmd.edu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Chester Gates </a:t>
            </a:r>
            <a:r>
              <a:rPr lang="en-US" sz="3200" b="0" i="0" u="sng" strike="noStrike" cap="none" baseline="0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cgates@ccbcmd.edu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6052649"/>
            <a:ext cx="4933950" cy="809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Building Community</a:t>
            </a:r>
            <a:br>
              <a:rPr lang="en-US" sz="395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Promotes a sense of belonging</a:t>
            </a:r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69" y="2496604"/>
            <a:ext cx="4763463" cy="31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 Matters Standards Related to Community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7200" y="1676400"/>
            <a:ext cx="8077199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Standard 1: Course Overview and Introduction</a:t>
            </a:r>
          </a:p>
          <a:p>
            <a:pPr marL="285750" marR="0" lvl="0" indent="-158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Standard 5: Course Activities and Learner Interaction</a:t>
            </a:r>
          </a:p>
          <a:p>
            <a:pPr marL="285750" marR="0" lvl="0" indent="-158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Standard 6: Course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Technology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Community and Quality Matters</a:t>
            </a:r>
            <a:b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9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457200" y="1828800"/>
            <a:ext cx="8153399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and materials must support the course and module learning objectives.</a:t>
            </a:r>
          </a:p>
          <a:p>
            <a:pPr marL="285750" marR="0" lvl="0" indent="-825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must be user-friendly and have the necessary supports.</a:t>
            </a:r>
          </a:p>
          <a:p>
            <a:pPr marL="285750" marR="0" lvl="0" indent="-825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must be accessible.</a:t>
            </a:r>
          </a:p>
          <a:p>
            <a:pPr marL="285750" marR="0" lvl="0" indent="-825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 issues should be considered.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Holmberg’s Empathy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Approach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 models empathetic communication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proper forms of address: Dear, Hi, Hello, Thank you, Kind Regards, Cheers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simple language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pictures and emoticons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Encourages questions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Responds within a set time frame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990600" y="360362"/>
            <a:ext cx="8153399" cy="1471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Framework for Building Community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09600" y="2209800"/>
            <a:ext cx="8305799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sng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Garrison’s Community of Inquiry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00300" y="2895600"/>
            <a:ext cx="4343400" cy="3836543"/>
            <a:chOff x="1371600" y="2792857"/>
            <a:chExt cx="4038600" cy="3542618"/>
          </a:xfrm>
        </p:grpSpPr>
        <p:sp>
          <p:nvSpPr>
            <p:cNvPr id="2" name="Oval 1"/>
            <p:cNvSpPr/>
            <p:nvPr/>
          </p:nvSpPr>
          <p:spPr>
            <a:xfrm>
              <a:off x="1371600" y="2792857"/>
              <a:ext cx="2590800" cy="2514600"/>
            </a:xfrm>
            <a:prstGeom prst="ellipse">
              <a:avLst/>
            </a:prstGeom>
            <a:solidFill>
              <a:srgbClr val="C6D9F1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57400" y="3820875"/>
              <a:ext cx="2590800" cy="2514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2792857"/>
              <a:ext cx="2590800" cy="2514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19400" y="3547246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Social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7832" y="354724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Cognitive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6688" y="5887104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Teaching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7654" y="4164837"/>
            <a:ext cx="132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Educational Experience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22325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Building Community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 Breakers /Introductions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852</Words>
  <Application>Microsoft Office PowerPoint</Application>
  <PresentationFormat>On-screen Show (4:3)</PresentationFormat>
  <Paragraphs>226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Comic Sans MS</vt:lpstr>
      <vt:lpstr>Calibri</vt:lpstr>
      <vt:lpstr>Noto Symbol</vt:lpstr>
      <vt:lpstr>Office Theme</vt:lpstr>
      <vt:lpstr>Activities for Building Community Online</vt:lpstr>
      <vt:lpstr>What’s the challenge?</vt:lpstr>
      <vt:lpstr>Building Community </vt:lpstr>
      <vt:lpstr>Building Community </vt:lpstr>
      <vt:lpstr>Quality Matters Standards Related to Community</vt:lpstr>
      <vt:lpstr>Building Community and Quality Matters </vt:lpstr>
      <vt:lpstr>Holmberg’s Empathy Approach</vt:lpstr>
      <vt:lpstr>A Framework for Building Community</vt:lpstr>
      <vt:lpstr>Ideas for Building Community</vt:lpstr>
      <vt:lpstr>Ice Breakers</vt:lpstr>
      <vt:lpstr>Ideas for Building Community</vt:lpstr>
      <vt:lpstr>Community Maps</vt:lpstr>
      <vt:lpstr>Ideas for Building Community</vt:lpstr>
      <vt:lpstr>Ideas for Building Community</vt:lpstr>
      <vt:lpstr>Student Created Online Quizzes</vt:lpstr>
      <vt:lpstr>Ideas for Building Community</vt:lpstr>
      <vt:lpstr>Digital Multimedia</vt:lpstr>
      <vt:lpstr>Ideas for Building Community</vt:lpstr>
      <vt:lpstr>Ideas for Building Community</vt:lpstr>
      <vt:lpstr>Ideas for Building Community</vt:lpstr>
      <vt:lpstr>Ideas for Building Community</vt:lpstr>
      <vt:lpstr>Study Groups</vt:lpstr>
      <vt:lpstr>Ideas for Building Community</vt:lpstr>
      <vt:lpstr>Activities Tied to College Student Life</vt:lpstr>
      <vt:lpstr>Ideas for Building Community</vt:lpstr>
      <vt:lpstr>Ideas for Building Community</vt:lpstr>
      <vt:lpstr>Ideas for Building Community</vt:lpstr>
      <vt:lpstr>Blogs</vt:lpstr>
      <vt:lpstr>Ideas for Building Community</vt:lpstr>
      <vt:lpstr>Learning to Let Go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for Building Community Online</dc:title>
  <dc:creator>Chester Gates</dc:creator>
  <cp:lastModifiedBy>Chester Gates</cp:lastModifiedBy>
  <cp:revision>8</cp:revision>
  <dcterms:modified xsi:type="dcterms:W3CDTF">2015-10-06T14:20:58Z</dcterms:modified>
</cp:coreProperties>
</file>