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58" r:id="rId4"/>
    <p:sldId id="267" r:id="rId5"/>
    <p:sldId id="268" r:id="rId6"/>
    <p:sldId id="262" r:id="rId7"/>
    <p:sldId id="265" r:id="rId8"/>
    <p:sldId id="269" r:id="rId9"/>
    <p:sldId id="263" r:id="rId10"/>
    <p:sldId id="270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83" d="100"/>
          <a:sy n="83" d="100"/>
        </p:scale>
        <p:origin x="57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512EE-5185-4268-99BD-9697CA4DD7FC}" type="doc">
      <dgm:prSet loTypeId="urn:microsoft.com/office/officeart/2005/8/layout/chevronAccent+Icon" loCatId="process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D36ECED-36C7-4462-8BAF-F27B99343B18}">
      <dgm:prSet phldrT="[Text]"/>
      <dgm:spPr/>
      <dgm:t>
        <a:bodyPr/>
        <a:lstStyle/>
        <a:p>
          <a:r>
            <a:rPr lang="en-US" b="1" dirty="0" smtClean="0"/>
            <a:t>Define Learning Goals</a:t>
          </a:r>
          <a:endParaRPr lang="en-US" b="1" dirty="0"/>
        </a:p>
      </dgm:t>
    </dgm:pt>
    <dgm:pt modelId="{839CB17B-230B-4E77-9D73-166B6135944B}" type="parTrans" cxnId="{D007969A-CCE1-4F58-93F4-F1A23E5226C7}">
      <dgm:prSet/>
      <dgm:spPr/>
      <dgm:t>
        <a:bodyPr/>
        <a:lstStyle/>
        <a:p>
          <a:endParaRPr lang="en-US"/>
        </a:p>
      </dgm:t>
    </dgm:pt>
    <dgm:pt modelId="{5AD0EAB6-04ED-4A44-BBE4-BC1CD026F7E1}" type="sibTrans" cxnId="{D007969A-CCE1-4F58-93F4-F1A23E5226C7}">
      <dgm:prSet/>
      <dgm:spPr/>
      <dgm:t>
        <a:bodyPr/>
        <a:lstStyle/>
        <a:p>
          <a:endParaRPr lang="en-US"/>
        </a:p>
      </dgm:t>
    </dgm:pt>
    <dgm:pt modelId="{2A339354-8FC0-457A-BEF8-D1FD8E203898}">
      <dgm:prSet phldrT="[Text]"/>
      <dgm:spPr/>
      <dgm:t>
        <a:bodyPr/>
        <a:lstStyle/>
        <a:p>
          <a:r>
            <a:rPr lang="en-US" b="1" smtClean="0"/>
            <a:t>Decide on Assessments</a:t>
          </a:r>
          <a:endParaRPr lang="en-US" b="1" dirty="0"/>
        </a:p>
      </dgm:t>
    </dgm:pt>
    <dgm:pt modelId="{3F162A3A-1BDB-44B4-A38B-2859933EB843}" type="parTrans" cxnId="{F7D76FB5-807C-480C-B673-20ACBA5124EB}">
      <dgm:prSet/>
      <dgm:spPr/>
      <dgm:t>
        <a:bodyPr/>
        <a:lstStyle/>
        <a:p>
          <a:endParaRPr lang="en-US"/>
        </a:p>
      </dgm:t>
    </dgm:pt>
    <dgm:pt modelId="{2BF54CFD-98B6-4B21-BAB1-8A060B43FB49}" type="sibTrans" cxnId="{F7D76FB5-807C-480C-B673-20ACBA5124EB}">
      <dgm:prSet/>
      <dgm:spPr/>
      <dgm:t>
        <a:bodyPr/>
        <a:lstStyle/>
        <a:p>
          <a:endParaRPr lang="en-US"/>
        </a:p>
      </dgm:t>
    </dgm:pt>
    <dgm:pt modelId="{66A96BBA-0876-4A74-AAA3-AB5D83D610F5}">
      <dgm:prSet phldrT="[Text]"/>
      <dgm:spPr/>
      <dgm:t>
        <a:bodyPr/>
        <a:lstStyle/>
        <a:p>
          <a:r>
            <a:rPr lang="en-US" b="1" dirty="0" smtClean="0"/>
            <a:t>Design Instruction</a:t>
          </a:r>
          <a:endParaRPr lang="en-US" b="1" dirty="0"/>
        </a:p>
      </dgm:t>
    </dgm:pt>
    <dgm:pt modelId="{D2362777-616F-44BA-AD4F-B9BA56CF21E3}" type="parTrans" cxnId="{081B602B-9A12-4CF9-90AE-284848D0784A}">
      <dgm:prSet/>
      <dgm:spPr/>
      <dgm:t>
        <a:bodyPr/>
        <a:lstStyle/>
        <a:p>
          <a:endParaRPr lang="en-US"/>
        </a:p>
      </dgm:t>
    </dgm:pt>
    <dgm:pt modelId="{8EA31A5D-5DF2-4193-B0EE-7E2B72BFC147}" type="sibTrans" cxnId="{081B602B-9A12-4CF9-90AE-284848D0784A}">
      <dgm:prSet/>
      <dgm:spPr/>
      <dgm:t>
        <a:bodyPr/>
        <a:lstStyle/>
        <a:p>
          <a:endParaRPr lang="en-US"/>
        </a:p>
      </dgm:t>
    </dgm:pt>
    <dgm:pt modelId="{6527F3E0-B3E1-422A-9B50-15563D70ED9D}" type="pres">
      <dgm:prSet presAssocID="{245512EE-5185-4268-99BD-9697CA4DD7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283D61-5433-4E08-80B9-6D355C8CD66D}" type="pres">
      <dgm:prSet presAssocID="{FD36ECED-36C7-4462-8BAF-F27B99343B18}" presName="composite" presStyleCnt="0"/>
      <dgm:spPr/>
    </dgm:pt>
    <dgm:pt modelId="{B248C7DC-DB9C-40F1-972A-1A551A90C3F6}" type="pres">
      <dgm:prSet presAssocID="{FD36ECED-36C7-4462-8BAF-F27B99343B18}" presName="bgChev" presStyleLbl="node1" presStyleIdx="0" presStyleCnt="3"/>
      <dgm:spPr/>
    </dgm:pt>
    <dgm:pt modelId="{56346F47-21C6-4010-A70B-3DBC29C6F6DC}" type="pres">
      <dgm:prSet presAssocID="{FD36ECED-36C7-4462-8BAF-F27B99343B18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DA2C2-4FE0-44C8-A301-248DF8BAAB38}" type="pres">
      <dgm:prSet presAssocID="{5AD0EAB6-04ED-4A44-BBE4-BC1CD026F7E1}" presName="compositeSpace" presStyleCnt="0"/>
      <dgm:spPr/>
    </dgm:pt>
    <dgm:pt modelId="{11B4F78B-6D99-4C63-859C-56A0A84B0307}" type="pres">
      <dgm:prSet presAssocID="{2A339354-8FC0-457A-BEF8-D1FD8E203898}" presName="composite" presStyleCnt="0"/>
      <dgm:spPr/>
    </dgm:pt>
    <dgm:pt modelId="{8FB1FB9C-5C3F-4042-AC26-D54A6F61B259}" type="pres">
      <dgm:prSet presAssocID="{2A339354-8FC0-457A-BEF8-D1FD8E203898}" presName="bgChev" presStyleLbl="node1" presStyleIdx="1" presStyleCnt="3"/>
      <dgm:spPr/>
    </dgm:pt>
    <dgm:pt modelId="{F5FEBE78-A499-419A-B0EC-D5EACBC4B92A}" type="pres">
      <dgm:prSet presAssocID="{2A339354-8FC0-457A-BEF8-D1FD8E203898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9A2D5-6CBC-4EDF-AD36-2F58BEA7F409}" type="pres">
      <dgm:prSet presAssocID="{2BF54CFD-98B6-4B21-BAB1-8A060B43FB49}" presName="compositeSpace" presStyleCnt="0"/>
      <dgm:spPr/>
    </dgm:pt>
    <dgm:pt modelId="{93344372-1C00-4343-B9FE-94B08D4BEA36}" type="pres">
      <dgm:prSet presAssocID="{66A96BBA-0876-4A74-AAA3-AB5D83D610F5}" presName="composite" presStyleCnt="0"/>
      <dgm:spPr/>
    </dgm:pt>
    <dgm:pt modelId="{FDE4F648-AC45-45FE-AD93-200E3D85EC9E}" type="pres">
      <dgm:prSet presAssocID="{66A96BBA-0876-4A74-AAA3-AB5D83D610F5}" presName="bgChev" presStyleLbl="node1" presStyleIdx="2" presStyleCnt="3"/>
      <dgm:spPr/>
    </dgm:pt>
    <dgm:pt modelId="{0C9C70FD-CFDC-499E-855E-638F760DCA70}" type="pres">
      <dgm:prSet presAssocID="{66A96BBA-0876-4A74-AAA3-AB5D83D610F5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62F9DF-67B1-4335-97F7-40334DC52180}" type="presOf" srcId="{66A96BBA-0876-4A74-AAA3-AB5D83D610F5}" destId="{0C9C70FD-CFDC-499E-855E-638F760DCA70}" srcOrd="0" destOrd="0" presId="urn:microsoft.com/office/officeart/2005/8/layout/chevronAccent+Icon"/>
    <dgm:cxn modelId="{74DDFE9F-EAB3-4C79-B411-9643836C24DF}" type="presOf" srcId="{245512EE-5185-4268-99BD-9697CA4DD7FC}" destId="{6527F3E0-B3E1-422A-9B50-15563D70ED9D}" srcOrd="0" destOrd="0" presId="urn:microsoft.com/office/officeart/2005/8/layout/chevronAccent+Icon"/>
    <dgm:cxn modelId="{BE368AAC-C4D9-48DA-BABE-5042504C0D5A}" type="presOf" srcId="{2A339354-8FC0-457A-BEF8-D1FD8E203898}" destId="{F5FEBE78-A499-419A-B0EC-D5EACBC4B92A}" srcOrd="0" destOrd="0" presId="urn:microsoft.com/office/officeart/2005/8/layout/chevronAccent+Icon"/>
    <dgm:cxn modelId="{081B602B-9A12-4CF9-90AE-284848D0784A}" srcId="{245512EE-5185-4268-99BD-9697CA4DD7FC}" destId="{66A96BBA-0876-4A74-AAA3-AB5D83D610F5}" srcOrd="2" destOrd="0" parTransId="{D2362777-616F-44BA-AD4F-B9BA56CF21E3}" sibTransId="{8EA31A5D-5DF2-4193-B0EE-7E2B72BFC147}"/>
    <dgm:cxn modelId="{D7D0BC85-F3BF-4CB3-AD09-03B416927D2B}" type="presOf" srcId="{FD36ECED-36C7-4462-8BAF-F27B99343B18}" destId="{56346F47-21C6-4010-A70B-3DBC29C6F6DC}" srcOrd="0" destOrd="0" presId="urn:microsoft.com/office/officeart/2005/8/layout/chevronAccent+Icon"/>
    <dgm:cxn modelId="{F7D76FB5-807C-480C-B673-20ACBA5124EB}" srcId="{245512EE-5185-4268-99BD-9697CA4DD7FC}" destId="{2A339354-8FC0-457A-BEF8-D1FD8E203898}" srcOrd="1" destOrd="0" parTransId="{3F162A3A-1BDB-44B4-A38B-2859933EB843}" sibTransId="{2BF54CFD-98B6-4B21-BAB1-8A060B43FB49}"/>
    <dgm:cxn modelId="{D007969A-CCE1-4F58-93F4-F1A23E5226C7}" srcId="{245512EE-5185-4268-99BD-9697CA4DD7FC}" destId="{FD36ECED-36C7-4462-8BAF-F27B99343B18}" srcOrd="0" destOrd="0" parTransId="{839CB17B-230B-4E77-9D73-166B6135944B}" sibTransId="{5AD0EAB6-04ED-4A44-BBE4-BC1CD026F7E1}"/>
    <dgm:cxn modelId="{D49FB6F0-BC24-47A4-AE97-F03BEE8D8870}" type="presParOf" srcId="{6527F3E0-B3E1-422A-9B50-15563D70ED9D}" destId="{47283D61-5433-4E08-80B9-6D355C8CD66D}" srcOrd="0" destOrd="0" presId="urn:microsoft.com/office/officeart/2005/8/layout/chevronAccent+Icon"/>
    <dgm:cxn modelId="{284DD3EF-537D-4293-9E61-EE047E6BAF5C}" type="presParOf" srcId="{47283D61-5433-4E08-80B9-6D355C8CD66D}" destId="{B248C7DC-DB9C-40F1-972A-1A551A90C3F6}" srcOrd="0" destOrd="0" presId="urn:microsoft.com/office/officeart/2005/8/layout/chevronAccent+Icon"/>
    <dgm:cxn modelId="{44D59A92-9354-48B2-9495-BB8B1EFF1A63}" type="presParOf" srcId="{47283D61-5433-4E08-80B9-6D355C8CD66D}" destId="{56346F47-21C6-4010-A70B-3DBC29C6F6DC}" srcOrd="1" destOrd="0" presId="urn:microsoft.com/office/officeart/2005/8/layout/chevronAccent+Icon"/>
    <dgm:cxn modelId="{655E32AA-380C-4A31-AC70-76808B84B991}" type="presParOf" srcId="{6527F3E0-B3E1-422A-9B50-15563D70ED9D}" destId="{314DA2C2-4FE0-44C8-A301-248DF8BAAB38}" srcOrd="1" destOrd="0" presId="urn:microsoft.com/office/officeart/2005/8/layout/chevronAccent+Icon"/>
    <dgm:cxn modelId="{5DC96434-AC2B-4F15-8D76-E5E421E7B016}" type="presParOf" srcId="{6527F3E0-B3E1-422A-9B50-15563D70ED9D}" destId="{11B4F78B-6D99-4C63-859C-56A0A84B0307}" srcOrd="2" destOrd="0" presId="urn:microsoft.com/office/officeart/2005/8/layout/chevronAccent+Icon"/>
    <dgm:cxn modelId="{C4FF1E2E-401F-4359-AA9C-C8AD20E715F6}" type="presParOf" srcId="{11B4F78B-6D99-4C63-859C-56A0A84B0307}" destId="{8FB1FB9C-5C3F-4042-AC26-D54A6F61B259}" srcOrd="0" destOrd="0" presId="urn:microsoft.com/office/officeart/2005/8/layout/chevronAccent+Icon"/>
    <dgm:cxn modelId="{79FA77D2-846D-48F8-85D4-5757E7D0FD27}" type="presParOf" srcId="{11B4F78B-6D99-4C63-859C-56A0A84B0307}" destId="{F5FEBE78-A499-419A-B0EC-D5EACBC4B92A}" srcOrd="1" destOrd="0" presId="urn:microsoft.com/office/officeart/2005/8/layout/chevronAccent+Icon"/>
    <dgm:cxn modelId="{197FDD01-064E-4C09-8299-15FE13669B69}" type="presParOf" srcId="{6527F3E0-B3E1-422A-9B50-15563D70ED9D}" destId="{79F9A2D5-6CBC-4EDF-AD36-2F58BEA7F409}" srcOrd="3" destOrd="0" presId="urn:microsoft.com/office/officeart/2005/8/layout/chevronAccent+Icon"/>
    <dgm:cxn modelId="{596AD76F-C412-422B-9D67-FBC69C9FEFFA}" type="presParOf" srcId="{6527F3E0-B3E1-422A-9B50-15563D70ED9D}" destId="{93344372-1C00-4343-B9FE-94B08D4BEA36}" srcOrd="4" destOrd="0" presId="urn:microsoft.com/office/officeart/2005/8/layout/chevronAccent+Icon"/>
    <dgm:cxn modelId="{93C9A6AC-7DE8-49AF-AC9F-C16BD46030BA}" type="presParOf" srcId="{93344372-1C00-4343-B9FE-94B08D4BEA36}" destId="{FDE4F648-AC45-45FE-AD93-200E3D85EC9E}" srcOrd="0" destOrd="0" presId="urn:microsoft.com/office/officeart/2005/8/layout/chevronAccent+Icon"/>
    <dgm:cxn modelId="{D40310A6-6186-4A19-9E06-B95734EF2596}" type="presParOf" srcId="{93344372-1C00-4343-B9FE-94B08D4BEA36}" destId="{0C9C70FD-CFDC-499E-855E-638F760DCA7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8C7DC-DB9C-40F1-972A-1A551A90C3F6}">
      <dsp:nvSpPr>
        <dsp:cNvPr id="0" name=""/>
        <dsp:cNvSpPr/>
      </dsp:nvSpPr>
      <dsp:spPr>
        <a:xfrm>
          <a:off x="1236" y="1068829"/>
          <a:ext cx="3107363" cy="1199442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346F47-21C6-4010-A70B-3DBC29C6F6DC}">
      <dsp:nvSpPr>
        <dsp:cNvPr id="0" name=""/>
        <dsp:cNvSpPr/>
      </dsp:nvSpPr>
      <dsp:spPr>
        <a:xfrm>
          <a:off x="829867" y="1368690"/>
          <a:ext cx="2623996" cy="119944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Define Learning Goals</a:t>
          </a:r>
          <a:endParaRPr lang="en-US" sz="2300" b="1" kern="1200" dirty="0"/>
        </a:p>
      </dsp:txBody>
      <dsp:txXfrm>
        <a:off x="864997" y="1403820"/>
        <a:ext cx="2553736" cy="1129182"/>
      </dsp:txXfrm>
    </dsp:sp>
    <dsp:sp modelId="{8FB1FB9C-5C3F-4042-AC26-D54A6F61B259}">
      <dsp:nvSpPr>
        <dsp:cNvPr id="0" name=""/>
        <dsp:cNvSpPr/>
      </dsp:nvSpPr>
      <dsp:spPr>
        <a:xfrm>
          <a:off x="3550536" y="1068829"/>
          <a:ext cx="3107363" cy="1199442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FEBE78-A499-419A-B0EC-D5EACBC4B92A}">
      <dsp:nvSpPr>
        <dsp:cNvPr id="0" name=""/>
        <dsp:cNvSpPr/>
      </dsp:nvSpPr>
      <dsp:spPr>
        <a:xfrm>
          <a:off x="4379167" y="1368690"/>
          <a:ext cx="2623996" cy="119944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Decide on Assessments</a:t>
          </a:r>
          <a:endParaRPr lang="en-US" sz="2300" b="1" kern="1200" dirty="0"/>
        </a:p>
      </dsp:txBody>
      <dsp:txXfrm>
        <a:off x="4414297" y="1403820"/>
        <a:ext cx="2553736" cy="1129182"/>
      </dsp:txXfrm>
    </dsp:sp>
    <dsp:sp modelId="{FDE4F648-AC45-45FE-AD93-200E3D85EC9E}">
      <dsp:nvSpPr>
        <dsp:cNvPr id="0" name=""/>
        <dsp:cNvSpPr/>
      </dsp:nvSpPr>
      <dsp:spPr>
        <a:xfrm>
          <a:off x="7099836" y="1068829"/>
          <a:ext cx="3107363" cy="1199442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9C70FD-CFDC-499E-855E-638F760DCA70}">
      <dsp:nvSpPr>
        <dsp:cNvPr id="0" name=""/>
        <dsp:cNvSpPr/>
      </dsp:nvSpPr>
      <dsp:spPr>
        <a:xfrm>
          <a:off x="7928467" y="1368690"/>
          <a:ext cx="2623996" cy="119944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Design Instruction</a:t>
          </a:r>
          <a:endParaRPr lang="en-US" sz="2300" b="1" kern="1200" dirty="0"/>
        </a:p>
      </dsp:txBody>
      <dsp:txXfrm>
        <a:off x="7963597" y="1403820"/>
        <a:ext cx="2553736" cy="1129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4A506-D372-4352-B0E2-416B0D278F66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0F9B-433C-4CA2-947B-4E81B3853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4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Polling Question-  </a:t>
            </a:r>
          </a:p>
          <a:p>
            <a:r>
              <a:rPr lang="en-US" dirty="0" smtClean="0"/>
              <a:t>Session Objectives:  </a:t>
            </a:r>
          </a:p>
          <a:p>
            <a:r>
              <a:rPr lang="en-US" dirty="0" smtClean="0"/>
              <a:t>Explain the mission of LMC</a:t>
            </a:r>
            <a:r>
              <a:rPr lang="en-US" baseline="0" dirty="0" smtClean="0"/>
              <a:t> and the LMC teaching philosophy</a:t>
            </a:r>
          </a:p>
          <a:p>
            <a:r>
              <a:rPr lang="en-US" baseline="0" dirty="0" smtClean="0"/>
              <a:t>Demonstrate what an Eric class looked like in 2012</a:t>
            </a:r>
          </a:p>
          <a:p>
            <a:r>
              <a:rPr lang="en-US" baseline="0" dirty="0" smtClean="0"/>
              <a:t>Demonstrate what and Eric class looks like today</a:t>
            </a:r>
          </a:p>
          <a:p>
            <a:r>
              <a:rPr lang="en-US" baseline="0" dirty="0" smtClean="0"/>
              <a:t>Discuss and document the benefits of learning online standards for the F2F classroom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0F9B-433C-4CA2-947B-4E81B38535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2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Polling Question</a:t>
            </a:r>
            <a:r>
              <a:rPr lang="en-US" baseline="0" dirty="0" smtClean="0"/>
              <a:t> on Metacognition</a:t>
            </a:r>
            <a:endParaRPr lang="en-US" dirty="0" smtClean="0"/>
          </a:p>
          <a:p>
            <a:r>
              <a:rPr lang="en-US" dirty="0" smtClean="0"/>
              <a:t>Landmark, at risk</a:t>
            </a:r>
            <a:r>
              <a:rPr lang="en-US" baseline="0" dirty="0" smtClean="0"/>
              <a:t> pop, transfers with a context of failure</a:t>
            </a:r>
          </a:p>
          <a:p>
            <a:r>
              <a:rPr lang="en-US" dirty="0" smtClean="0"/>
              <a:t>Me,</a:t>
            </a:r>
            <a:r>
              <a:rPr lang="en-US" baseline="0" dirty="0" smtClean="0"/>
              <a:t> My teaching philosophy , metacognition is to empower students by teaching them how to learn.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0F9B-433C-4CA2-947B-4E81B38535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6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Polling Question</a:t>
            </a:r>
            <a:r>
              <a:rPr lang="en-US" baseline="0" dirty="0" smtClean="0"/>
              <a:t>-  Sage on the Stage</a:t>
            </a:r>
            <a:endParaRPr lang="en-US" dirty="0" smtClean="0"/>
          </a:p>
          <a:p>
            <a:r>
              <a:rPr lang="en-US" dirty="0" smtClean="0"/>
              <a:t>Teaching Philosophy-</a:t>
            </a:r>
            <a:r>
              <a:rPr lang="en-US" baseline="0" dirty="0" smtClean="0"/>
              <a:t>   Always to empower the learner with the proper academic tools to learn.  </a:t>
            </a:r>
          </a:p>
          <a:p>
            <a:r>
              <a:rPr lang="en-US" baseline="0" dirty="0" smtClean="0"/>
              <a:t>Constant Improvement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0F9B-433C-4CA2-947B-4E81B38535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2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was never comfortable with lecture.</a:t>
            </a:r>
            <a:r>
              <a:rPr lang="en-US" baseline="0" dirty="0" smtClean="0"/>
              <a:t>  My</a:t>
            </a:r>
            <a:r>
              <a:rPr lang="en-US" dirty="0" smtClean="0"/>
              <a:t> conflict with my sage</a:t>
            </a:r>
            <a:r>
              <a:rPr lang="en-US" baseline="0" dirty="0" smtClean="0"/>
              <a:t> on stage… How to effectively teach but not lecture… </a:t>
            </a:r>
            <a:endParaRPr lang="en-US" dirty="0" smtClean="0"/>
          </a:p>
          <a:p>
            <a:r>
              <a:rPr lang="en-US" dirty="0" smtClean="0"/>
              <a:t>Primitive site,</a:t>
            </a:r>
            <a:r>
              <a:rPr lang="en-US" baseline="0" dirty="0" smtClean="0"/>
              <a:t> not connected to grade book, a house for documents,  scroll of death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0F9B-433C-4CA2-947B-4E81B38535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54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earlier class example.</a:t>
            </a:r>
            <a:r>
              <a:rPr lang="en-US" baseline="0" dirty="0" smtClean="0"/>
              <a:t>   Arranged by topics.  Zoom in.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0F9B-433C-4CA2-947B-4E81B38535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4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 brought clarity to my courses!  Using QM</a:t>
            </a:r>
            <a:r>
              <a:rPr lang="en-US" baseline="0" dirty="0" smtClean="0"/>
              <a:t> standards,  6 months as a member!</a:t>
            </a:r>
            <a:endParaRPr lang="en-US" dirty="0" smtClean="0"/>
          </a:p>
          <a:p>
            <a:r>
              <a:rPr lang="en-US" dirty="0" smtClean="0"/>
              <a:t>Start Here playing the radio at the start of every class</a:t>
            </a:r>
          </a:p>
          <a:p>
            <a:r>
              <a:rPr lang="en-US" dirty="0" smtClean="0"/>
              <a:t>Your seeing alignment</a:t>
            </a:r>
            <a:r>
              <a:rPr lang="en-US" baseline="0" dirty="0" smtClean="0"/>
              <a:t>….  Course Unit Objectives </a:t>
            </a:r>
            <a:endParaRPr lang="en-US" dirty="0" smtClean="0"/>
          </a:p>
          <a:p>
            <a:r>
              <a:rPr lang="en-US" dirty="0" smtClean="0"/>
              <a:t>No more email</a:t>
            </a:r>
            <a:r>
              <a:rPr lang="en-US" baseline="0" dirty="0" smtClean="0"/>
              <a:t> because of the communication tool, </a:t>
            </a:r>
            <a:endParaRPr lang="en-US" dirty="0" smtClean="0"/>
          </a:p>
          <a:p>
            <a:r>
              <a:rPr lang="en-US" dirty="0" smtClean="0"/>
              <a:t>Better</a:t>
            </a:r>
            <a:r>
              <a:rPr lang="en-US" baseline="0" dirty="0" smtClean="0"/>
              <a:t> discussions better feedback,  gradebook grades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housed in one place</a:t>
            </a:r>
            <a:endParaRPr lang="en-US" dirty="0" smtClean="0"/>
          </a:p>
          <a:p>
            <a:r>
              <a:rPr lang="en-US" dirty="0" smtClean="0"/>
              <a:t>Constant improvement… What’s not perfect… A</a:t>
            </a:r>
            <a:r>
              <a:rPr lang="en-US" baseline="0" dirty="0" smtClean="0"/>
              <a:t> lot… Goals Objectives continued work,  creative assignments and </a:t>
            </a:r>
            <a:r>
              <a:rPr lang="en-US" baseline="0" dirty="0" err="1" smtClean="0"/>
              <a:t>activitys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0F9B-433C-4CA2-947B-4E81B38535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50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 brought clarity to my courses!  Using QM</a:t>
            </a:r>
            <a:r>
              <a:rPr lang="en-US" baseline="0" dirty="0" smtClean="0"/>
              <a:t> standards,  6 months as a member!</a:t>
            </a:r>
            <a:endParaRPr lang="en-US" dirty="0" smtClean="0"/>
          </a:p>
          <a:p>
            <a:r>
              <a:rPr lang="en-US" dirty="0" smtClean="0"/>
              <a:t>Start Here playing the radio at the start of every class</a:t>
            </a:r>
          </a:p>
          <a:p>
            <a:r>
              <a:rPr lang="en-US" dirty="0" smtClean="0"/>
              <a:t>Your seeing alignment</a:t>
            </a:r>
            <a:r>
              <a:rPr lang="en-US" baseline="0" dirty="0" smtClean="0"/>
              <a:t>….  Course Unit Objectives </a:t>
            </a:r>
            <a:endParaRPr lang="en-US" dirty="0" smtClean="0"/>
          </a:p>
          <a:p>
            <a:r>
              <a:rPr lang="en-US" dirty="0" smtClean="0"/>
              <a:t>No more email</a:t>
            </a:r>
            <a:r>
              <a:rPr lang="en-US" baseline="0" dirty="0" smtClean="0"/>
              <a:t> because of the communication tool, </a:t>
            </a:r>
            <a:endParaRPr lang="en-US" dirty="0" smtClean="0"/>
          </a:p>
          <a:p>
            <a:r>
              <a:rPr lang="en-US" dirty="0" smtClean="0"/>
              <a:t>Better</a:t>
            </a:r>
            <a:r>
              <a:rPr lang="en-US" baseline="0" dirty="0" smtClean="0"/>
              <a:t> discussions better feedback,  gradebook grades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housed in one place</a:t>
            </a:r>
            <a:endParaRPr lang="en-US" dirty="0" smtClean="0"/>
          </a:p>
          <a:p>
            <a:r>
              <a:rPr lang="en-US" dirty="0" smtClean="0"/>
              <a:t>Constant improvement… What’s not perfect… A</a:t>
            </a:r>
            <a:r>
              <a:rPr lang="en-US" baseline="0" dirty="0" smtClean="0"/>
              <a:t> lot… Goals Objectives continued work,  creative assignments and </a:t>
            </a:r>
            <a:r>
              <a:rPr lang="en-US" baseline="0" dirty="0" err="1" smtClean="0"/>
              <a:t>activitys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0F9B-433C-4CA2-947B-4E81B38535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58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Better In</a:t>
            </a:r>
            <a:r>
              <a:rPr lang="en-US" baseline="0" dirty="0" smtClean="0"/>
              <a:t> class discussions because students are prepared.   Better clarity to the class.  Everything in one place!  Communication, grades, feedback, etc.  </a:t>
            </a:r>
          </a:p>
          <a:p>
            <a:r>
              <a:rPr lang="en-US" baseline="0" dirty="0" smtClean="0"/>
              <a:t>Constant Improvement-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0F9B-433C-4CA2-947B-4E81B38535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4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D0F2-E0D2-4446-AEB8-7AFED519E5C7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F0A9-E6E6-4BD2-9EF0-D2DDCC34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8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D0F2-E0D2-4446-AEB8-7AFED519E5C7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F0A9-E6E6-4BD2-9EF0-D2DDCC34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7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D0F2-E0D2-4446-AEB8-7AFED519E5C7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F0A9-E6E6-4BD2-9EF0-D2DDCC34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2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D0F2-E0D2-4446-AEB8-7AFED519E5C7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F0A9-E6E6-4BD2-9EF0-D2DDCC34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33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D0F2-E0D2-4446-AEB8-7AFED519E5C7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F0A9-E6E6-4BD2-9EF0-D2DDCC34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5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D0F2-E0D2-4446-AEB8-7AFED519E5C7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F0A9-E6E6-4BD2-9EF0-D2DDCC34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8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D0F2-E0D2-4446-AEB8-7AFED519E5C7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F0A9-E6E6-4BD2-9EF0-D2DDCC34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1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D0F2-E0D2-4446-AEB8-7AFED519E5C7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F0A9-E6E6-4BD2-9EF0-D2DDCC34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3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D0F2-E0D2-4446-AEB8-7AFED519E5C7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F0A9-E6E6-4BD2-9EF0-D2DDCC34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0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D0F2-E0D2-4446-AEB8-7AFED519E5C7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F0A9-E6E6-4BD2-9EF0-D2DDCC34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1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D0F2-E0D2-4446-AEB8-7AFED519E5C7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F0A9-E6E6-4BD2-9EF0-D2DDCC34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2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D0F2-E0D2-4446-AEB8-7AFED519E5C7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F0A9-E6E6-4BD2-9EF0-D2DDCC34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8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D0F2-E0D2-4446-AEB8-7AFED519E5C7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F0A9-E6E6-4BD2-9EF0-D2DDCC34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5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32BD0F2-E0D2-4446-AEB8-7AFED519E5C7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D10F0A9-E6E6-4BD2-9EF0-D2DDCC34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5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32BD0F2-E0D2-4446-AEB8-7AFED519E5C7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D10F0A9-E6E6-4BD2-9EF0-D2DDCC34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17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hyperlink" Target="mailto:melissawetherby@landmark.edu" TargetMode="External"/><Relationship Id="rId4" Type="http://schemas.openxmlformats.org/officeDocument/2006/relationships/hyperlink" Target="mailto:ematte@landmark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O</a:t>
            </a:r>
            <a:r>
              <a:rPr lang="en-US" dirty="0" smtClean="0"/>
              <a:t>nline </a:t>
            </a:r>
            <a:r>
              <a:rPr lang="en-US" dirty="0"/>
              <a:t>T</a:t>
            </a:r>
            <a:r>
              <a:rPr lang="en-US" dirty="0" smtClean="0"/>
              <a:t>eaching </a:t>
            </a:r>
            <a:r>
              <a:rPr lang="en-US" dirty="0"/>
              <a:t>E</a:t>
            </a:r>
            <a:r>
              <a:rPr lang="en-US" dirty="0" smtClean="0"/>
              <a:t>nhances the Face-to-Face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16689"/>
            <a:ext cx="9144000" cy="1655762"/>
          </a:xfrm>
        </p:spPr>
        <p:txBody>
          <a:bodyPr anchor="b">
            <a:normAutofit/>
          </a:bodyPr>
          <a:lstStyle/>
          <a:p>
            <a:r>
              <a:rPr lang="en-US" dirty="0" smtClean="0"/>
              <a:t>Eric Matte, Associate Professor of Communication</a:t>
            </a:r>
          </a:p>
          <a:p>
            <a:r>
              <a:rPr lang="en-US" dirty="0" smtClean="0"/>
              <a:t>Melissa Wetherby, Lead Educational Technologist, Adjunct Faculty</a:t>
            </a:r>
          </a:p>
          <a:p>
            <a:r>
              <a:rPr lang="en-US" dirty="0" smtClean="0"/>
              <a:t>Quality State of Mind,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Backwards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311550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16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Applying Online Standards to the F2F Class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92" y="2285760"/>
            <a:ext cx="2086010" cy="36385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27" y="2285760"/>
            <a:ext cx="2046684" cy="3638550"/>
          </a:xfrm>
        </p:spPr>
      </p:pic>
      <p:sp>
        <p:nvSpPr>
          <p:cNvPr id="3" name="TextBox 2"/>
          <p:cNvSpPr txBox="1"/>
          <p:nvPr/>
        </p:nvSpPr>
        <p:spPr>
          <a:xfrm>
            <a:off x="914400" y="2921479"/>
            <a:ext cx="4905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Eric Matte</a:t>
            </a:r>
          </a:p>
          <a:p>
            <a:r>
              <a:rPr lang="en-US" dirty="0" smtClean="0">
                <a:hlinkClick r:id="rId4"/>
              </a:rPr>
              <a:t>ematte@landmark.edu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profmatte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Melissa Wetherby</a:t>
            </a:r>
          </a:p>
          <a:p>
            <a:r>
              <a:rPr lang="en-US" dirty="0" smtClean="0">
                <a:hlinkClick r:id="rId5"/>
              </a:rPr>
              <a:t>melissawetherby@landmark.edu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defiantdyslexic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83" y="3515264"/>
            <a:ext cx="332117" cy="332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82" y="4897686"/>
            <a:ext cx="332117" cy="3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 smtClean="0"/>
              <a:t>Landmark College</a:t>
            </a:r>
            <a:endParaRPr lang="en-US" sz="7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8" y="3428801"/>
            <a:ext cx="5189537" cy="239517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96217"/>
            <a:ext cx="2438400" cy="162458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79" y="4279129"/>
            <a:ext cx="6233738" cy="2025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325" y="458267"/>
            <a:ext cx="2650242" cy="265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37" y="2360612"/>
            <a:ext cx="3429000" cy="336232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48" y="2360611"/>
            <a:ext cx="3362325" cy="3362325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48" y="2360612"/>
            <a:ext cx="3362325" cy="336232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5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looking at?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53" y="2222500"/>
            <a:ext cx="3466693" cy="3636963"/>
          </a:xfrm>
        </p:spPr>
      </p:pic>
    </p:spTree>
    <p:extLst>
      <p:ext uri="{BB962C8B-B14F-4D97-AF65-F5344CB8AC3E}">
        <p14:creationId xmlns:p14="http://schemas.microsoft.com/office/powerpoint/2010/main" val="26965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– Small Chunks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72" y="2222500"/>
            <a:ext cx="5495855" cy="3636963"/>
          </a:xfrm>
        </p:spPr>
      </p:pic>
    </p:spTree>
    <p:extLst>
      <p:ext uri="{BB962C8B-B14F-4D97-AF65-F5344CB8AC3E}">
        <p14:creationId xmlns:p14="http://schemas.microsoft.com/office/powerpoint/2010/main" val="6244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" y="2522751"/>
            <a:ext cx="5222359" cy="30455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2" y="2013168"/>
            <a:ext cx="5745707" cy="2538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1" y="4774454"/>
            <a:ext cx="4066798" cy="18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Beginning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3" y="2331682"/>
            <a:ext cx="3793685" cy="28135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657269"/>
            <a:ext cx="2436494" cy="2487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290" y="2033517"/>
            <a:ext cx="1898943" cy="2479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24" y="4745643"/>
            <a:ext cx="1978076" cy="230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55" y="2222500"/>
            <a:ext cx="9245689" cy="3636963"/>
          </a:xfrm>
        </p:spPr>
      </p:pic>
    </p:spTree>
    <p:extLst>
      <p:ext uri="{BB962C8B-B14F-4D97-AF65-F5344CB8AC3E}">
        <p14:creationId xmlns:p14="http://schemas.microsoft.com/office/powerpoint/2010/main" val="20859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60" y="2222500"/>
            <a:ext cx="8090880" cy="3636963"/>
          </a:xfrm>
        </p:spPr>
      </p:pic>
    </p:spTree>
    <p:extLst>
      <p:ext uri="{BB962C8B-B14F-4D97-AF65-F5344CB8AC3E}">
        <p14:creationId xmlns:p14="http://schemas.microsoft.com/office/powerpoint/2010/main" val="30298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446</TotalTime>
  <Words>430</Words>
  <Application>Microsoft Office PowerPoint</Application>
  <PresentationFormat>Widescreen</PresentationFormat>
  <Paragraphs>64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Wingdings 2</vt:lpstr>
      <vt:lpstr>Quotable</vt:lpstr>
      <vt:lpstr>How Online Teaching Enhances the Face-to-Face Classroom</vt:lpstr>
      <vt:lpstr>Landmark College</vt:lpstr>
      <vt:lpstr>Who we are…</vt:lpstr>
      <vt:lpstr>What are we looking at? </vt:lpstr>
      <vt:lpstr>Big Picture – Small Chunks</vt:lpstr>
      <vt:lpstr>The Beginning</vt:lpstr>
      <vt:lpstr>Before the Beginning</vt:lpstr>
      <vt:lpstr>Today</vt:lpstr>
      <vt:lpstr>Today</vt:lpstr>
      <vt:lpstr>Backwards Design</vt:lpstr>
      <vt:lpstr>Benefits of Applying Online Standards to the F2F Class</vt:lpstr>
      <vt:lpstr>Credits</vt:lpstr>
    </vt:vector>
  </TitlesOfParts>
  <Company>Landmark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online teaching enhances classroom teaching</dc:title>
  <dc:creator>Eric Matte</dc:creator>
  <cp:lastModifiedBy>Melissa Wetherby</cp:lastModifiedBy>
  <cp:revision>22</cp:revision>
  <dcterms:created xsi:type="dcterms:W3CDTF">2016-03-16T01:39:30Z</dcterms:created>
  <dcterms:modified xsi:type="dcterms:W3CDTF">2016-03-18T16:54:14Z</dcterms:modified>
</cp:coreProperties>
</file>