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8"/>
  </p:notesMasterIdLst>
  <p:handoutMasterIdLst>
    <p:handoutMasterId r:id="rId19"/>
  </p:handoutMasterIdLst>
  <p:sldIdLst>
    <p:sldId id="272" r:id="rId2"/>
    <p:sldId id="271" r:id="rId3"/>
    <p:sldId id="276" r:id="rId4"/>
    <p:sldId id="275" r:id="rId5"/>
    <p:sldId id="282" r:id="rId6"/>
    <p:sldId id="283" r:id="rId7"/>
    <p:sldId id="278" r:id="rId8"/>
    <p:sldId id="284" r:id="rId9"/>
    <p:sldId id="285" r:id="rId10"/>
    <p:sldId id="262" r:id="rId11"/>
    <p:sldId id="263" r:id="rId12"/>
    <p:sldId id="265" r:id="rId13"/>
    <p:sldId id="266" r:id="rId14"/>
    <p:sldId id="269" r:id="rId15"/>
    <p:sldId id="287" r:id="rId16"/>
    <p:sldId id="28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C4C"/>
    <a:srgbClr val="333333"/>
    <a:srgbClr val="F4802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3" d="100"/>
          <a:sy n="103" d="100"/>
        </p:scale>
        <p:origin x="-121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B9C54CA-398D-4853-A2B1-A9B72427ABEC}" type="datetimeFigureOut">
              <a:rPr lang="en-US"/>
              <a:pPr>
                <a:defRPr/>
              </a:pPr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198D075-BE91-4C66-81B8-234DA6615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419C11D-32FC-4D00-ADC0-E7FDDE30D405}" type="datetimeFigureOut">
              <a:rPr lang="en-US"/>
              <a:pPr>
                <a:defRPr/>
              </a:pPr>
              <a:t>9/25/2013</a:t>
            </a:fld>
            <a:endParaRPr lang="en-US"/>
          </a:p>
        </p:txBody>
      </p:sp>
      <p:sp>
        <p:nvSpPr>
          <p:cNvPr id="15364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545CD01-189F-4714-8D22-FA1365153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rgbClr val="F480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rgbClr val="4C4C4C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4C4C4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A4F75-2DAA-4E2F-944D-34A185573391}" type="datetime2">
              <a:rPr lang="en-US"/>
              <a:pPr>
                <a:defRPr/>
              </a:pPr>
              <a:t>Wednesday, September 25, 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E6EB1-EAAF-4B3D-9E09-5A7ADC4E12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3E1EF-CD37-4913-8D58-51244C6915AA}" type="datetime2">
              <a:rPr lang="en-US"/>
              <a:pPr>
                <a:defRPr/>
              </a:pPr>
              <a:t>Wednesday, September 25,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AB35E-83B3-4DAF-8963-9910E47CEF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756C-89AD-4E2F-88C7-272950C94B92}" type="datetime2">
              <a:rPr lang="en-US"/>
              <a:pPr>
                <a:defRPr/>
              </a:pPr>
              <a:t>Wednesday, September 25,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30AFB-EF96-4811-8410-1729D59405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8FAA3-F5CE-4060-8F15-09D734F90143}" type="datetime2">
              <a:rPr lang="en-US"/>
              <a:pPr>
                <a:defRPr/>
              </a:pPr>
              <a:t>Wednesday, September 25, 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BA34-3780-432D-AB3D-4B0202FDBA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F9973-C00F-4D62-8103-7BDFFFE9991B}" type="datetime2">
              <a:rPr lang="en-US"/>
              <a:pPr>
                <a:defRPr/>
              </a:pPr>
              <a:t>Wednesday, September 25,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1A7BC-E88D-4638-BB74-0909356A57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94D69-9D19-410B-90CD-606A7C918761}" type="datetime2">
              <a:rPr lang="en-US"/>
              <a:pPr>
                <a:defRPr/>
              </a:pPr>
              <a:t>Wednesday, September 25,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42754-1B3C-46E0-B259-2CE8DED9D3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F480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9730E-4BEB-4BFC-A343-A66D3144FF32}" type="datetime2">
              <a:rPr lang="en-US"/>
              <a:pPr>
                <a:defRPr/>
              </a:pPr>
              <a:t>Wednesday, September 25, 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7BBB7-FE08-4FBC-BA80-42BD3220A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AF929-31E2-44EB-AA3B-DD6F06A05B20}" type="datetime2">
              <a:rPr lang="en-US"/>
              <a:pPr>
                <a:defRPr/>
              </a:pPr>
              <a:t>Wednesday, September 25, 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B5543-254D-433B-83D5-5C01C36D15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2FA85-70AF-4AB8-B78F-45F0AE48B289}" type="datetime2">
              <a:rPr lang="en-US"/>
              <a:pPr>
                <a:defRPr/>
              </a:pPr>
              <a:t>Wednesday, September 25, 2013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B162A-2F53-4395-976F-5B3A7C346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68AC8-CF82-41B8-AA49-CB7CD2903DF8}" type="datetime2">
              <a:rPr lang="en-US"/>
              <a:pPr>
                <a:defRPr/>
              </a:pPr>
              <a:t>Wednesday, September 25, 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66BDA-0CD5-49A8-8FDF-F397EA230D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3229A-5175-40DE-A140-72067F6D5667}" type="datetime2">
              <a:rPr lang="en-US"/>
              <a:pPr>
                <a:defRPr/>
              </a:pPr>
              <a:t>Wednesday, September 25, 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F3246-9D01-4720-BDE3-6B5C626B17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26B6C-80F7-4A8E-B58C-E70665ADA27F}" type="datetime2">
              <a:rPr lang="en-US"/>
              <a:pPr>
                <a:defRPr/>
              </a:pPr>
              <a:t>Wednesday, September 25, 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84D7F-A376-47C0-833C-19C6D4D39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E80E3-1ACB-441E-BA30-A8B0294B1286}" type="datetime2">
              <a:rPr lang="en-US"/>
              <a:pPr>
                <a:defRPr/>
              </a:pPr>
              <a:t>Wednesday, September 25, 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90175-FA44-4D37-9F21-91A2ECE469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rgbClr val="F480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C80D82D-5889-4284-BB48-DE5238AAD4EF}" type="datetime2">
              <a:rPr lang="en-US"/>
              <a:pPr>
                <a:defRPr/>
              </a:pPr>
              <a:t>Wednesday, September 25,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60EADE0-DD31-4CD7-8A4D-3F88F09DEF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3" r:id="rId2"/>
    <p:sldLayoutId id="2147483975" r:id="rId3"/>
    <p:sldLayoutId id="2147483972" r:id="rId4"/>
    <p:sldLayoutId id="2147483976" r:id="rId5"/>
    <p:sldLayoutId id="2147483971" r:id="rId6"/>
    <p:sldLayoutId id="2147483970" r:id="rId7"/>
    <p:sldLayoutId id="2147483977" r:id="rId8"/>
    <p:sldLayoutId id="2147483969" r:id="rId9"/>
    <p:sldLayoutId id="2147483968" r:id="rId10"/>
    <p:sldLayoutId id="2147483967" r:id="rId11"/>
    <p:sldLayoutId id="2147483966" r:id="rId12"/>
    <p:sldLayoutId id="214748396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  <a:cs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  <a:cs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  <a:cs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  <a:cs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idehighered.com/download/form.php?width=500&amp;height=550&amp;iframe=true=true&amp;title=Survey%20of%20Faculty%20Attitudes%20on%20Technology&amp;file=IHE_FacultySurvey-final.pdf" TargetMode="External"/><Relationship Id="rId2" Type="http://schemas.openxmlformats.org/officeDocument/2006/relationships/hyperlink" Target="http://www.insidehighered.com/news/survey/survey-faculty-attitudes-technology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mailto:doug.lederman@insidehighered.com" TargetMode="External"/><Relationship Id="rId4" Type="http://schemas.openxmlformats.org/officeDocument/2006/relationships/hyperlink" Target="mailto:scott.jaschik@insidehighered.co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06325C-7451-4F01-A486-CFFEF4E968EE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>
          <a:xfrm>
            <a:off x="7620000" y="19050"/>
            <a:ext cx="1066800" cy="328613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CF40D5C-088D-4819-BA40-999A1F1F4C05}" type="slidenum">
              <a:rPr lang="en-US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sz="1400" b="1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674" name="Rectangle 2"/>
          <p:cNvSpPr>
            <a:spLocks noGrp="1"/>
          </p:cNvSpPr>
          <p:nvPr>
            <p:ph type="title"/>
          </p:nvPr>
        </p:nvSpPr>
        <p:spPr bwMode="auto">
          <a:xfrm>
            <a:off x="457200" y="923925"/>
            <a:ext cx="8229600" cy="17637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540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/>
            </a:r>
            <a:br>
              <a:rPr lang="en-US" sz="540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</a:br>
            <a:r>
              <a:rPr lang="en-US" sz="540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Online, But Skeptical</a:t>
            </a:r>
          </a:p>
        </p:txBody>
      </p:sp>
      <p:sp>
        <p:nvSpPr>
          <p:cNvPr id="17412" name="Rectangle 3"/>
          <p:cNvSpPr>
            <a:spLocks noGrp="1"/>
          </p:cNvSpPr>
          <p:nvPr>
            <p:ph type="body" idx="1"/>
          </p:nvPr>
        </p:nvSpPr>
        <p:spPr>
          <a:xfrm>
            <a:off x="457200" y="3067050"/>
            <a:ext cx="8229600" cy="2946400"/>
          </a:xfrm>
          <a:ln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Results of </a:t>
            </a:r>
            <a:r>
              <a:rPr lang="en-US" i="1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Inside Higher Ed/</a:t>
            </a:r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Gallup 2013 Survey </a:t>
            </a:r>
            <a:b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</a:br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of Faculty Attitudes on Technology</a:t>
            </a:r>
            <a:b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</a:br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Quality Matters Conference, Nashville, Tenn.</a:t>
            </a:r>
            <a:b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</a:br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Oct. 3, 2013</a:t>
            </a:r>
          </a:p>
        </p:txBody>
      </p:sp>
      <p:pic>
        <p:nvPicPr>
          <p:cNvPr id="17413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3825" y="4879975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Line 16"/>
          <p:cNvSpPr>
            <a:spLocks noChangeShapeType="1"/>
          </p:cNvSpPr>
          <p:nvPr/>
        </p:nvSpPr>
        <p:spPr bwMode="auto">
          <a:xfrm flipH="1" flipV="1">
            <a:off x="2032000" y="2854325"/>
            <a:ext cx="5448300" cy="0"/>
          </a:xfrm>
          <a:prstGeom prst="line">
            <a:avLst/>
          </a:prstGeom>
          <a:noFill/>
          <a:ln w="57150">
            <a:solidFill>
              <a:srgbClr val="F4802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12BDC0-8043-4872-8665-048ACB756E69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Slide Number Placeholder 5"/>
          <p:cNvSpPr txBox="1">
            <a:spLocks noGrp="1"/>
          </p:cNvSpPr>
          <p:nvPr/>
        </p:nvSpPr>
        <p:spPr>
          <a:xfrm>
            <a:off x="7620000" y="19050"/>
            <a:ext cx="1066800" cy="328613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46B5CDB-7528-4D14-A8FC-1DF4FEDD3C4C}" type="slidenum">
              <a:rPr lang="en-US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US" sz="1400" b="1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u="sng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The Year of MOOCs</a:t>
            </a:r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What’s changed?</a:t>
            </a:r>
          </a:p>
          <a:p>
            <a:pPr eaLnBrk="1" hangingPunct="1"/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Hype</a:t>
            </a:r>
          </a:p>
          <a:p>
            <a:pPr eaLnBrk="1" hangingPunct="1"/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Growth</a:t>
            </a:r>
          </a:p>
          <a:p>
            <a:pPr eaLnBrk="1" hangingPunct="1"/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MOOCs or MOOC-like substances?</a:t>
            </a:r>
          </a:p>
          <a:p>
            <a:pPr eaLnBrk="1" hangingPunct="1"/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Presidential shoutout</a:t>
            </a:r>
          </a:p>
          <a:p>
            <a:pPr eaLnBrk="1" hangingPunct="1"/>
            <a:endParaRPr lang="en-US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pPr eaLnBrk="1" hangingPunct="1"/>
            <a:endParaRPr lang="en-US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</p:txBody>
      </p:sp>
      <p:pic>
        <p:nvPicPr>
          <p:cNvPr id="26629" name="Picture 2" descr="C:\Users\Scott\Desktop\edx.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0513" y="4600575"/>
            <a:ext cx="6096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87738" y="4975225"/>
            <a:ext cx="827087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19650" y="3527425"/>
            <a:ext cx="30226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88238" y="5862638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CBF64-E131-4850-98DC-A1F5FF151A9F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Slide Number Placeholder 5"/>
          <p:cNvSpPr txBox="1">
            <a:spLocks noGrp="1"/>
          </p:cNvSpPr>
          <p:nvPr/>
        </p:nvSpPr>
        <p:spPr>
          <a:xfrm>
            <a:off x="7620000" y="19050"/>
            <a:ext cx="1066800" cy="328613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9625004-03BD-4C3B-A529-CFD160BA33C8}" type="slidenum">
              <a:rPr lang="en-US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n-US" sz="1400" b="1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u="sng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MOOCs: How Do You Feel?</a:t>
            </a:r>
          </a:p>
        </p:txBody>
      </p:sp>
      <p:sp>
        <p:nvSpPr>
          <p:cNvPr id="2765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Response to: “MOOCS make me excited about the future of academe.”</a:t>
            </a:r>
          </a:p>
          <a:p>
            <a:pPr marL="0" indent="0" eaLnBrk="1" hangingPunct="1">
              <a:buFont typeface="Arial" charset="0"/>
              <a:buNone/>
            </a:pPr>
            <a:endParaRPr lang="en-US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en-US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</p:txBody>
      </p:sp>
      <p:graphicFrame>
        <p:nvGraphicFramePr>
          <p:cNvPr id="27687" name="Group 39"/>
          <p:cNvGraphicFramePr>
            <a:graphicFrameLocks noGrp="1"/>
          </p:cNvGraphicFramePr>
          <p:nvPr/>
        </p:nvGraphicFramePr>
        <p:xfrm>
          <a:off x="1219200" y="2819400"/>
          <a:ext cx="6096000" cy="2497138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Faculty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Technology Administrators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Strongly agree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Agree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Neutral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Disagree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Strongly disagree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46%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</a:tbl>
          </a:graphicData>
        </a:graphic>
      </p:graphicFrame>
      <p:pic>
        <p:nvPicPr>
          <p:cNvPr id="276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38675"/>
            <a:ext cx="10763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7288" y="3324225"/>
            <a:ext cx="11795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5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7288" y="5932488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0328F-D6FD-4759-AB02-DB89BB504925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>
          <a:xfrm>
            <a:off x="7620000" y="19050"/>
            <a:ext cx="1066800" cy="328613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AF95B13-569B-4A52-907E-B2F6B916614D}" type="slidenum">
              <a:rPr lang="en-US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n-US" sz="1400" b="1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u="sng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MOOC Oversight and Fairness</a:t>
            </a:r>
          </a:p>
        </p:txBody>
      </p:sp>
      <p:sp>
        <p:nvSpPr>
          <p:cNvPr id="297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Why accreditation matters to many faculty members (but not so much to MOOC providers).</a:t>
            </a:r>
          </a:p>
          <a:p>
            <a:pPr eaLnBrk="1" hangingPunct="1"/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If you offer MOOCs, should you grant credit at your own institution?</a:t>
            </a:r>
          </a:p>
        </p:txBody>
      </p:sp>
      <p:pic>
        <p:nvPicPr>
          <p:cNvPr id="2970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0913" y="3436938"/>
            <a:ext cx="6613525" cy="251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0138" y="5953125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DE9181-4D85-4174-A9A4-131DCC450DBD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>
          <a:xfrm>
            <a:off x="7620000" y="19050"/>
            <a:ext cx="1066800" cy="328613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08D23D6-7B2C-44F5-9B9B-DD1DF9F7F4A5}" type="slidenum">
              <a:rPr lang="en-US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en-US" sz="1400" b="1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u="sng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MOOC Effectiveness</a:t>
            </a:r>
          </a:p>
        </p:txBody>
      </p:sp>
      <p:graphicFrame>
        <p:nvGraphicFramePr>
          <p:cNvPr id="18462" name="Group 30"/>
          <p:cNvGraphicFramePr>
            <a:graphicFrameLocks noGrp="1"/>
          </p:cNvGraphicFramePr>
          <p:nvPr/>
        </p:nvGraphicFramePr>
        <p:xfrm>
          <a:off x="831850" y="1652588"/>
          <a:ext cx="6096000" cy="4546600"/>
        </p:xfrm>
        <a:graphic>
          <a:graphicData uri="http://schemas.openxmlformats.org/drawingml/2006/table">
            <a:tbl>
              <a:tblPr/>
              <a:tblGrid>
                <a:gridCol w="2557463"/>
                <a:gridCol w="1506537"/>
                <a:gridCol w="2032000"/>
              </a:tblGrid>
              <a:tr h="966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Statement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Agree / Strongly Agree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Disagree / Strongly Disagree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54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MOOCS can help with capacity at public colleges.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  <a:tr h="966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MOOCs can serve students at all ability levels.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62%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</a:tr>
              <a:tr h="1019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Course completion rates of 5-10% are acceptable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74%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MOOCs could lower costs for 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48%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</a:tr>
            </a:tbl>
          </a:graphicData>
        </a:graphic>
      </p:graphicFrame>
      <p:pic>
        <p:nvPicPr>
          <p:cNvPr id="30750" name="Picture 4"/>
          <p:cNvPicPr>
            <a:picLocks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496175" y="5938838"/>
            <a:ext cx="1524000" cy="7620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1FD44E-AB83-4A3E-9DBB-4A87E5EFECDD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>
          <a:xfrm>
            <a:off x="7620000" y="19050"/>
            <a:ext cx="1066800" cy="328613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F6F1503-7087-4B85-AEB8-9919126E3EF2}" type="slidenum">
              <a:rPr lang="en-US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en-US" sz="1400" b="1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Other Teaching Technologies</a:t>
            </a:r>
            <a:endParaRPr lang="en-US" dirty="0"/>
          </a:p>
        </p:txBody>
      </p:sp>
      <p:sp>
        <p:nvSpPr>
          <p:cNvPr id="3379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Lecture capture</a:t>
            </a:r>
          </a:p>
          <a:p>
            <a:pPr eaLnBrk="1" hangingPunct="1"/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Adaptive learning</a:t>
            </a:r>
          </a:p>
        </p:txBody>
      </p:sp>
      <p:pic>
        <p:nvPicPr>
          <p:cNvPr id="3379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9438" y="2732088"/>
            <a:ext cx="47625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7288" y="5951538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6F230-DF72-487F-810A-0C5CB1F35EDC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017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u="sng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More Information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Read the survey article:</a:t>
            </a:r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 </a:t>
            </a:r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  <a:hlinkClick r:id="rId2"/>
              </a:rPr>
              <a:t>http://www.insidehighered.com/news/survey/survey-faculty-attitudes-technology</a:t>
            </a:r>
            <a:endParaRPr lang="en-US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r>
              <a:rPr lang="en-US" b="1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Download the survey report:</a:t>
            </a:r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 </a:t>
            </a:r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  <a:hlinkClick r:id="rId3"/>
              </a:rPr>
              <a:t>http://www.insidehighered.com/download/form.php?width=500&amp;height=550&amp;iframe=true=true&amp;title=Survey%20of%20Faculty%20Attitudes%20on%20Technology&amp;file=IHE_FacultySurvey-final.pdf</a:t>
            </a:r>
            <a:endParaRPr lang="en-US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Scott Jaschik: </a:t>
            </a:r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  <a:hlinkClick r:id="rId4"/>
              </a:rPr>
              <a:t>scott.jaschik@insidehighered.com</a:t>
            </a:r>
            <a:endParaRPr lang="en-US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Doug Lederman: </a:t>
            </a:r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  <a:hlinkClick r:id="rId5"/>
              </a:rPr>
              <a:t>doug.lederman@insidehighered.com</a:t>
            </a:r>
            <a:endParaRPr lang="en-US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endParaRPr lang="en-US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</p:txBody>
      </p:sp>
      <p:pic>
        <p:nvPicPr>
          <p:cNvPr id="34820" name="Picture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07288" y="5951538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9EB92-33C3-4E09-93E6-5C4876594B11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915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With Thanks to Advertisers</a:t>
            </a:r>
          </a:p>
        </p:txBody>
      </p:sp>
      <p:pic>
        <p:nvPicPr>
          <p:cNvPr id="35843" name="Picture 4" descr="sonic foundry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35500" y="2027238"/>
            <a:ext cx="4051300" cy="760412"/>
          </a:xfrm>
        </p:spPr>
      </p:pic>
      <p:pic>
        <p:nvPicPr>
          <p:cNvPr id="35844" name="Picture 5" descr="Delta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263" y="2219325"/>
            <a:ext cx="30480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6" descr="pears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97375" y="4006850"/>
            <a:ext cx="4289425" cy="123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7" descr="mcgraw-hill-education-logo-300x30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7913" y="4006850"/>
            <a:ext cx="2300287" cy="235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2BCA9E-2326-4B0E-AAC8-1F0F3391F1F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7620000" y="19050"/>
            <a:ext cx="1066800" cy="328613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ADDA132-0F27-4D35-86D8-07BFC2B1F2BE}" type="slidenum">
              <a:rPr lang="en-US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sz="1400" b="1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65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u="sng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Presenters</a:t>
            </a:r>
          </a:p>
        </p:txBody>
      </p:sp>
      <p:sp>
        <p:nvSpPr>
          <p:cNvPr id="1843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Doug Lederman, co-editor,</a:t>
            </a:r>
            <a:r>
              <a:rPr lang="en-US" sz="3600" i="1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 </a:t>
            </a:r>
            <a:br>
              <a:rPr lang="en-US" sz="3600" i="1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</a:br>
            <a:r>
              <a:rPr lang="en-US" sz="3600" i="1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Inside Higher Ed</a:t>
            </a:r>
          </a:p>
          <a:p>
            <a:pPr>
              <a:lnSpc>
                <a:spcPct val="90000"/>
              </a:lnSpc>
            </a:pPr>
            <a:r>
              <a:rPr lang="en-US" sz="360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Gerard L. Hanley, senior director for academic technology services, California State University; executive director, (MERLOT)</a:t>
            </a:r>
          </a:p>
          <a:p>
            <a:pPr>
              <a:lnSpc>
                <a:spcPct val="90000"/>
              </a:lnSpc>
            </a:pPr>
            <a:r>
              <a:rPr lang="en-US" sz="360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Sheryl Hansen, director for academic quality assurance, Ohio Board of Regents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360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</p:txBody>
      </p:sp>
      <p:pic>
        <p:nvPicPr>
          <p:cNvPr id="18437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9188" y="5922963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56B71-3589-429A-A9DB-8E99B2D1BBB7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7620000" y="19050"/>
            <a:ext cx="1066800" cy="328613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3BAB68F-AB20-4555-B53F-685F8C3F0BD3}" type="slidenum">
              <a:rPr lang="en-US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400" b="1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89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u="sng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Methodology</a:t>
            </a:r>
          </a:p>
        </p:txBody>
      </p:sp>
      <p:sp>
        <p:nvSpPr>
          <p:cNvPr id="1946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Surveys conducted by Gallup in June/July 2013</a:t>
            </a:r>
          </a:p>
          <a:p>
            <a:pPr eaLnBrk="1" hangingPunct="1"/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Responses from 2,251 college faculty members and 248 academic technology administrators</a:t>
            </a:r>
          </a:p>
          <a:p>
            <a:pPr eaLnBrk="1" hangingPunct="1"/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Gallup estimates 95% confidence level of margin of error of 2.1 percentage points on overall faculty results; higher margins for subsets of faculty population and administrative sample.</a:t>
            </a:r>
          </a:p>
          <a:p>
            <a:pPr eaLnBrk="1" hangingPunct="1"/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Responses coded to enable analysis by sector, faculty status (full-time/part-time), age, etc.</a:t>
            </a:r>
          </a:p>
          <a:p>
            <a:pPr eaLnBrk="1" hangingPunct="1"/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Complete anonymity for individuals and institutions</a:t>
            </a:r>
          </a:p>
        </p:txBody>
      </p:sp>
      <p:pic>
        <p:nvPicPr>
          <p:cNvPr id="19461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2200" y="5946775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0F86BB-8160-4C2E-B243-760C8E9DCE0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7620000" y="19050"/>
            <a:ext cx="1066800" cy="328613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9D2DC15-0EED-4786-B14E-2F8543638114}" type="slidenum">
              <a:rPr lang="en-US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400" b="1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686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u="sng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Key Findings</a:t>
            </a:r>
          </a:p>
        </p:txBody>
      </p:sp>
      <p:sp>
        <p:nvSpPr>
          <p:cNvPr id="2048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Only 1 in 5 professors agree that online courses can achieve learning outcomes equivalent to those of in-person courses.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Majorities consider online learning to be of lower quality than in-person courses on several key measures (but not in terms of delivering content to meet learning objectives).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Most professors are skeptical of MOOCs -- and want to be sure that campus faculties control decision-making over how courses are used and that accreditors review quality.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BUT:</a:t>
            </a:r>
            <a:r>
              <a:rPr lang="en-US" sz="200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 30% of faculty members had taught at least one course online (up from 25% in 2012); they are far likelier than peers who have not to believe online courses can produce equivalent learning outcomes (but even they are evenly divided).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Instructors with online experience likelier than not to believe that online courses can deliver equivalent outcomes at their institutions (47% agree, 28% don’t) and in the classes they teach (56% vs. 29%). </a:t>
            </a:r>
          </a:p>
        </p:txBody>
      </p:sp>
      <p:pic>
        <p:nvPicPr>
          <p:cNvPr id="20485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70775" y="5997575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5BA59-B645-4CB2-8108-6229745D11DA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891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u="sng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The Quality Gap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sz="200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7% of professors strongly agree and 14% agree that "online courses can achieve student learning outcomes … at least equivalent to those of in-person courses." (48% disagree.)</a:t>
            </a:r>
          </a:p>
          <a:p>
            <a:r>
              <a:rPr lang="en-US" sz="200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For administrators, numbers are 60% and 13%.</a:t>
            </a:r>
          </a:p>
          <a:p>
            <a:r>
              <a:rPr lang="en-US" sz="200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Skepticism grows closer to home:</a:t>
            </a:r>
          </a:p>
          <a:p>
            <a:endParaRPr lang="en-US" sz="200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pPr algn="ctr">
              <a:buFont typeface="Arial" charset="0"/>
              <a:buNone/>
            </a:pPr>
            <a:r>
              <a:rPr lang="en-US" sz="2000" b="1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% Who Disagree Outcomes Can Be Equivalent …</a:t>
            </a:r>
          </a:p>
          <a:p>
            <a:pPr algn="ctr"/>
            <a:endParaRPr lang="en-US" sz="2000" b="1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endParaRPr lang="en-US" sz="2000" b="1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endParaRPr lang="en-US" sz="200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endParaRPr lang="en-US" sz="200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endParaRPr lang="en-US" sz="200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endParaRPr lang="en-US" sz="200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endParaRPr lang="en-US" sz="200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endParaRPr lang="en-US" sz="200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endParaRPr lang="en-US" sz="200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</p:txBody>
      </p:sp>
      <p:graphicFrame>
        <p:nvGraphicFramePr>
          <p:cNvPr id="39138" name="Group 226"/>
          <p:cNvGraphicFramePr>
            <a:graphicFrameLocks noGrp="1"/>
          </p:cNvGraphicFramePr>
          <p:nvPr>
            <p:ph sz="half" idx="2"/>
          </p:nvPr>
        </p:nvGraphicFramePr>
        <p:xfrm>
          <a:off x="1292225" y="4137025"/>
          <a:ext cx="7051675" cy="2339975"/>
        </p:xfrm>
        <a:graphic>
          <a:graphicData uri="http://schemas.openxmlformats.org/drawingml/2006/table">
            <a:tbl>
              <a:tblPr/>
              <a:tblGrid>
                <a:gridCol w="3525838"/>
                <a:gridCol w="3525837"/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Franklin Gothic Medium" pitchFamily="34" charset="0"/>
                          <a:ea typeface="ＭＳ Ｐゴシック"/>
                          <a:cs typeface="Franklin Gothic Medium" pitchFamily="34" charset="0"/>
                        </a:rPr>
                        <a:t>At any institution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Franklin Gothic Medium" pitchFamily="34" charset="0"/>
                          <a:ea typeface="ＭＳ Ｐゴシック"/>
                          <a:cs typeface="Franklin Gothic Medium" pitchFamily="34" charset="0"/>
                        </a:rPr>
                        <a:t>48%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Franklin Gothic Medium" pitchFamily="34" charset="0"/>
                          <a:ea typeface="ＭＳ Ｐゴシック"/>
                          <a:cs typeface="Franklin Gothic Medium" pitchFamily="34" charset="0"/>
                        </a:rPr>
                        <a:t>At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Franklin Gothic Medium" pitchFamily="34" charset="0"/>
                          <a:ea typeface="ＭＳ Ｐゴシック"/>
                          <a:cs typeface="Franklin Gothic Medium" pitchFamily="34" charset="0"/>
                        </a:rPr>
                        <a:t>my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Franklin Gothic Medium" pitchFamily="34" charset="0"/>
                          <a:ea typeface="ＭＳ Ｐゴシック"/>
                          <a:cs typeface="Franklin Gothic Medium" pitchFamily="34" charset="0"/>
                        </a:rPr>
                        <a:t> institution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Franklin Gothic Medium" pitchFamily="34" charset="0"/>
                          <a:ea typeface="ＭＳ Ｐゴシック"/>
                          <a:cs typeface="Franklin Gothic Medium" pitchFamily="34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Franklin Gothic Medium" pitchFamily="34" charset="0"/>
                          <a:ea typeface="ＭＳ Ｐゴシック"/>
                          <a:cs typeface="Franklin Gothic Medium" pitchFamily="34" charset="0"/>
                        </a:rPr>
                        <a:t>In my department/discipline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Franklin Gothic Medium" pitchFamily="34" charset="0"/>
                          <a:ea typeface="ＭＳ Ｐゴシック"/>
                          <a:cs typeface="Franklin Gothic Medium" pitchFamily="34" charset="0"/>
                        </a:rPr>
                        <a:t>60%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Franklin Gothic Medium" pitchFamily="34" charset="0"/>
                          <a:ea typeface="ＭＳ Ｐゴシック"/>
                          <a:cs typeface="Franklin Gothic Medium" pitchFamily="34" charset="0"/>
                        </a:rPr>
                        <a:t>In classes I teach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Franklin Gothic Medium" pitchFamily="34" charset="0"/>
                          <a:ea typeface="ＭＳ Ｐゴシック"/>
                          <a:cs typeface="Franklin Gothic Medium" pitchFamily="34" charset="0"/>
                        </a:rPr>
                        <a:t>62%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8EAAF-9C90-4B06-8037-34DA706B073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096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u="sng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The Quality Gap (cont’d)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Professors say online courses are </a:t>
            </a:r>
            <a:r>
              <a:rPr lang="en-US" b="1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same quality as or better than</a:t>
            </a:r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 face-to-face classes in terms of (1) grading and communicating about grading, and (2) communicating with college about logistical and other issues. </a:t>
            </a:r>
          </a:p>
          <a:p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Faculty </a:t>
            </a:r>
            <a:r>
              <a:rPr lang="en-US" b="1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split 50/50</a:t>
            </a:r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 (the same/better vs. lower quality) on online courses' "ability to deliver the necessary content to meet learning objectives."</a:t>
            </a:r>
          </a:p>
          <a:p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Online courses perceived as </a:t>
            </a:r>
            <a:r>
              <a:rPr lang="en-US" b="1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of lower quality</a:t>
            </a:r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 on four other course elements: (1) interaction with students during class (85%), (2) ability to reach “at risk” students (78%), ability to answer students’ questions (67%), and interaction with students outside of class (62%).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353C04-3393-4C59-962B-52E5578EDB2A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7620000" y="19050"/>
            <a:ext cx="1066800" cy="328613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F9771F9-1670-4676-9D0A-60DC9BC87E08}" type="slidenum">
              <a:rPr lang="en-US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sz="1400" b="1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096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u="sng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Familiarity ≠ Contempt</a:t>
            </a:r>
          </a:p>
        </p:txBody>
      </p:sp>
      <p:sp>
        <p:nvSpPr>
          <p:cNvPr id="2355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The more exposure professors have to online instruction, the more comfortable they become with it.</a:t>
            </a:r>
          </a:p>
        </p:txBody>
      </p:sp>
      <p:pic>
        <p:nvPicPr>
          <p:cNvPr id="23557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13625" y="5932488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13" descr="question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" y="2665413"/>
            <a:ext cx="7535863" cy="231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EE72FF-9428-47F3-9878-C10F0212FB4C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403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u="sng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Familiarity ≠ Contempt</a:t>
            </a:r>
          </a:p>
        </p:txBody>
      </p:sp>
      <p:graphicFrame>
        <p:nvGraphicFramePr>
          <p:cNvPr id="24626" name="Group 50"/>
          <p:cNvGraphicFramePr>
            <a:graphicFrameLocks noGrp="1"/>
          </p:cNvGraphicFramePr>
          <p:nvPr>
            <p:ph idx="1"/>
          </p:nvPr>
        </p:nvGraphicFramePr>
        <p:xfrm>
          <a:off x="633413" y="1708150"/>
          <a:ext cx="8053387" cy="4273550"/>
        </p:xfrm>
        <a:graphic>
          <a:graphicData uri="http://schemas.openxmlformats.org/drawingml/2006/table">
            <a:tbl>
              <a:tblPr/>
              <a:tblGrid>
                <a:gridCol w="4303712"/>
                <a:gridCol w="1966913"/>
                <a:gridCol w="1782762"/>
              </a:tblGrid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Aspect of Course Delivery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Have Taught Online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Haven’t Taught Online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Ability to delivery necessary content to meet learning objectives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64%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Arial" charset="0"/>
                        </a:rPr>
                        <a:t>43%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Ability to answer student questions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Interaction with students during class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Interaction with students outside class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Grading/communicating about grading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Communication with the college about logistics and other issues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Ability to reach “at risk” students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4C4C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3F256-434A-42BC-8DF3-856698EAC939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813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u="sng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Indicators of Quality?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Asked to identify “very important” markers of quality online education …</a:t>
            </a:r>
          </a:p>
          <a:p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Faculty most likely to say “offered by an accredited institution” (73%), course “certified for quality” (66%), and offered “by institution that also offers in-person instruction” 59%).</a:t>
            </a:r>
          </a:p>
          <a:p>
            <a:r>
              <a:rPr lang="en-US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Administrators: “accredited institution” (83%), “leads to academic credit” (64%), and “offered as part of degree/certificate program” (52%).</a:t>
            </a:r>
          </a:p>
        </p:txBody>
      </p:sp>
      <p:pic>
        <p:nvPicPr>
          <p:cNvPr id="25604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13625" y="5932488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HE_Templat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IHE_Template</Template>
  <TotalTime>774</TotalTime>
  <Words>753</Words>
  <Application>Microsoft Office PowerPoint</Application>
  <PresentationFormat>On-screen Show (4:3)</PresentationFormat>
  <Paragraphs>153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ＭＳ Ｐゴシック</vt:lpstr>
      <vt:lpstr>Franklin Gothic Medium</vt:lpstr>
      <vt:lpstr>Calibri</vt:lpstr>
      <vt:lpstr>IHE_Template</vt:lpstr>
      <vt:lpstr>IHE_Template</vt:lpstr>
      <vt:lpstr>IHE_Template</vt:lpstr>
      <vt:lpstr>IHE_Template</vt:lpstr>
      <vt:lpstr>IHE_Template</vt:lpstr>
      <vt:lpstr> Online, But Skeptical</vt:lpstr>
      <vt:lpstr>Presenters</vt:lpstr>
      <vt:lpstr>Methodology</vt:lpstr>
      <vt:lpstr>Key Findings</vt:lpstr>
      <vt:lpstr>The Quality Gap</vt:lpstr>
      <vt:lpstr>The Quality Gap (cont’d)</vt:lpstr>
      <vt:lpstr>Familiarity ≠ Contempt</vt:lpstr>
      <vt:lpstr>Familiarity ≠ Contempt</vt:lpstr>
      <vt:lpstr>Indicators of Quality?</vt:lpstr>
      <vt:lpstr>The Year of MOOCs</vt:lpstr>
      <vt:lpstr>MOOCs: How Do You Feel?</vt:lpstr>
      <vt:lpstr>MOOC Oversight and Fairness</vt:lpstr>
      <vt:lpstr>MOOC Effectiveness</vt:lpstr>
      <vt:lpstr>Other Teaching Technologies</vt:lpstr>
      <vt:lpstr>More Information</vt:lpstr>
      <vt:lpstr>With Thanks to Advertisers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Scott Jaschik</dc:creator>
  <cp:lastModifiedBy>doug.lederman</cp:lastModifiedBy>
  <cp:revision>22</cp:revision>
  <dcterms:created xsi:type="dcterms:W3CDTF">2013-04-09T23:30:58Z</dcterms:created>
  <dcterms:modified xsi:type="dcterms:W3CDTF">2013-09-25T20:46:45Z</dcterms:modified>
</cp:coreProperties>
</file>