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63" r:id="rId3"/>
    <p:sldId id="298" r:id="rId4"/>
    <p:sldId id="300" r:id="rId5"/>
    <p:sldId id="294" r:id="rId6"/>
    <p:sldId id="301" r:id="rId7"/>
    <p:sldId id="279" r:id="rId8"/>
    <p:sldId id="275" r:id="rId9"/>
    <p:sldId id="278" r:id="rId10"/>
    <p:sldId id="280" r:id="rId11"/>
    <p:sldId id="259" r:id="rId12"/>
    <p:sldId id="286" r:id="rId13"/>
    <p:sldId id="291" r:id="rId14"/>
    <p:sldId id="292" r:id="rId15"/>
    <p:sldId id="261" r:id="rId16"/>
    <p:sldId id="287" r:id="rId17"/>
    <p:sldId id="264" r:id="rId18"/>
    <p:sldId id="271" r:id="rId19"/>
    <p:sldId id="283" r:id="rId20"/>
    <p:sldId id="288" r:id="rId21"/>
    <p:sldId id="289" r:id="rId22"/>
    <p:sldId id="295" r:id="rId23"/>
    <p:sldId id="296" r:id="rId24"/>
    <p:sldId id="265" r:id="rId25"/>
    <p:sldId id="297" r:id="rId26"/>
    <p:sldId id="258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26" autoAdjust="0"/>
  </p:normalViewPr>
  <p:slideViewPr>
    <p:cSldViewPr snapToGrid="0" snapToObjects="1">
      <p:cViewPr>
        <p:scale>
          <a:sx n="40" d="100"/>
          <a:sy n="40" d="100"/>
        </p:scale>
        <p:origin x="-1378" y="-6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1DBDBA-8933-40AB-986F-D429DE62C11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5D8EA7-437E-48EC-8648-28B2FC66D1EC}">
      <dgm:prSet phldrT="[Text]"/>
      <dgm:spPr/>
      <dgm:t>
        <a:bodyPr/>
        <a:lstStyle/>
        <a:p>
          <a:r>
            <a:rPr lang="en-US" dirty="0" smtClean="0"/>
            <a:t>Rubric Review Committee </a:t>
          </a:r>
          <a:endParaRPr lang="en-US" dirty="0"/>
        </a:p>
      </dgm:t>
    </dgm:pt>
    <dgm:pt modelId="{2CDDEDCB-99BF-4EA2-A885-05D0A130F0D6}" type="parTrans" cxnId="{B8B7A7B7-B07D-41C2-A127-A4B5AECEB575}">
      <dgm:prSet/>
      <dgm:spPr/>
      <dgm:t>
        <a:bodyPr/>
        <a:lstStyle/>
        <a:p>
          <a:endParaRPr lang="en-US"/>
        </a:p>
      </dgm:t>
    </dgm:pt>
    <dgm:pt modelId="{B8615C11-B667-4F8B-97B5-EB3793019B03}" type="sibTrans" cxnId="{B8B7A7B7-B07D-41C2-A127-A4B5AECEB575}">
      <dgm:prSet/>
      <dgm:spPr/>
      <dgm:t>
        <a:bodyPr/>
        <a:lstStyle/>
        <a:p>
          <a:endParaRPr lang="en-US"/>
        </a:p>
      </dgm:t>
    </dgm:pt>
    <dgm:pt modelId="{64BA66C6-CF0A-4208-BA4E-E581C699CAC8}">
      <dgm:prSet phldrT="[Text]"/>
      <dgm:spPr/>
      <dgm:t>
        <a:bodyPr/>
        <a:lstStyle/>
        <a:p>
          <a:r>
            <a:rPr lang="en-US" dirty="0" smtClean="0"/>
            <a:t>Analyses of peer review data</a:t>
          </a:r>
          <a:endParaRPr lang="en-US" dirty="0"/>
        </a:p>
      </dgm:t>
    </dgm:pt>
    <dgm:pt modelId="{458F257D-7647-4405-9653-F3721072E033}" type="parTrans" cxnId="{A263D7D2-DECF-4631-B62F-E356AFA35ECB}">
      <dgm:prSet/>
      <dgm:spPr/>
      <dgm:t>
        <a:bodyPr/>
        <a:lstStyle/>
        <a:p>
          <a:endParaRPr lang="en-US"/>
        </a:p>
      </dgm:t>
    </dgm:pt>
    <dgm:pt modelId="{45BB372A-79CD-46A4-8E14-E1E106874542}" type="sibTrans" cxnId="{A263D7D2-DECF-4631-B62F-E356AFA35ECB}">
      <dgm:prSet/>
      <dgm:spPr/>
      <dgm:t>
        <a:bodyPr/>
        <a:lstStyle/>
        <a:p>
          <a:endParaRPr lang="en-US"/>
        </a:p>
      </dgm:t>
    </dgm:pt>
    <dgm:pt modelId="{CCBE7628-7B5C-4EAA-A24D-9CFAA46B8104}">
      <dgm:prSet phldrT="[Text]"/>
      <dgm:spPr/>
      <dgm:t>
        <a:bodyPr/>
        <a:lstStyle/>
        <a:p>
          <a:r>
            <a:rPr lang="en-US" dirty="0" smtClean="0"/>
            <a:t>Review of research</a:t>
          </a:r>
          <a:endParaRPr lang="en-US" dirty="0"/>
        </a:p>
      </dgm:t>
    </dgm:pt>
    <dgm:pt modelId="{0E40E687-A21C-4AD3-9917-1F9EA3929104}" type="parTrans" cxnId="{D3B61B3B-CD63-48E1-8F2B-CE5587853C15}">
      <dgm:prSet/>
      <dgm:spPr/>
      <dgm:t>
        <a:bodyPr/>
        <a:lstStyle/>
        <a:p>
          <a:endParaRPr lang="en-US"/>
        </a:p>
      </dgm:t>
    </dgm:pt>
    <dgm:pt modelId="{548A7079-1601-45BD-9A97-DE76F4254FDE}" type="sibTrans" cxnId="{D3B61B3B-CD63-48E1-8F2B-CE5587853C15}">
      <dgm:prSet/>
      <dgm:spPr/>
      <dgm:t>
        <a:bodyPr/>
        <a:lstStyle/>
        <a:p>
          <a:endParaRPr lang="en-US"/>
        </a:p>
      </dgm:t>
    </dgm:pt>
    <dgm:pt modelId="{92E9F5E0-31A8-4FD4-80C4-33D529211A4F}">
      <dgm:prSet phldrT="[Text]"/>
      <dgm:spPr/>
      <dgm:t>
        <a:bodyPr/>
        <a:lstStyle/>
        <a:p>
          <a:r>
            <a:rPr lang="en-US" dirty="0" smtClean="0"/>
            <a:t>Feedback from QM community</a:t>
          </a:r>
          <a:endParaRPr lang="en-US" dirty="0"/>
        </a:p>
      </dgm:t>
    </dgm:pt>
    <dgm:pt modelId="{6CF5072C-AAB3-4ED2-9AEF-B10DA37B513E}" type="parTrans" cxnId="{630CE839-A84D-45FF-ACC7-7A8DED9B1C90}">
      <dgm:prSet/>
      <dgm:spPr/>
      <dgm:t>
        <a:bodyPr/>
        <a:lstStyle/>
        <a:p>
          <a:endParaRPr lang="en-US"/>
        </a:p>
      </dgm:t>
    </dgm:pt>
    <dgm:pt modelId="{878D1035-8A5A-48AB-86F8-8E0E0C21DEBD}" type="sibTrans" cxnId="{630CE839-A84D-45FF-ACC7-7A8DED9B1C90}">
      <dgm:prSet/>
      <dgm:spPr/>
      <dgm:t>
        <a:bodyPr/>
        <a:lstStyle/>
        <a:p>
          <a:endParaRPr lang="en-US"/>
        </a:p>
      </dgm:t>
    </dgm:pt>
    <dgm:pt modelId="{A5C68AFD-441F-4D7B-8A77-C9A8C3E844CA}" type="pres">
      <dgm:prSet presAssocID="{9E1DBDBA-8933-40AB-986F-D429DE62C1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7689899-DE17-4637-B9BA-5D87ED4D0D06}" type="pres">
      <dgm:prSet presAssocID="{A35D8EA7-437E-48EC-8648-28B2FC66D1EC}" presName="centerShape" presStyleLbl="node0" presStyleIdx="0" presStyleCnt="1"/>
      <dgm:spPr/>
      <dgm:t>
        <a:bodyPr/>
        <a:lstStyle/>
        <a:p>
          <a:endParaRPr lang="en-US"/>
        </a:p>
      </dgm:t>
    </dgm:pt>
    <dgm:pt modelId="{08076876-8B91-413A-8776-7318FBE5A3AD}" type="pres">
      <dgm:prSet presAssocID="{458F257D-7647-4405-9653-F3721072E033}" presName="parTrans" presStyleLbl="bgSibTrans2D1" presStyleIdx="0" presStyleCnt="3"/>
      <dgm:spPr/>
    </dgm:pt>
    <dgm:pt modelId="{DF3DFA3A-7B5B-44E1-94A6-5E22ECA20337}" type="pres">
      <dgm:prSet presAssocID="{64BA66C6-CF0A-4208-BA4E-E581C699CAC8}" presName="node" presStyleLbl="node1" presStyleIdx="0" presStyleCnt="3">
        <dgm:presLayoutVars>
          <dgm:bulletEnabled val="1"/>
        </dgm:presLayoutVars>
      </dgm:prSet>
      <dgm:spPr/>
    </dgm:pt>
    <dgm:pt modelId="{3A648114-5D3A-4B64-A483-57E78A51B4A0}" type="pres">
      <dgm:prSet presAssocID="{0E40E687-A21C-4AD3-9917-1F9EA3929104}" presName="parTrans" presStyleLbl="bgSibTrans2D1" presStyleIdx="1" presStyleCnt="3"/>
      <dgm:spPr/>
    </dgm:pt>
    <dgm:pt modelId="{81CF6885-3059-4187-B4AF-B8BD4DB90081}" type="pres">
      <dgm:prSet presAssocID="{CCBE7628-7B5C-4EAA-A24D-9CFAA46B8104}" presName="node" presStyleLbl="node1" presStyleIdx="1" presStyleCnt="3">
        <dgm:presLayoutVars>
          <dgm:bulletEnabled val="1"/>
        </dgm:presLayoutVars>
      </dgm:prSet>
      <dgm:spPr/>
    </dgm:pt>
    <dgm:pt modelId="{6BB2C9AE-3DA8-465A-A4A1-24F147A3D092}" type="pres">
      <dgm:prSet presAssocID="{6CF5072C-AAB3-4ED2-9AEF-B10DA37B513E}" presName="parTrans" presStyleLbl="bgSibTrans2D1" presStyleIdx="2" presStyleCnt="3"/>
      <dgm:spPr/>
    </dgm:pt>
    <dgm:pt modelId="{A11389A5-6616-4DF3-9FF8-C471765ACCA3}" type="pres">
      <dgm:prSet presAssocID="{92E9F5E0-31A8-4FD4-80C4-33D529211A4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3EAE1E-C127-45BD-A91C-98636FD7EBBB}" type="presOf" srcId="{6CF5072C-AAB3-4ED2-9AEF-B10DA37B513E}" destId="{6BB2C9AE-3DA8-465A-A4A1-24F147A3D092}" srcOrd="0" destOrd="0" presId="urn:microsoft.com/office/officeart/2005/8/layout/radial4"/>
    <dgm:cxn modelId="{5C5D4175-2ADE-43EE-BD2A-5A723A504BEB}" type="presOf" srcId="{0E40E687-A21C-4AD3-9917-1F9EA3929104}" destId="{3A648114-5D3A-4B64-A483-57E78A51B4A0}" srcOrd="0" destOrd="0" presId="urn:microsoft.com/office/officeart/2005/8/layout/radial4"/>
    <dgm:cxn modelId="{630CE839-A84D-45FF-ACC7-7A8DED9B1C90}" srcId="{A35D8EA7-437E-48EC-8648-28B2FC66D1EC}" destId="{92E9F5E0-31A8-4FD4-80C4-33D529211A4F}" srcOrd="2" destOrd="0" parTransId="{6CF5072C-AAB3-4ED2-9AEF-B10DA37B513E}" sibTransId="{878D1035-8A5A-48AB-86F8-8E0E0C21DEBD}"/>
    <dgm:cxn modelId="{9706A596-951B-487C-B62D-4533F5ECFAF8}" type="presOf" srcId="{A35D8EA7-437E-48EC-8648-28B2FC66D1EC}" destId="{17689899-DE17-4637-B9BA-5D87ED4D0D06}" srcOrd="0" destOrd="0" presId="urn:microsoft.com/office/officeart/2005/8/layout/radial4"/>
    <dgm:cxn modelId="{B8B7A7B7-B07D-41C2-A127-A4B5AECEB575}" srcId="{9E1DBDBA-8933-40AB-986F-D429DE62C11F}" destId="{A35D8EA7-437E-48EC-8648-28B2FC66D1EC}" srcOrd="0" destOrd="0" parTransId="{2CDDEDCB-99BF-4EA2-A885-05D0A130F0D6}" sibTransId="{B8615C11-B667-4F8B-97B5-EB3793019B03}"/>
    <dgm:cxn modelId="{FC515E02-474D-4C92-8027-2ACD65F380F9}" type="presOf" srcId="{9E1DBDBA-8933-40AB-986F-D429DE62C11F}" destId="{A5C68AFD-441F-4D7B-8A77-C9A8C3E844CA}" srcOrd="0" destOrd="0" presId="urn:microsoft.com/office/officeart/2005/8/layout/radial4"/>
    <dgm:cxn modelId="{439B0A54-7583-4C1F-823A-EB1EC036B85B}" type="presOf" srcId="{64BA66C6-CF0A-4208-BA4E-E581C699CAC8}" destId="{DF3DFA3A-7B5B-44E1-94A6-5E22ECA20337}" srcOrd="0" destOrd="0" presId="urn:microsoft.com/office/officeart/2005/8/layout/radial4"/>
    <dgm:cxn modelId="{B7C29B4D-7EB8-4AC9-BED6-57B655A068CC}" type="presOf" srcId="{CCBE7628-7B5C-4EAA-A24D-9CFAA46B8104}" destId="{81CF6885-3059-4187-B4AF-B8BD4DB90081}" srcOrd="0" destOrd="0" presId="urn:microsoft.com/office/officeart/2005/8/layout/radial4"/>
    <dgm:cxn modelId="{0D5E3DB1-1D94-487D-B1B0-608A0A11F0E0}" type="presOf" srcId="{458F257D-7647-4405-9653-F3721072E033}" destId="{08076876-8B91-413A-8776-7318FBE5A3AD}" srcOrd="0" destOrd="0" presId="urn:microsoft.com/office/officeart/2005/8/layout/radial4"/>
    <dgm:cxn modelId="{D3B61B3B-CD63-48E1-8F2B-CE5587853C15}" srcId="{A35D8EA7-437E-48EC-8648-28B2FC66D1EC}" destId="{CCBE7628-7B5C-4EAA-A24D-9CFAA46B8104}" srcOrd="1" destOrd="0" parTransId="{0E40E687-A21C-4AD3-9917-1F9EA3929104}" sibTransId="{548A7079-1601-45BD-9A97-DE76F4254FDE}"/>
    <dgm:cxn modelId="{B0127712-D835-4DEC-928C-4557CC225A06}" type="presOf" srcId="{92E9F5E0-31A8-4FD4-80C4-33D529211A4F}" destId="{A11389A5-6616-4DF3-9FF8-C471765ACCA3}" srcOrd="0" destOrd="0" presId="urn:microsoft.com/office/officeart/2005/8/layout/radial4"/>
    <dgm:cxn modelId="{A263D7D2-DECF-4631-B62F-E356AFA35ECB}" srcId="{A35D8EA7-437E-48EC-8648-28B2FC66D1EC}" destId="{64BA66C6-CF0A-4208-BA4E-E581C699CAC8}" srcOrd="0" destOrd="0" parTransId="{458F257D-7647-4405-9653-F3721072E033}" sibTransId="{45BB372A-79CD-46A4-8E14-E1E106874542}"/>
    <dgm:cxn modelId="{5BA0D2B4-C269-4B3C-A776-A45EA7819F8F}" type="presParOf" srcId="{A5C68AFD-441F-4D7B-8A77-C9A8C3E844CA}" destId="{17689899-DE17-4637-B9BA-5D87ED4D0D06}" srcOrd="0" destOrd="0" presId="urn:microsoft.com/office/officeart/2005/8/layout/radial4"/>
    <dgm:cxn modelId="{9B2E4552-7DBF-4F2D-802C-6E1D21043921}" type="presParOf" srcId="{A5C68AFD-441F-4D7B-8A77-C9A8C3E844CA}" destId="{08076876-8B91-413A-8776-7318FBE5A3AD}" srcOrd="1" destOrd="0" presId="urn:microsoft.com/office/officeart/2005/8/layout/radial4"/>
    <dgm:cxn modelId="{E1B88FE9-96BD-405C-A158-20C4987E34AA}" type="presParOf" srcId="{A5C68AFD-441F-4D7B-8A77-C9A8C3E844CA}" destId="{DF3DFA3A-7B5B-44E1-94A6-5E22ECA20337}" srcOrd="2" destOrd="0" presId="urn:microsoft.com/office/officeart/2005/8/layout/radial4"/>
    <dgm:cxn modelId="{DC0363C1-85AC-4208-8DD5-4477733482A4}" type="presParOf" srcId="{A5C68AFD-441F-4D7B-8A77-C9A8C3E844CA}" destId="{3A648114-5D3A-4B64-A483-57E78A51B4A0}" srcOrd="3" destOrd="0" presId="urn:microsoft.com/office/officeart/2005/8/layout/radial4"/>
    <dgm:cxn modelId="{65D8512D-8846-4B37-A295-1C90884AD85A}" type="presParOf" srcId="{A5C68AFD-441F-4D7B-8A77-C9A8C3E844CA}" destId="{81CF6885-3059-4187-B4AF-B8BD4DB90081}" srcOrd="4" destOrd="0" presId="urn:microsoft.com/office/officeart/2005/8/layout/radial4"/>
    <dgm:cxn modelId="{4E00FB54-DAE8-4F48-8FF8-96B1C7006DAE}" type="presParOf" srcId="{A5C68AFD-441F-4D7B-8A77-C9A8C3E844CA}" destId="{6BB2C9AE-3DA8-465A-A4A1-24F147A3D092}" srcOrd="5" destOrd="0" presId="urn:microsoft.com/office/officeart/2005/8/layout/radial4"/>
    <dgm:cxn modelId="{D23CE11F-0205-44D7-8127-2C6FD9AF5E80}" type="presParOf" srcId="{A5C68AFD-441F-4D7B-8A77-C9A8C3E844CA}" destId="{A11389A5-6616-4DF3-9FF8-C471765ACCA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57FB38-8D1E-471C-A53E-ED3DCB2205E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5322FA-9290-4475-9F16-FFEF81841962}">
      <dgm:prSet phldrT="[Text]"/>
      <dgm:spPr/>
      <dgm:t>
        <a:bodyPr/>
        <a:lstStyle/>
        <a:p>
          <a:r>
            <a:rPr lang="en-US" dirty="0" smtClean="0"/>
            <a:t>Course/Instructional Design Keywords </a:t>
          </a:r>
          <a:endParaRPr lang="en-US" dirty="0"/>
        </a:p>
      </dgm:t>
    </dgm:pt>
    <dgm:pt modelId="{40AECC59-CF24-43C5-8F41-591666029E8C}" type="parTrans" cxnId="{88D423D7-5305-49B6-9CF8-7063FD824CE7}">
      <dgm:prSet/>
      <dgm:spPr/>
      <dgm:t>
        <a:bodyPr/>
        <a:lstStyle/>
        <a:p>
          <a:endParaRPr lang="en-US"/>
        </a:p>
      </dgm:t>
    </dgm:pt>
    <dgm:pt modelId="{3E1D28A0-B75E-4AEE-A70D-8715271B402B}" type="sibTrans" cxnId="{88D423D7-5305-49B6-9CF8-7063FD824CE7}">
      <dgm:prSet/>
      <dgm:spPr/>
      <dgm:t>
        <a:bodyPr/>
        <a:lstStyle/>
        <a:p>
          <a:endParaRPr lang="en-US"/>
        </a:p>
      </dgm:t>
    </dgm:pt>
    <dgm:pt modelId="{A42B2D9D-8D24-4A74-925F-07B726130CC6}">
      <dgm:prSet phldrT="[Text]"/>
      <dgm:spPr/>
      <dgm:t>
        <a:bodyPr/>
        <a:lstStyle/>
        <a:p>
          <a:r>
            <a:rPr lang="en-US" dirty="0" smtClean="0"/>
            <a:t>Academic Search Complete</a:t>
          </a:r>
          <a:endParaRPr lang="en-US" dirty="0"/>
        </a:p>
      </dgm:t>
    </dgm:pt>
    <dgm:pt modelId="{EDE6D0D3-AB9D-4D07-969C-08DDB6EF5109}" type="parTrans" cxnId="{1242AEDA-847C-468C-A4EC-4936B404DC80}">
      <dgm:prSet/>
      <dgm:spPr/>
      <dgm:t>
        <a:bodyPr/>
        <a:lstStyle/>
        <a:p>
          <a:endParaRPr lang="en-US"/>
        </a:p>
      </dgm:t>
    </dgm:pt>
    <dgm:pt modelId="{B8397570-8E44-4A07-820E-D863B9FBD867}" type="sibTrans" cxnId="{1242AEDA-847C-468C-A4EC-4936B404DC80}">
      <dgm:prSet/>
      <dgm:spPr/>
      <dgm:t>
        <a:bodyPr/>
        <a:lstStyle/>
        <a:p>
          <a:endParaRPr lang="en-US"/>
        </a:p>
      </dgm:t>
    </dgm:pt>
    <dgm:pt modelId="{175C7D34-9B6B-455C-9188-781429403F54}">
      <dgm:prSet phldrT="[Text]"/>
      <dgm:spPr/>
      <dgm:t>
        <a:bodyPr/>
        <a:lstStyle/>
        <a:p>
          <a:r>
            <a:rPr lang="en-US" dirty="0" smtClean="0"/>
            <a:t>ERIC</a:t>
          </a:r>
          <a:endParaRPr lang="en-US" dirty="0"/>
        </a:p>
      </dgm:t>
    </dgm:pt>
    <dgm:pt modelId="{3E313BBD-B326-4D37-88B6-EAB70C3D0DAB}" type="parTrans" cxnId="{AD7AF481-4614-483C-AC84-963903A14194}">
      <dgm:prSet/>
      <dgm:spPr/>
      <dgm:t>
        <a:bodyPr/>
        <a:lstStyle/>
        <a:p>
          <a:endParaRPr lang="en-US"/>
        </a:p>
      </dgm:t>
    </dgm:pt>
    <dgm:pt modelId="{297856C6-24CE-42EA-AA0A-832F7E36060D}" type="sibTrans" cxnId="{AD7AF481-4614-483C-AC84-963903A14194}">
      <dgm:prSet/>
      <dgm:spPr/>
      <dgm:t>
        <a:bodyPr/>
        <a:lstStyle/>
        <a:p>
          <a:endParaRPr lang="en-US"/>
        </a:p>
      </dgm:t>
    </dgm:pt>
    <dgm:pt modelId="{7867EFBF-76FE-4272-9B55-61EA8E19E69F}">
      <dgm:prSet phldrT="[Text]"/>
      <dgm:spPr/>
      <dgm:t>
        <a:bodyPr/>
        <a:lstStyle/>
        <a:p>
          <a:r>
            <a:rPr lang="en-US" dirty="0" smtClean="0"/>
            <a:t>Google Scholar</a:t>
          </a:r>
          <a:endParaRPr lang="en-US" dirty="0"/>
        </a:p>
      </dgm:t>
    </dgm:pt>
    <dgm:pt modelId="{2B63B723-A6BA-4605-A359-7340F5D4E542}" type="parTrans" cxnId="{705CEDD3-D364-41E8-9F1B-1BC0393A2DE3}">
      <dgm:prSet/>
      <dgm:spPr/>
      <dgm:t>
        <a:bodyPr/>
        <a:lstStyle/>
        <a:p>
          <a:endParaRPr lang="en-US"/>
        </a:p>
      </dgm:t>
    </dgm:pt>
    <dgm:pt modelId="{704FA0E3-2ADA-4BAC-9F41-E0DAB351E826}" type="sibTrans" cxnId="{705CEDD3-D364-41E8-9F1B-1BC0393A2DE3}">
      <dgm:prSet/>
      <dgm:spPr/>
      <dgm:t>
        <a:bodyPr/>
        <a:lstStyle/>
        <a:p>
          <a:endParaRPr lang="en-US"/>
        </a:p>
      </dgm:t>
    </dgm:pt>
    <dgm:pt modelId="{87EFEE38-4C56-45B0-9C4F-EB82B5055C26}">
      <dgm:prSet phldrT="[Text]"/>
      <dgm:spPr/>
      <dgm:t>
        <a:bodyPr/>
        <a:lstStyle/>
        <a:p>
          <a:r>
            <a:rPr lang="en-US" dirty="0" err="1" smtClean="0"/>
            <a:t>ProQuest</a:t>
          </a:r>
          <a:endParaRPr lang="en-US" dirty="0"/>
        </a:p>
      </dgm:t>
    </dgm:pt>
    <dgm:pt modelId="{0CEF684A-CAA4-49C6-B24D-608DE3662AFF}" type="parTrans" cxnId="{D81289AC-AAE9-4A88-AB34-E318B298559E}">
      <dgm:prSet/>
      <dgm:spPr/>
      <dgm:t>
        <a:bodyPr/>
        <a:lstStyle/>
        <a:p>
          <a:endParaRPr lang="en-US"/>
        </a:p>
      </dgm:t>
    </dgm:pt>
    <dgm:pt modelId="{09ACD565-0672-46FD-8666-3AD060543487}" type="sibTrans" cxnId="{D81289AC-AAE9-4A88-AB34-E318B298559E}">
      <dgm:prSet/>
      <dgm:spPr/>
      <dgm:t>
        <a:bodyPr/>
        <a:lstStyle/>
        <a:p>
          <a:endParaRPr lang="en-US"/>
        </a:p>
      </dgm:t>
    </dgm:pt>
    <dgm:pt modelId="{D75BB0F3-5B89-4ECF-81D2-EF85C3105DBD}" type="pres">
      <dgm:prSet presAssocID="{3857FB38-8D1E-471C-A53E-ED3DCB2205E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DE0BA10-6776-4DF7-BF1D-74DEB7125607}" type="pres">
      <dgm:prSet presAssocID="{3857FB38-8D1E-471C-A53E-ED3DCB2205E7}" presName="matrix" presStyleCnt="0"/>
      <dgm:spPr/>
    </dgm:pt>
    <dgm:pt modelId="{04673354-4C7B-41EB-97B3-375A8CBCEF1A}" type="pres">
      <dgm:prSet presAssocID="{3857FB38-8D1E-471C-A53E-ED3DCB2205E7}" presName="tile1" presStyleLbl="node1" presStyleIdx="0" presStyleCnt="4"/>
      <dgm:spPr/>
    </dgm:pt>
    <dgm:pt modelId="{5C2BF76C-29B6-4ECF-A520-7B6EBBF71C03}" type="pres">
      <dgm:prSet presAssocID="{3857FB38-8D1E-471C-A53E-ED3DCB2205E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7D04FC5-30D8-4397-A40B-14118278B217}" type="pres">
      <dgm:prSet presAssocID="{3857FB38-8D1E-471C-A53E-ED3DCB2205E7}" presName="tile2" presStyleLbl="node1" presStyleIdx="1" presStyleCnt="4"/>
      <dgm:spPr/>
      <dgm:t>
        <a:bodyPr/>
        <a:lstStyle/>
        <a:p>
          <a:endParaRPr lang="en-US"/>
        </a:p>
      </dgm:t>
    </dgm:pt>
    <dgm:pt modelId="{A9B43A9C-1DEC-4728-BF4A-645D06AF08B0}" type="pres">
      <dgm:prSet presAssocID="{3857FB38-8D1E-471C-A53E-ED3DCB2205E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4B127-3358-48F9-A4BB-1518969A6765}" type="pres">
      <dgm:prSet presAssocID="{3857FB38-8D1E-471C-A53E-ED3DCB2205E7}" presName="tile3" presStyleLbl="node1" presStyleIdx="2" presStyleCnt="4"/>
      <dgm:spPr/>
    </dgm:pt>
    <dgm:pt modelId="{E6FB36BD-961A-4330-A85B-45D5C45D4BA9}" type="pres">
      <dgm:prSet presAssocID="{3857FB38-8D1E-471C-A53E-ED3DCB2205E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372DAAF-CE25-4A02-BFA6-E276F7C43BD4}" type="pres">
      <dgm:prSet presAssocID="{3857FB38-8D1E-471C-A53E-ED3DCB2205E7}" presName="tile4" presStyleLbl="node1" presStyleIdx="3" presStyleCnt="4"/>
      <dgm:spPr/>
    </dgm:pt>
    <dgm:pt modelId="{84FAC6BF-C8A9-4163-BCA8-322B49A9BE16}" type="pres">
      <dgm:prSet presAssocID="{3857FB38-8D1E-471C-A53E-ED3DCB2205E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D2C1AE8-E9AE-4BA8-AFE8-8F1E0F6DDBFF}" type="pres">
      <dgm:prSet presAssocID="{3857FB38-8D1E-471C-A53E-ED3DCB2205E7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7E74A3E4-7673-4284-9CB2-46092921F094}" type="presOf" srcId="{175C7D34-9B6B-455C-9188-781429403F54}" destId="{A9B43A9C-1DEC-4728-BF4A-645D06AF08B0}" srcOrd="1" destOrd="0" presId="urn:microsoft.com/office/officeart/2005/8/layout/matrix1"/>
    <dgm:cxn modelId="{D81289AC-AAE9-4A88-AB34-E318B298559E}" srcId="{155322FA-9290-4475-9F16-FFEF81841962}" destId="{87EFEE38-4C56-45B0-9C4F-EB82B5055C26}" srcOrd="3" destOrd="0" parTransId="{0CEF684A-CAA4-49C6-B24D-608DE3662AFF}" sibTransId="{09ACD565-0672-46FD-8666-3AD060543487}"/>
    <dgm:cxn modelId="{3A4C708A-26AF-4C15-B2FA-0A991661366F}" type="presOf" srcId="{87EFEE38-4C56-45B0-9C4F-EB82B5055C26}" destId="{84FAC6BF-C8A9-4163-BCA8-322B49A9BE16}" srcOrd="1" destOrd="0" presId="urn:microsoft.com/office/officeart/2005/8/layout/matrix1"/>
    <dgm:cxn modelId="{8A8851B4-0579-4AF0-9FB5-FA3225FC9D88}" type="presOf" srcId="{7867EFBF-76FE-4272-9B55-61EA8E19E69F}" destId="{BED4B127-3358-48F9-A4BB-1518969A6765}" srcOrd="0" destOrd="0" presId="urn:microsoft.com/office/officeart/2005/8/layout/matrix1"/>
    <dgm:cxn modelId="{30AF93D8-BA45-462D-A4CC-053C0577CFD1}" type="presOf" srcId="{87EFEE38-4C56-45B0-9C4F-EB82B5055C26}" destId="{5372DAAF-CE25-4A02-BFA6-E276F7C43BD4}" srcOrd="0" destOrd="0" presId="urn:microsoft.com/office/officeart/2005/8/layout/matrix1"/>
    <dgm:cxn modelId="{EF405022-FF10-47B5-961B-7BA472404B97}" type="presOf" srcId="{A42B2D9D-8D24-4A74-925F-07B726130CC6}" destId="{5C2BF76C-29B6-4ECF-A520-7B6EBBF71C03}" srcOrd="1" destOrd="0" presId="urn:microsoft.com/office/officeart/2005/8/layout/matrix1"/>
    <dgm:cxn modelId="{705CEDD3-D364-41E8-9F1B-1BC0393A2DE3}" srcId="{155322FA-9290-4475-9F16-FFEF81841962}" destId="{7867EFBF-76FE-4272-9B55-61EA8E19E69F}" srcOrd="2" destOrd="0" parTransId="{2B63B723-A6BA-4605-A359-7340F5D4E542}" sibTransId="{704FA0E3-2ADA-4BAC-9F41-E0DAB351E826}"/>
    <dgm:cxn modelId="{8B54686C-EF23-484B-A3AD-8D8B4F97D316}" type="presOf" srcId="{3857FB38-8D1E-471C-A53E-ED3DCB2205E7}" destId="{D75BB0F3-5B89-4ECF-81D2-EF85C3105DBD}" srcOrd="0" destOrd="0" presId="urn:microsoft.com/office/officeart/2005/8/layout/matrix1"/>
    <dgm:cxn modelId="{1242AEDA-847C-468C-A4EC-4936B404DC80}" srcId="{155322FA-9290-4475-9F16-FFEF81841962}" destId="{A42B2D9D-8D24-4A74-925F-07B726130CC6}" srcOrd="0" destOrd="0" parTransId="{EDE6D0D3-AB9D-4D07-969C-08DDB6EF5109}" sibTransId="{B8397570-8E44-4A07-820E-D863B9FBD867}"/>
    <dgm:cxn modelId="{AC0F1B71-0A5E-49B0-8827-84C2D5E7786D}" type="presOf" srcId="{155322FA-9290-4475-9F16-FFEF81841962}" destId="{BD2C1AE8-E9AE-4BA8-AFE8-8F1E0F6DDBFF}" srcOrd="0" destOrd="0" presId="urn:microsoft.com/office/officeart/2005/8/layout/matrix1"/>
    <dgm:cxn modelId="{88D423D7-5305-49B6-9CF8-7063FD824CE7}" srcId="{3857FB38-8D1E-471C-A53E-ED3DCB2205E7}" destId="{155322FA-9290-4475-9F16-FFEF81841962}" srcOrd="0" destOrd="0" parTransId="{40AECC59-CF24-43C5-8F41-591666029E8C}" sibTransId="{3E1D28A0-B75E-4AEE-A70D-8715271B402B}"/>
    <dgm:cxn modelId="{AD7AF481-4614-483C-AC84-963903A14194}" srcId="{155322FA-9290-4475-9F16-FFEF81841962}" destId="{175C7D34-9B6B-455C-9188-781429403F54}" srcOrd="1" destOrd="0" parTransId="{3E313BBD-B326-4D37-88B6-EAB70C3D0DAB}" sibTransId="{297856C6-24CE-42EA-AA0A-832F7E36060D}"/>
    <dgm:cxn modelId="{39C1E404-881F-45CC-ADEF-D23A34009E72}" type="presOf" srcId="{A42B2D9D-8D24-4A74-925F-07B726130CC6}" destId="{04673354-4C7B-41EB-97B3-375A8CBCEF1A}" srcOrd="0" destOrd="0" presId="urn:microsoft.com/office/officeart/2005/8/layout/matrix1"/>
    <dgm:cxn modelId="{370189E6-78CD-4098-861B-0C9ADBAA3D21}" type="presOf" srcId="{7867EFBF-76FE-4272-9B55-61EA8E19E69F}" destId="{E6FB36BD-961A-4330-A85B-45D5C45D4BA9}" srcOrd="1" destOrd="0" presId="urn:microsoft.com/office/officeart/2005/8/layout/matrix1"/>
    <dgm:cxn modelId="{8A515CB8-2503-4902-A679-536184FC7CB9}" type="presOf" srcId="{175C7D34-9B6B-455C-9188-781429403F54}" destId="{07D04FC5-30D8-4397-A40B-14118278B217}" srcOrd="0" destOrd="0" presId="urn:microsoft.com/office/officeart/2005/8/layout/matrix1"/>
    <dgm:cxn modelId="{C82E9631-13F6-4787-B83B-051BAAD082AB}" type="presParOf" srcId="{D75BB0F3-5B89-4ECF-81D2-EF85C3105DBD}" destId="{CDE0BA10-6776-4DF7-BF1D-74DEB7125607}" srcOrd="0" destOrd="0" presId="urn:microsoft.com/office/officeart/2005/8/layout/matrix1"/>
    <dgm:cxn modelId="{8F652A7A-D5F9-48A7-A866-5BAD15203416}" type="presParOf" srcId="{CDE0BA10-6776-4DF7-BF1D-74DEB7125607}" destId="{04673354-4C7B-41EB-97B3-375A8CBCEF1A}" srcOrd="0" destOrd="0" presId="urn:microsoft.com/office/officeart/2005/8/layout/matrix1"/>
    <dgm:cxn modelId="{7981034A-7924-4289-A2CB-1F766F345A23}" type="presParOf" srcId="{CDE0BA10-6776-4DF7-BF1D-74DEB7125607}" destId="{5C2BF76C-29B6-4ECF-A520-7B6EBBF71C03}" srcOrd="1" destOrd="0" presId="urn:microsoft.com/office/officeart/2005/8/layout/matrix1"/>
    <dgm:cxn modelId="{2246AFEA-F397-43B0-A60F-B26A74AB7FC4}" type="presParOf" srcId="{CDE0BA10-6776-4DF7-BF1D-74DEB7125607}" destId="{07D04FC5-30D8-4397-A40B-14118278B217}" srcOrd="2" destOrd="0" presId="urn:microsoft.com/office/officeart/2005/8/layout/matrix1"/>
    <dgm:cxn modelId="{78FA6185-AEC4-4A35-9E8C-A1B32D3D8473}" type="presParOf" srcId="{CDE0BA10-6776-4DF7-BF1D-74DEB7125607}" destId="{A9B43A9C-1DEC-4728-BF4A-645D06AF08B0}" srcOrd="3" destOrd="0" presId="urn:microsoft.com/office/officeart/2005/8/layout/matrix1"/>
    <dgm:cxn modelId="{8C201BFC-375E-4A01-9FA8-31961948D7BE}" type="presParOf" srcId="{CDE0BA10-6776-4DF7-BF1D-74DEB7125607}" destId="{BED4B127-3358-48F9-A4BB-1518969A6765}" srcOrd="4" destOrd="0" presId="urn:microsoft.com/office/officeart/2005/8/layout/matrix1"/>
    <dgm:cxn modelId="{99508BE7-A312-4AE9-A7EF-CCC689B06F5F}" type="presParOf" srcId="{CDE0BA10-6776-4DF7-BF1D-74DEB7125607}" destId="{E6FB36BD-961A-4330-A85B-45D5C45D4BA9}" srcOrd="5" destOrd="0" presId="urn:microsoft.com/office/officeart/2005/8/layout/matrix1"/>
    <dgm:cxn modelId="{99D2EB82-8D8C-4A9D-B561-7CD77DA10F92}" type="presParOf" srcId="{CDE0BA10-6776-4DF7-BF1D-74DEB7125607}" destId="{5372DAAF-CE25-4A02-BFA6-E276F7C43BD4}" srcOrd="6" destOrd="0" presId="urn:microsoft.com/office/officeart/2005/8/layout/matrix1"/>
    <dgm:cxn modelId="{44C1D7BA-2E58-4C8B-8705-5D23598A8708}" type="presParOf" srcId="{CDE0BA10-6776-4DF7-BF1D-74DEB7125607}" destId="{84FAC6BF-C8A9-4163-BCA8-322B49A9BE16}" srcOrd="7" destOrd="0" presId="urn:microsoft.com/office/officeart/2005/8/layout/matrix1"/>
    <dgm:cxn modelId="{56F8A057-EBB8-4625-958C-23CABBCA7A99}" type="presParOf" srcId="{D75BB0F3-5B89-4ECF-81D2-EF85C3105DBD}" destId="{BD2C1AE8-E9AE-4BA8-AFE8-8F1E0F6DDBF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89899-DE17-4637-B9BA-5D87ED4D0D06}">
      <dsp:nvSpPr>
        <dsp:cNvPr id="0" name=""/>
        <dsp:cNvSpPr/>
      </dsp:nvSpPr>
      <dsp:spPr>
        <a:xfrm>
          <a:off x="3440940" y="1781141"/>
          <a:ext cx="1495392" cy="14953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Rubric Review Committee </a:t>
          </a:r>
          <a:endParaRPr lang="en-US" sz="1700" kern="1200" dirty="0"/>
        </a:p>
      </dsp:txBody>
      <dsp:txXfrm>
        <a:off x="3659935" y="2000136"/>
        <a:ext cx="1057402" cy="1057402"/>
      </dsp:txXfrm>
    </dsp:sp>
    <dsp:sp modelId="{08076876-8B91-413A-8776-7318FBE5A3AD}">
      <dsp:nvSpPr>
        <dsp:cNvPr id="0" name=""/>
        <dsp:cNvSpPr/>
      </dsp:nvSpPr>
      <dsp:spPr>
        <a:xfrm rot="12900000">
          <a:off x="2479034" y="1519928"/>
          <a:ext cx="1146120" cy="4261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3DFA3A-7B5B-44E1-94A6-5E22ECA20337}">
      <dsp:nvSpPr>
        <dsp:cNvPr id="0" name=""/>
        <dsp:cNvSpPr/>
      </dsp:nvSpPr>
      <dsp:spPr>
        <a:xfrm>
          <a:off x="1872359" y="836079"/>
          <a:ext cx="1420622" cy="1136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Analyses of peer review data</a:t>
          </a:r>
          <a:endParaRPr lang="en-US" sz="2100" kern="1200" dirty="0"/>
        </a:p>
      </dsp:txBody>
      <dsp:txXfrm>
        <a:off x="1905646" y="869366"/>
        <a:ext cx="1354048" cy="1069924"/>
      </dsp:txXfrm>
    </dsp:sp>
    <dsp:sp modelId="{3A648114-5D3A-4B64-A483-57E78A51B4A0}">
      <dsp:nvSpPr>
        <dsp:cNvPr id="0" name=""/>
        <dsp:cNvSpPr/>
      </dsp:nvSpPr>
      <dsp:spPr>
        <a:xfrm rot="16200000">
          <a:off x="3615576" y="928282"/>
          <a:ext cx="1146120" cy="4261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F6885-3059-4187-B4AF-B8BD4DB90081}">
      <dsp:nvSpPr>
        <dsp:cNvPr id="0" name=""/>
        <dsp:cNvSpPr/>
      </dsp:nvSpPr>
      <dsp:spPr>
        <a:xfrm>
          <a:off x="3478325" y="66"/>
          <a:ext cx="1420622" cy="1136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Review of research</a:t>
          </a:r>
          <a:endParaRPr lang="en-US" sz="2100" kern="1200" dirty="0"/>
        </a:p>
      </dsp:txBody>
      <dsp:txXfrm>
        <a:off x="3511612" y="33353"/>
        <a:ext cx="1354048" cy="1069924"/>
      </dsp:txXfrm>
    </dsp:sp>
    <dsp:sp modelId="{6BB2C9AE-3DA8-465A-A4A1-24F147A3D092}">
      <dsp:nvSpPr>
        <dsp:cNvPr id="0" name=""/>
        <dsp:cNvSpPr/>
      </dsp:nvSpPr>
      <dsp:spPr>
        <a:xfrm rot="19500000">
          <a:off x="4752119" y="1519928"/>
          <a:ext cx="1146120" cy="4261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389A5-6616-4DF3-9FF8-C471765ACCA3}">
      <dsp:nvSpPr>
        <dsp:cNvPr id="0" name=""/>
        <dsp:cNvSpPr/>
      </dsp:nvSpPr>
      <dsp:spPr>
        <a:xfrm>
          <a:off x="5084291" y="836079"/>
          <a:ext cx="1420622" cy="1136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Feedback from QM community</a:t>
          </a:r>
          <a:endParaRPr lang="en-US" sz="2100" kern="1200" dirty="0"/>
        </a:p>
      </dsp:txBody>
      <dsp:txXfrm>
        <a:off x="5117578" y="869366"/>
        <a:ext cx="1354048" cy="1069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73354-4C7B-41EB-97B3-375A8CBCEF1A}">
      <dsp:nvSpPr>
        <dsp:cNvPr id="0" name=""/>
        <dsp:cNvSpPr/>
      </dsp:nvSpPr>
      <dsp:spPr>
        <a:xfrm rot="16200000">
          <a:off x="341709" y="-341709"/>
          <a:ext cx="2364581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Academic Search Complete</a:t>
          </a:r>
          <a:endParaRPr lang="en-US" sz="1500" kern="1200" dirty="0"/>
        </a:p>
      </dsp:txBody>
      <dsp:txXfrm rot="5400000">
        <a:off x="-1" y="1"/>
        <a:ext cx="3048000" cy="1773436"/>
      </dsp:txXfrm>
    </dsp:sp>
    <dsp:sp modelId="{07D04FC5-30D8-4397-A40B-14118278B217}">
      <dsp:nvSpPr>
        <dsp:cNvPr id="0" name=""/>
        <dsp:cNvSpPr/>
      </dsp:nvSpPr>
      <dsp:spPr>
        <a:xfrm>
          <a:off x="3048000" y="0"/>
          <a:ext cx="3048000" cy="23645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ERIC</a:t>
          </a:r>
          <a:endParaRPr lang="en-US" sz="1500" kern="1200" dirty="0"/>
        </a:p>
      </dsp:txBody>
      <dsp:txXfrm>
        <a:off x="3048000" y="0"/>
        <a:ext cx="3048000" cy="1773436"/>
      </dsp:txXfrm>
    </dsp:sp>
    <dsp:sp modelId="{BED4B127-3358-48F9-A4BB-1518969A6765}">
      <dsp:nvSpPr>
        <dsp:cNvPr id="0" name=""/>
        <dsp:cNvSpPr/>
      </dsp:nvSpPr>
      <dsp:spPr>
        <a:xfrm rot="10800000">
          <a:off x="0" y="2364581"/>
          <a:ext cx="3048000" cy="23645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Google Scholar</a:t>
          </a:r>
          <a:endParaRPr lang="en-US" sz="1500" kern="1200" dirty="0"/>
        </a:p>
      </dsp:txBody>
      <dsp:txXfrm rot="10800000">
        <a:off x="0" y="2955726"/>
        <a:ext cx="3048000" cy="1773436"/>
      </dsp:txXfrm>
    </dsp:sp>
    <dsp:sp modelId="{5372DAAF-CE25-4A02-BFA6-E276F7C43BD4}">
      <dsp:nvSpPr>
        <dsp:cNvPr id="0" name=""/>
        <dsp:cNvSpPr/>
      </dsp:nvSpPr>
      <dsp:spPr>
        <a:xfrm rot="5400000">
          <a:off x="3389709" y="2022872"/>
          <a:ext cx="2364581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ProQuest</a:t>
          </a:r>
          <a:endParaRPr lang="en-US" sz="1500" kern="1200" dirty="0"/>
        </a:p>
      </dsp:txBody>
      <dsp:txXfrm rot="-5400000">
        <a:off x="3047999" y="2955726"/>
        <a:ext cx="3048000" cy="1773436"/>
      </dsp:txXfrm>
    </dsp:sp>
    <dsp:sp modelId="{BD2C1AE8-E9AE-4BA8-AFE8-8F1E0F6DDBFF}">
      <dsp:nvSpPr>
        <dsp:cNvPr id="0" name=""/>
        <dsp:cNvSpPr/>
      </dsp:nvSpPr>
      <dsp:spPr>
        <a:xfrm>
          <a:off x="2133599" y="1773436"/>
          <a:ext cx="1828800" cy="11822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Course/Instructional Design Keywords </a:t>
          </a:r>
          <a:endParaRPr lang="en-US" sz="1500" kern="1200" dirty="0"/>
        </a:p>
      </dsp:txBody>
      <dsp:txXfrm>
        <a:off x="2191314" y="1831151"/>
        <a:ext cx="1713370" cy="1066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ED647-2722-418E-AD5A-2C2D24D405C3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8E231-45F7-4893-993D-A3723D6AF8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9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ocresearch.com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gov.uk/government/uploads/system/uploads/attachment_data/file/240193/13-1173-maturing-of-the-mooc.pdf" TargetMode="Externa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92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Making Learner Support and Resources and Accessibility standards required at the LMS level, not the course level.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44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and Findings</a:t>
            </a:r>
          </a:p>
          <a:p>
            <a:endParaRPr lang="en-US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Online Survey : n=64 out of 110 COE students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Pair t tests: comparing mean ratings of 3 forms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Comparing ability to assess Instructor’s characteristics and behaviors (timeliness of response, quality and frequency of interaction in discussions, etc.) using the two forms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OIE better than TIE to enable students to evaluate online instructor</a:t>
            </a:r>
          </a:p>
          <a:p>
            <a:r>
              <a:rPr lang="en-US" dirty="0" smtClean="0"/>
              <a:t> Online Survey (n=64</a:t>
            </a:r>
            <a:r>
              <a:rPr lang="en-US" baseline="0" dirty="0" smtClean="0"/>
              <a:t> out of 110 COE students)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80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Retention in the program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28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41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Various community-building methods: ice breakers, introductions, stating expectations, creating safe space, providing examples to students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594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http://www.moocresearch.com/</a:t>
            </a:r>
            <a:r>
              <a:rPr lang="en-US" dirty="0" smtClean="0"/>
              <a:t>  (Gates Foundation &amp; Athabasca University project includes an “evidence</a:t>
            </a:r>
            <a:r>
              <a:rPr lang="en-US" baseline="0" dirty="0" smtClean="0"/>
              <a:t> hub” where research papers/reports will be posted</a:t>
            </a:r>
            <a:r>
              <a:rPr lang="en-US" dirty="0" smtClean="0"/>
              <a:t>)</a:t>
            </a:r>
            <a:endParaRPr lang="en-US" dirty="0" smtClean="0">
              <a:hlinkClick r:id="rId4"/>
            </a:endParaRPr>
          </a:p>
          <a:p>
            <a:r>
              <a:rPr lang="en-US" dirty="0" smtClean="0">
                <a:hlinkClick r:id="rId4"/>
              </a:rPr>
              <a:t> </a:t>
            </a:r>
          </a:p>
          <a:p>
            <a:r>
              <a:rPr lang="en-US" dirty="0" smtClean="0">
                <a:hlinkClick r:id="rId4"/>
              </a:rPr>
              <a:t>https://www.gov.uk/government/uploads/system/uploads/attachment_data/file/240193/13-1173-maturing-of-the-mooc.pdf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Maturing of the MOOC (Sept 2013)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2341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Aligning an online course to learning outcomes supports student learning.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Defining clear goals is critical in order for learners to achieve those goals.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Scaffolding can help guide learners to meet the learning objectives.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Tools and media are dynamic and changing, but are still the primary means to promote collaboration, presence, and engagement.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Ease of use (navigation, etc.) is a consideration and evaluative factor for online students.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Faculty may need to commit to being “lifelong learners” in order to pedagogically capitalize on current learning technologies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Tools and media that do not support engagement and interaction often do not promote higher-order thinking either.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Students are used to robust, interactive tools and media; less current technologies are evaluated poorly and may negatively impact learning. </a:t>
            </a:r>
          </a:p>
          <a:p>
            <a:pPr marL="457200" lvl="0" indent="-457200" defTabSz="914400">
              <a:buFont typeface="Wingdings" pitchFamily="2" charset="2"/>
              <a:buChar char="v"/>
              <a:defRPr/>
            </a:pPr>
            <a:r>
              <a:rPr lang="en-US" i="1" dirty="0" smtClean="0">
                <a:solidFill>
                  <a:schemeClr val="bg1"/>
                </a:solidFill>
              </a:rPr>
              <a:t>Social presence and student satisfaction</a:t>
            </a:r>
          </a:p>
          <a:p>
            <a:pPr marL="457200" lvl="0" indent="-457200" defTabSz="914400">
              <a:buFont typeface="Wingdings" pitchFamily="2" charset="2"/>
              <a:buChar char="v"/>
              <a:defRPr/>
            </a:pPr>
            <a:r>
              <a:rPr lang="en-US" i="1" dirty="0" smtClean="0"/>
              <a:t>Social presence and student satisfaction</a:t>
            </a:r>
          </a:p>
          <a:p>
            <a:pPr marL="457200" lvl="0" indent="-457200" defTabSz="914400">
              <a:buFont typeface="Wingdings" pitchFamily="2" charset="2"/>
              <a:buChar char="v"/>
              <a:defRPr/>
            </a:pPr>
            <a:r>
              <a:rPr lang="en-US" i="1" dirty="0" smtClean="0"/>
              <a:t>Student-to-student and instructor-to-student interaction</a:t>
            </a:r>
          </a:p>
          <a:p>
            <a:pPr marL="457200" lvl="0" indent="-457200" defTabSz="914400">
              <a:buFont typeface="Wingdings" pitchFamily="2" charset="2"/>
              <a:buChar char="v"/>
              <a:defRPr/>
            </a:pPr>
            <a:r>
              <a:rPr lang="en-US" i="1" dirty="0" smtClean="0"/>
              <a:t>Learner engagement</a:t>
            </a:r>
          </a:p>
          <a:p>
            <a:pPr marL="457200" lvl="0" indent="-457200" defTabSz="914400">
              <a:buFont typeface="Wingdings" pitchFamily="2" charset="2"/>
              <a:buChar char="v"/>
              <a:defRPr/>
            </a:pPr>
            <a:r>
              <a:rPr lang="en-US" i="1" dirty="0" smtClean="0"/>
              <a:t>Cognitive presence and online learner engagement</a:t>
            </a:r>
          </a:p>
          <a:p>
            <a:pPr marL="457200" lvl="0" indent="-457200" defTabSz="914400">
              <a:buFont typeface="Wingdings" pitchFamily="2" charset="2"/>
              <a:buChar char="v"/>
              <a:defRPr/>
            </a:pPr>
            <a:r>
              <a:rPr lang="en-US" i="1" dirty="0" smtClean="0"/>
              <a:t>Student or learner-centered environments</a:t>
            </a:r>
          </a:p>
          <a:p>
            <a:pPr marL="457200" lvl="0" indent="-457200" defTabSz="914400">
              <a:buFont typeface="Wingdings" pitchFamily="2" charset="2"/>
              <a:buChar char="v"/>
              <a:defRPr/>
            </a:pPr>
            <a:r>
              <a:rPr lang="en-US" i="1" dirty="0" smtClean="0"/>
              <a:t>Powerful learning</a:t>
            </a:r>
          </a:p>
          <a:p>
            <a:pPr marL="457200" lvl="0" indent="-457200" defTabSz="914400">
              <a:buFont typeface="Wingdings" pitchFamily="2" charset="2"/>
              <a:buChar char="v"/>
              <a:defRPr/>
            </a:pPr>
            <a:r>
              <a:rPr lang="en-US" i="1" dirty="0" smtClean="0"/>
              <a:t>Flipping the classroom</a:t>
            </a:r>
          </a:p>
          <a:p>
            <a:pPr marL="457200" lvl="0" indent="-457200" defTabSz="914400">
              <a:buFont typeface="Wingdings" pitchFamily="2" charset="2"/>
              <a:buChar char="v"/>
              <a:defRPr/>
            </a:pPr>
            <a:endParaRPr lang="en-US" i="1" dirty="0" smtClean="0"/>
          </a:p>
          <a:p>
            <a:pPr lvl="0"/>
            <a:r>
              <a:rPr lang="en-US" dirty="0" smtClean="0"/>
              <a:t>Growing emphasis on interaction as a driving force in learning</a:t>
            </a:r>
            <a:endParaRPr lang="en-US" sz="2800" dirty="0" smtClean="0"/>
          </a:p>
          <a:p>
            <a:pPr lvl="1"/>
            <a:r>
              <a:rPr lang="en-US" dirty="0" smtClean="0"/>
              <a:t>Interactions between instructors and students play a vital role in the teaching and learning process</a:t>
            </a:r>
            <a:endParaRPr lang="en-US" sz="2400" dirty="0" smtClean="0"/>
          </a:p>
          <a:p>
            <a:pPr lvl="1"/>
            <a:r>
              <a:rPr lang="en-US" dirty="0" smtClean="0"/>
              <a:t>Learner’s interactions with other learners help build a strong sense of community</a:t>
            </a:r>
            <a:endParaRPr lang="en-US" sz="2400" dirty="0" smtClean="0"/>
          </a:p>
          <a:p>
            <a:pPr lvl="1"/>
            <a:r>
              <a:rPr lang="en-US" dirty="0" smtClean="0"/>
              <a:t>Importance of ongoing, purposeful interaction to promote learning</a:t>
            </a:r>
            <a:endParaRPr lang="en-US" sz="2400" dirty="0" smtClean="0"/>
          </a:p>
          <a:p>
            <a:pPr lvl="1"/>
            <a:r>
              <a:rPr lang="en-US" dirty="0" smtClean="0"/>
              <a:t>Course design promotes learner interaction</a:t>
            </a:r>
            <a:endParaRPr lang="en-US" sz="2400" dirty="0" smtClean="0"/>
          </a:p>
          <a:p>
            <a:pPr lvl="1"/>
            <a:r>
              <a:rPr lang="en-US" dirty="0" smtClean="0"/>
              <a:t>Posting behaviors and discourse factors tied to student success</a:t>
            </a:r>
            <a:endParaRPr lang="en-US" sz="2400" dirty="0" smtClean="0"/>
          </a:p>
          <a:p>
            <a:pPr lvl="0"/>
            <a:r>
              <a:rPr lang="en-US" dirty="0" smtClean="0"/>
              <a:t>Course structure must accommodate the changing role of instructors from disseminating information to setting up communities of learning for interaction.</a:t>
            </a:r>
            <a:endParaRPr lang="en-US" sz="2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954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Standard 7 &amp; 8 required at the institutional level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2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Swan, K., Matthews, D.,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Bogle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L., Boles, E., &amp; Day, S. (2010).  Linking online course design and implementation to learning outcomes:  A design experiment.  [2010 QM Research Grant University of Illinois Springfield]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259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276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17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55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93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The American Journal of Distance Education (AJDE)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Distance Education (DE)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Open Learning:  The Journal of Open, Distance and e-Learning (OL)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The Internet and Higher Education 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Research in Learning Technology  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Educational Technology Research and Development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Journal of Interactive Learning Research and Development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Journal of Educational Technology &amp; Society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err="1" smtClean="0"/>
              <a:t>Educause</a:t>
            </a:r>
            <a:r>
              <a:rPr lang="en-US" dirty="0" smtClean="0"/>
              <a:t> Review 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Journal of Distance Education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Journal of Asynchronous Learning Networks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The International Review of Research in Open and Distance Learning (IRRODL)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Online Journal of Distance Learning Administration (OJDLA)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Journal of Online Learning and Teaching (JOLT)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The Journal of Educators Online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Quarterly Review of Distance Education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British Journal of Educational Technology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Journal of Learning Sciences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Journal of Computing in Higher Education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The European Journal of Open, Distance and E-learning (EURODL)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Australasian Journal of Educational Technology</a:t>
            </a:r>
          </a:p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60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67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study is a longitudinal</a:t>
            </a:r>
            <a:r>
              <a:rPr lang="en-US" baseline="0" dirty="0" smtClean="0"/>
              <a:t> one that has its origins in a 2010 QM Research Grant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33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Purpose</a:t>
            </a:r>
            <a:r>
              <a:rPr lang="en-US" baseline="0" dirty="0" smtClean="0"/>
              <a:t> of study: To explore relationship between the teaching and social presences of the Community of Inquiry (COI) framework, learner motivation, and self-reported learning. 270/1472 (18% response rate) online MBA students completed the survey. Exploratory factor analysis was used. Finding: learner motivation within the COI  framework could increase the usefulness of the COI as a tool for studying online education. Merits further examination with online courses and face-to-face courses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r>
              <a:rPr lang="en-US" baseline="0" dirty="0" smtClean="0"/>
              <a:t> of study: To explore relationship between the teaching and social presences of the Community of Inquiry (COI) framework, learner motivation, and self-reported learning. 270/1472 (18% response rate) online MBA students completed the survey. Exploratory factor analysis was used. Finding: learner motivation within the COI  framework could increase the usefulness of the COI as a tool for studying online education. Merits further examination with online courses and face-to-face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8E231-45F7-4893-993D-A3723D6AF82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3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terio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QM_masterinsidetemplate3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/>
          </a:bodyPr>
          <a:lstStyle>
            <a:lvl1pPr algn="ctr"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4F181-D59E-4265-83E9-EE57E0B2455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D185-780D-40F6-883D-E36B8455EA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5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begin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QM_pptcover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6934" y="590676"/>
            <a:ext cx="6744163" cy="4410385"/>
          </a:xfrm>
        </p:spPr>
        <p:txBody>
          <a:bodyPr anchor="ctr"/>
          <a:lstStyle>
            <a:lvl1pPr algn="ctr">
              <a:defRPr sz="4000" b="0" cap="none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QM_pptBackcove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QM_masterinsidetemplate3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6661" y="176188"/>
            <a:ext cx="7347813" cy="9067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4BA9A-017F-B043-8F7F-6A93C467653A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BE24E-2BFF-1B46-9F7C-6242F335E5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2" r:id="rId2"/>
    <p:sldLayoutId id="2147483651" r:id="rId3"/>
    <p:sldLayoutId id="2147483650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stga.edu/~distance/ojdla/summer162/tunks162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loanconsortium.org/publicatons/jaln_mai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unitiesofinquiry.com/mode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the Next Version of the QM Rubric: 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 </a:t>
            </a:r>
            <a:r>
              <a:rPr lang="en-US" dirty="0" smtClean="0"/>
              <a:t>Look at the Most Recent Original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565525"/>
          </a:xfrm>
        </p:spPr>
        <p:txBody>
          <a:bodyPr/>
          <a:lstStyle/>
          <a:p>
            <a:r>
              <a:rPr lang="en-US" dirty="0" smtClean="0"/>
              <a:t>Sampling of some interesting studies reviewed (so far)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34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nteresting study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/>
              <a:t>Swan, K., Matthews, D.,  </a:t>
            </a:r>
            <a:r>
              <a:rPr lang="en-US" dirty="0" err="1"/>
              <a:t>Bogle</a:t>
            </a:r>
            <a:r>
              <a:rPr lang="en-US" dirty="0"/>
              <a:t>, L. ,  Boles, E., &amp; Day, S. (2012). </a:t>
            </a:r>
            <a:r>
              <a:rPr lang="en-US" b="1" dirty="0" smtClean="0"/>
              <a:t>Linking </a:t>
            </a:r>
            <a:r>
              <a:rPr lang="en-US" b="1" dirty="0"/>
              <a:t>online course design and implementation to learning outcomes: A design experiment.  </a:t>
            </a:r>
            <a:r>
              <a:rPr lang="en-US" i="1" dirty="0" smtClean="0"/>
              <a:t>Internet </a:t>
            </a:r>
            <a:r>
              <a:rPr lang="en-US" i="1" dirty="0"/>
              <a:t>and Higher </a:t>
            </a:r>
            <a:r>
              <a:rPr lang="en-US" i="1" dirty="0" smtClean="0"/>
              <a:t>Education, 15</a:t>
            </a:r>
            <a:r>
              <a:rPr lang="en-US" dirty="0" smtClean="0"/>
              <a:t>(2), 81-88.</a:t>
            </a:r>
            <a:r>
              <a:rPr lang="en-US" i="1" dirty="0" smtClean="0"/>
              <a:t> </a:t>
            </a:r>
            <a:endParaRPr lang="en-US" dirty="0"/>
          </a:p>
          <a:p>
            <a:endParaRPr lang="en-US" i="1" dirty="0" smtClean="0"/>
          </a:p>
          <a:p>
            <a:r>
              <a:rPr lang="en-US" i="1" dirty="0" smtClean="0"/>
              <a:t>Why </a:t>
            </a:r>
            <a:r>
              <a:rPr lang="en-US" i="1" dirty="0"/>
              <a:t>this </a:t>
            </a:r>
            <a:r>
              <a:rPr lang="en-US" i="1" dirty="0" smtClean="0"/>
              <a:t>article?</a:t>
            </a:r>
          </a:p>
          <a:p>
            <a:pPr lvl="1"/>
            <a:r>
              <a:rPr lang="en-US" dirty="0" smtClean="0"/>
              <a:t>Preliminary </a:t>
            </a:r>
            <a:r>
              <a:rPr lang="en-US" dirty="0"/>
              <a:t>results show that using QM to redesign a course that is mapped to learning objectives can improve student achievement in those outcomes.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Study </a:t>
            </a:r>
            <a:r>
              <a:rPr lang="en-US" dirty="0"/>
              <a:t>directly looks at connection of QM/learning objective centered design on student learning; supports efficacy of QM and design-based approaches to learning.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Pollard, H., Blevins, R. Connor, M., &amp; McGovern L. (March, 2013). </a:t>
            </a:r>
            <a:r>
              <a:rPr lang="en-US" b="1" dirty="0"/>
              <a:t>An examination of the relationship between teaching presence, social presence, learner motivation, and self-reported learning among online MBA students. </a:t>
            </a:r>
            <a:r>
              <a:rPr lang="en-US" i="1" dirty="0"/>
              <a:t>The Journal of American Academy of Business,</a:t>
            </a:r>
            <a:r>
              <a:rPr lang="en-US" dirty="0"/>
              <a:t>  Cambridge. 18(</a:t>
            </a:r>
            <a:r>
              <a:rPr lang="en-US" i="1" dirty="0"/>
              <a:t>2</a:t>
            </a:r>
            <a:r>
              <a:rPr lang="en-US" dirty="0"/>
              <a:t>) 23-30.  </a:t>
            </a:r>
          </a:p>
          <a:p>
            <a:endParaRPr lang="en-US" dirty="0" smtClean="0"/>
          </a:p>
          <a:p>
            <a:r>
              <a:rPr lang="en-US" dirty="0" smtClean="0"/>
              <a:t>Results </a:t>
            </a:r>
            <a:r>
              <a:rPr lang="en-US" dirty="0"/>
              <a:t>showed teaching presence, social presence, and learner motivation were significant predictors of self-reported learning. </a:t>
            </a:r>
            <a:endParaRPr lang="en-US" dirty="0" smtClean="0"/>
          </a:p>
          <a:p>
            <a:pPr lvl="1"/>
            <a:r>
              <a:rPr lang="en-US" dirty="0" smtClean="0"/>
              <a:t>These </a:t>
            </a:r>
            <a:r>
              <a:rPr lang="en-US" dirty="0"/>
              <a:t>collective factors could explain 91.7% of the variance in self-reported learning.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0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How </a:t>
            </a:r>
            <a:r>
              <a:rPr lang="en-US" dirty="0"/>
              <a:t>can we design courses that promote </a:t>
            </a:r>
            <a:r>
              <a:rPr lang="en-US" dirty="0" smtClean="0"/>
              <a:t>the Community of Inquiry Framework that includes teaching, social, and cognitive presence?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31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</a:t>
            </a:r>
            <a:r>
              <a:rPr lang="en-US" dirty="0"/>
              <a:t> </a:t>
            </a:r>
            <a:r>
              <a:rPr lang="en-US" dirty="0" smtClean="0"/>
              <a:t>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Ulrich, J., &amp; </a:t>
            </a:r>
            <a:r>
              <a:rPr lang="en-US" dirty="0" err="1" smtClean="0"/>
              <a:t>Karvonen</a:t>
            </a:r>
            <a:r>
              <a:rPr lang="en-US" dirty="0" smtClean="0"/>
              <a:t>, M. (2011). </a:t>
            </a:r>
            <a:r>
              <a:rPr lang="en-US" b="1" dirty="0" smtClean="0"/>
              <a:t>Faculty </a:t>
            </a:r>
            <a:r>
              <a:rPr lang="en-US" b="1" dirty="0"/>
              <a:t>instructional attitudes, interest, and intention: Predictors of Web 2.0 use in online courses</a:t>
            </a:r>
            <a:r>
              <a:rPr lang="en-US" i="1" dirty="0"/>
              <a:t>. </a:t>
            </a:r>
            <a:r>
              <a:rPr lang="en-US" i="1" dirty="0" smtClean="0"/>
              <a:t>Internet </a:t>
            </a:r>
            <a:r>
              <a:rPr lang="en-US" i="1" dirty="0"/>
              <a:t>and Higher </a:t>
            </a:r>
            <a:r>
              <a:rPr lang="en-US" i="1" dirty="0" smtClean="0"/>
              <a:t>Education, 14</a:t>
            </a:r>
            <a:r>
              <a:rPr lang="en-US" dirty="0" smtClean="0"/>
              <a:t>(4), 207-216.</a:t>
            </a:r>
            <a:endParaRPr lang="en-US" i="1" dirty="0" smtClean="0"/>
          </a:p>
          <a:p>
            <a:pPr lvl="1"/>
            <a:endParaRPr lang="en-US" dirty="0"/>
          </a:p>
          <a:p>
            <a:r>
              <a:rPr lang="en-US" i="1" dirty="0"/>
              <a:t>Why this </a:t>
            </a:r>
            <a:r>
              <a:rPr lang="en-US" i="1" dirty="0" smtClean="0"/>
              <a:t>article?</a:t>
            </a:r>
            <a:endParaRPr lang="en-US" dirty="0"/>
          </a:p>
          <a:p>
            <a:pPr lvl="1"/>
            <a:r>
              <a:rPr lang="en-US" dirty="0" smtClean="0"/>
              <a:t>We </a:t>
            </a:r>
            <a:r>
              <a:rPr lang="en-US" dirty="0"/>
              <a:t>already know that pedagogy should drive the technology, but faculty knowledge and interest also play a key role in choosing course tools and media.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63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Faculty </a:t>
            </a:r>
            <a:r>
              <a:rPr lang="en-US" dirty="0"/>
              <a:t>course designers need to have some base knowledge about current tools &amp; media, as well as their pedagogical uses, so that they are seen as viable options when selecting technology that supports course learning objectives. 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6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err="1"/>
              <a:t>Tunks</a:t>
            </a:r>
            <a:r>
              <a:rPr lang="en-US" sz="2400" dirty="0"/>
              <a:t>, K.W. &amp; </a:t>
            </a:r>
            <a:r>
              <a:rPr lang="en-US" sz="2400" dirty="0" err="1"/>
              <a:t>Hibberts</a:t>
            </a:r>
            <a:r>
              <a:rPr lang="en-US" sz="2400" dirty="0"/>
              <a:t>, M. F. (2013). </a:t>
            </a:r>
            <a:r>
              <a:rPr lang="en-US" sz="2400" b="1" dirty="0"/>
              <a:t>A Comparison of Instructor Evaluations for Online Courses. Online Journal of Distance Learning Administration. </a:t>
            </a:r>
            <a:r>
              <a:rPr lang="en-US" sz="2400" dirty="0"/>
              <a:t>16(2). </a:t>
            </a:r>
            <a:r>
              <a:rPr lang="en-US" sz="2400" dirty="0" smtClean="0"/>
              <a:t> Retrieved from </a:t>
            </a: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://www.westga.edu/~distance/ojdla/summer162/tunks162.html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rm"/>
          <p:cNvSpPr>
            <a:spLocks noEditPoints="1" noChangeArrowheads="1"/>
          </p:cNvSpPr>
          <p:nvPr/>
        </p:nvSpPr>
        <p:spPr bwMode="auto">
          <a:xfrm>
            <a:off x="1676400" y="4800600"/>
            <a:ext cx="1600200" cy="16764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Form"/>
          <p:cNvSpPr>
            <a:spLocks noEditPoints="1" noChangeArrowheads="1"/>
          </p:cNvSpPr>
          <p:nvPr/>
        </p:nvSpPr>
        <p:spPr bwMode="auto">
          <a:xfrm>
            <a:off x="5715000" y="4800600"/>
            <a:ext cx="1600200" cy="16764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ction Button: Help 5">
            <a:hlinkClick r:id="" action="ppaction://noaction" highlightClick="1"/>
          </p:cNvPr>
          <p:cNvSpPr/>
          <p:nvPr/>
        </p:nvSpPr>
        <p:spPr>
          <a:xfrm>
            <a:off x="4191000" y="4876800"/>
            <a:ext cx="685800" cy="533400"/>
          </a:xfrm>
          <a:prstGeom prst="actionButtonHelp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3505200" y="5334000"/>
            <a:ext cx="2133600" cy="533400"/>
          </a:xfrm>
          <a:prstGeom prst="mathEqual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3150" y="5334000"/>
            <a:ext cx="66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91250" y="5334000"/>
            <a:ext cx="933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1600201"/>
            <a:ext cx="8915400" cy="144780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/>
              <a:t>“</a:t>
            </a:r>
            <a:r>
              <a:rPr lang="en-US" dirty="0"/>
              <a:t>K</a:t>
            </a:r>
            <a:r>
              <a:rPr lang="en-US" dirty="0" smtClean="0"/>
              <a:t>ey </a:t>
            </a:r>
            <a:r>
              <a:rPr lang="en-US" dirty="0" smtClean="0"/>
              <a:t>student retention milepost.”  – Richard Lyon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23409"/>
              </p:ext>
            </p:extLst>
          </p:nvPr>
        </p:nvGraphicFramePr>
        <p:xfrm>
          <a:off x="914400" y="2590799"/>
          <a:ext cx="7315200" cy="2990904"/>
        </p:xfrm>
        <a:graphic>
          <a:graphicData uri="http://schemas.openxmlformats.org/drawingml/2006/table">
            <a:tbl>
              <a:tblPr/>
              <a:tblGrid>
                <a:gridCol w="7315200"/>
              </a:tblGrid>
              <a:tr h="874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8.a.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Instructor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provides students opportunity to ask questions as the closure and insight into their accomplishment .</a:t>
                      </a:r>
                      <a:endParaRPr lang="en-US" sz="20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7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8.b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Instructor provides students  with feedback about their overall learning and progress, and experience of the semester.</a:t>
                      </a:r>
                      <a:endParaRPr lang="en-US" sz="20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13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8.c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Calibri"/>
                        </a:rPr>
                        <a:t>Instructor provides students opportunity to reflect their learning and connect their learning goals with the expectation of the instructor. </a:t>
                      </a:r>
                      <a:endParaRPr lang="en-US" sz="20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88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Interesting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535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York, C.S. &amp; Richardson, J.C. (2012). </a:t>
            </a:r>
            <a:r>
              <a:rPr lang="en-US" b="1" dirty="0"/>
              <a:t>Interpersonal interaction in online learning: Experienced online instructors’ perceptions of influencing factors. </a:t>
            </a:r>
            <a:r>
              <a:rPr lang="en-US" i="1" dirty="0"/>
              <a:t>Journal of Asynchronous Learning Networks, </a:t>
            </a:r>
            <a:r>
              <a:rPr lang="en-US" dirty="0"/>
              <a:t>(16)4, 83—98. Retrieved from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sloanconsortium.org/publicatons/jaln_main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Three Types of Interactions (Moore, 1989): </a:t>
            </a:r>
            <a:r>
              <a:rPr lang="en-US" i="1" dirty="0"/>
              <a:t>learner-learner, learner-instructor, </a:t>
            </a:r>
            <a:r>
              <a:rPr lang="en-US" i="1" dirty="0" smtClean="0"/>
              <a:t>learner-content</a:t>
            </a:r>
            <a:endParaRPr lang="en-US" i="1" dirty="0"/>
          </a:p>
          <a:p>
            <a:pPr lvl="1"/>
            <a:r>
              <a:rPr lang="en-US" dirty="0"/>
              <a:t>Interactions are a critical factor impacting </a:t>
            </a:r>
            <a:r>
              <a:rPr lang="en-US" dirty="0" smtClean="0"/>
              <a:t>learning</a:t>
            </a:r>
          </a:p>
          <a:p>
            <a:pPr lvl="1"/>
            <a:r>
              <a:rPr lang="en-US" dirty="0" smtClean="0"/>
              <a:t>Interpersonal interaction affected by: course structure, feedback, facilitating </a:t>
            </a:r>
            <a:r>
              <a:rPr lang="en-US" dirty="0" smtClean="0"/>
              <a:t>discourse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8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 Research Colleagues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dirty="0">
                <a:latin typeface="Lucida Handwriting" panose="03010101010101010101" pitchFamily="66" charset="0"/>
              </a:rPr>
              <a:t>Bethany </a:t>
            </a:r>
            <a:r>
              <a:rPr lang="en-US" sz="2200" dirty="0" err="1">
                <a:latin typeface="Lucida Handwriting" panose="03010101010101010101" pitchFamily="66" charset="0"/>
              </a:rPr>
              <a:t>Simunich</a:t>
            </a:r>
            <a:r>
              <a:rPr lang="en-US" dirty="0"/>
              <a:t>, Ph.D. , Kent State University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>
                <a:latin typeface="Lucida Handwriting" panose="03010101010101010101" pitchFamily="66" charset="0"/>
              </a:rPr>
              <a:t>Joan </a:t>
            </a:r>
            <a:r>
              <a:rPr lang="en-US" sz="2200" dirty="0" err="1">
                <a:latin typeface="Lucida Handwriting" panose="03010101010101010101" pitchFamily="66" charset="0"/>
              </a:rPr>
              <a:t>Milkalson</a:t>
            </a:r>
            <a:r>
              <a:rPr lang="en-US" dirty="0"/>
              <a:t>, Ph.D., Excelsior College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>
                <a:latin typeface="Lucida Handwriting" panose="03010101010101010101" pitchFamily="66" charset="0"/>
              </a:rPr>
              <a:t>Julie </a:t>
            </a:r>
            <a:r>
              <a:rPr lang="en-US" sz="2200" dirty="0" err="1">
                <a:latin typeface="Lucida Handwriting" panose="03010101010101010101" pitchFamily="66" charset="0"/>
              </a:rPr>
              <a:t>Frese</a:t>
            </a:r>
            <a:r>
              <a:rPr lang="en-US" dirty="0"/>
              <a:t>, Ph.D., University of the Rockies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>
                <a:latin typeface="Lucida Handwriting" panose="03010101010101010101" pitchFamily="66" charset="0"/>
              </a:rPr>
              <a:t>Li Wang</a:t>
            </a:r>
            <a:r>
              <a:rPr lang="en-US" dirty="0"/>
              <a:t>, Ph.D., Ashford University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>
                <a:latin typeface="Lucida Handwriting" panose="03010101010101010101" pitchFamily="66" charset="0"/>
              </a:rPr>
              <a:t>Sharon </a:t>
            </a:r>
            <a:r>
              <a:rPr lang="en-US" sz="2200" dirty="0" err="1">
                <a:latin typeface="Lucida Handwriting" panose="03010101010101010101" pitchFamily="66" charset="0"/>
              </a:rPr>
              <a:t>Lalla</a:t>
            </a:r>
            <a:r>
              <a:rPr lang="en-US" dirty="0"/>
              <a:t>, </a:t>
            </a:r>
            <a:r>
              <a:rPr lang="en-US" dirty="0" err="1" smtClean="0"/>
              <a:t>Ed</a:t>
            </a:r>
            <a:r>
              <a:rPr lang="en-US" dirty="0" err="1" smtClean="0"/>
              <a:t>.D</a:t>
            </a:r>
            <a:r>
              <a:rPr lang="en-US" dirty="0"/>
              <a:t>., New Mexico State University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dirty="0">
                <a:latin typeface="Lucida Handwriting" panose="03010101010101010101" pitchFamily="66" charset="0"/>
              </a:rPr>
              <a:t>Kay Shattuck</a:t>
            </a:r>
            <a:r>
              <a:rPr lang="en-US" dirty="0"/>
              <a:t>, D.Ed., Quality Matters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Social presence is important to the learning </a:t>
            </a:r>
            <a:r>
              <a:rPr lang="en-US" dirty="0" smtClean="0"/>
              <a:t>environment</a:t>
            </a:r>
          </a:p>
          <a:p>
            <a:pPr lvl="0"/>
            <a:endParaRPr lang="en-US" dirty="0"/>
          </a:p>
          <a:p>
            <a:r>
              <a:rPr lang="en-US" dirty="0"/>
              <a:t>Importance of creating a sense of community </a:t>
            </a:r>
            <a:r>
              <a:rPr lang="en-US" dirty="0" smtClean="0"/>
              <a:t>online</a:t>
            </a:r>
          </a:p>
          <a:p>
            <a:endParaRPr lang="en-US" dirty="0"/>
          </a:p>
          <a:p>
            <a:pPr lvl="0"/>
            <a:r>
              <a:rPr lang="en-US" dirty="0" smtClean="0"/>
              <a:t>Factors </a:t>
            </a:r>
            <a:r>
              <a:rPr lang="en-US" dirty="0"/>
              <a:t>that increase interaction in online courses: group work, course environment, model use, community, discussion question type and assessment, feedback type and medium, immediacy behaviors, discourse guidelines, and instructor participation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6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892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about MOOCs?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(The QM Continuing and Professional Education Rubric is used to review MOOCs)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8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dirty="0" smtClean="0"/>
              <a:t>Lots of reporting (some off the cuff, some statistical)</a:t>
            </a:r>
          </a:p>
          <a:p>
            <a:endParaRPr lang="en-US" dirty="0"/>
          </a:p>
          <a:p>
            <a:r>
              <a:rPr lang="en-US" dirty="0" smtClean="0"/>
              <a:t>Mostly focused on descriptive (#s, completion rates)</a:t>
            </a:r>
          </a:p>
          <a:p>
            <a:endParaRPr lang="en-US" dirty="0"/>
          </a:p>
          <a:p>
            <a:r>
              <a:rPr lang="en-US" dirty="0" smtClean="0"/>
              <a:t>We’re following for research re instructional design</a:t>
            </a:r>
          </a:p>
          <a:p>
            <a:endParaRPr lang="en-US" dirty="0"/>
          </a:p>
          <a:p>
            <a:r>
              <a:rPr lang="en-US" dirty="0" smtClean="0"/>
              <a:t>Please take advantage of many presentations re MOOCs at the conference</a:t>
            </a:r>
          </a:p>
        </p:txBody>
      </p:sp>
    </p:spTree>
    <p:extLst>
      <p:ext uri="{BB962C8B-B14F-4D97-AF65-F5344CB8AC3E}">
        <p14:creationId xmlns:p14="http://schemas.microsoft.com/office/powerpoint/2010/main" val="393091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Themes we’re seeing in the current research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76450"/>
            <a:ext cx="8229600" cy="404971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Alignment, scaffolding, and clarity continue to be emphasized</a:t>
            </a:r>
          </a:p>
          <a:p>
            <a:endParaRPr lang="en-US" dirty="0" smtClean="0"/>
          </a:p>
          <a:p>
            <a:r>
              <a:rPr lang="en-US" dirty="0" smtClean="0"/>
              <a:t>Tools </a:t>
            </a:r>
            <a:r>
              <a:rPr lang="en-US" dirty="0"/>
              <a:t>and media are dynamic and changing, but are still the primary means to promote collaboration, presence, and </a:t>
            </a:r>
            <a:r>
              <a:rPr lang="en-US" dirty="0" smtClean="0"/>
              <a:t>engagement</a:t>
            </a:r>
          </a:p>
          <a:p>
            <a:endParaRPr lang="en-US" dirty="0" smtClean="0"/>
          </a:p>
          <a:p>
            <a:r>
              <a:rPr lang="en-US" dirty="0" smtClean="0"/>
              <a:t>Growing </a:t>
            </a:r>
            <a:r>
              <a:rPr lang="en-US" dirty="0"/>
              <a:t>emphasis on interaction as a driving force in learning.  The topic of presence is seen in much research.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76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661" y="152400"/>
            <a:ext cx="7347813" cy="93050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Community of Inquiry Framework:  The Dominant Research Theme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662" y="1790701"/>
            <a:ext cx="6247638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2950" y="5981700"/>
            <a:ext cx="712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://communitiesofinquiry.com/model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12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</a:t>
            </a:r>
            <a:r>
              <a:rPr lang="en-US" dirty="0" err="1" smtClean="0"/>
              <a:t>CoI</a:t>
            </a:r>
            <a:r>
              <a:rPr lang="en-US" dirty="0" smtClean="0"/>
              <a:t> and QM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97205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CoI</a:t>
            </a:r>
            <a:r>
              <a:rPr lang="en-US" dirty="0" smtClean="0"/>
              <a:t> is currently dominant research framework for studying online learning</a:t>
            </a:r>
          </a:p>
          <a:p>
            <a:endParaRPr lang="en-US" dirty="0" smtClean="0"/>
          </a:p>
          <a:p>
            <a:r>
              <a:rPr lang="en-US" dirty="0" smtClean="0"/>
              <a:t> Swan &amp; colleagues suggest there is an orthogonal relationship between QM and </a:t>
            </a:r>
            <a:r>
              <a:rPr lang="en-US" dirty="0" err="1" smtClean="0"/>
              <a:t>CoI</a:t>
            </a:r>
            <a:endParaRPr lang="en-US" dirty="0"/>
          </a:p>
          <a:p>
            <a:pPr lvl="1"/>
            <a:r>
              <a:rPr lang="en-US" dirty="0" smtClean="0"/>
              <a:t>QM focuses on design, while </a:t>
            </a:r>
            <a:r>
              <a:rPr lang="en-US" dirty="0" err="1" smtClean="0"/>
              <a:t>CoI</a:t>
            </a:r>
            <a:r>
              <a:rPr lang="en-US" dirty="0" smtClean="0"/>
              <a:t> focuses on process</a:t>
            </a:r>
          </a:p>
          <a:p>
            <a:pPr lvl="1"/>
            <a:r>
              <a:rPr lang="en-US" dirty="0" smtClean="0"/>
              <a:t>Both impact outcomes, but view learning from different perspectives and so measure different things</a:t>
            </a:r>
          </a:p>
          <a:p>
            <a:endParaRPr lang="en-US" dirty="0"/>
          </a:p>
          <a:p>
            <a:endParaRPr lang="en-US" dirty="0" smtClean="0"/>
          </a:p>
          <a:p>
            <a:pPr marL="0" indent="0" algn="r">
              <a:buNone/>
            </a:pPr>
            <a:r>
              <a:rPr lang="en-US" sz="1800" dirty="0"/>
              <a:t>Swan, K., Matthews, D., </a:t>
            </a:r>
            <a:r>
              <a:rPr lang="en-US" sz="1800" dirty="0" err="1"/>
              <a:t>Bogle</a:t>
            </a:r>
            <a:r>
              <a:rPr lang="en-US" sz="1800" dirty="0"/>
              <a:t>, L., Boles, E., &amp; Day, S. (2010).  Linking online course design and implementation to learning outcomes:  A design experiment.  [2010 QM Research Grant University of Illinois Springfield]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0702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704850"/>
            <a:ext cx="6667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Bradley Hand ITC" panose="03070402050302030203" pitchFamily="66" charset="0"/>
              </a:rPr>
              <a:t>~</a:t>
            </a:r>
            <a:r>
              <a:rPr lang="en-US" sz="2000" dirty="0" smtClean="0">
                <a:solidFill>
                  <a:prstClr val="black"/>
                </a:solidFill>
                <a:latin typeface="Lucida Handwriting"/>
                <a:cs typeface="Lucida Handwriting"/>
              </a:rPr>
              <a:t>Bethany, Joan, Julie, Li,  Sharon, &amp; </a:t>
            </a:r>
            <a:r>
              <a:rPr lang="en-US" sz="2000" dirty="0">
                <a:solidFill>
                  <a:prstClr val="black"/>
                </a:solidFill>
                <a:latin typeface="Lucida Handwriting"/>
                <a:cs typeface="Lucida Handwriting"/>
              </a:rPr>
              <a:t>Kay</a:t>
            </a:r>
            <a:endParaRPr lang="en-US" sz="2000" dirty="0">
              <a:solidFill>
                <a:prstClr val="black"/>
              </a:solidFill>
              <a:latin typeface="Lucida Handwriting"/>
              <a:cs typeface="Lucida Handwriting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100" y="176188"/>
            <a:ext cx="6891374" cy="906715"/>
          </a:xfrm>
        </p:spPr>
        <p:txBody>
          <a:bodyPr>
            <a:normAutofit/>
          </a:bodyPr>
          <a:lstStyle/>
          <a:p>
            <a:r>
              <a:rPr lang="en-US" dirty="0" smtClean="0"/>
              <a:t>Agenda for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77274" cy="452596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Outline how research informs the revision of Rubric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Describe the QM research review process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Present samples </a:t>
            </a:r>
            <a:r>
              <a:rPr lang="en-US" dirty="0"/>
              <a:t>of </a:t>
            </a:r>
            <a:r>
              <a:rPr lang="en-US" dirty="0" smtClean="0"/>
              <a:t>interesting current studies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Identify themes from current lit review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87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62370862"/>
              </p:ext>
            </p:extLst>
          </p:nvPr>
        </p:nvGraphicFramePr>
        <p:xfrm>
          <a:off x="457200" y="1581150"/>
          <a:ext cx="8377274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lowchart: Multidocument 4"/>
          <p:cNvSpPr/>
          <p:nvPr/>
        </p:nvSpPr>
        <p:spPr>
          <a:xfrm>
            <a:off x="2209800" y="5734050"/>
            <a:ext cx="4648200" cy="742950"/>
          </a:xfrm>
          <a:prstGeom prst="flowChartMulti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2014 Edition of the HE QM Rubric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4533900" y="4991101"/>
            <a:ext cx="285750" cy="581022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45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76188"/>
            <a:ext cx="6853274" cy="906715"/>
          </a:xfrm>
        </p:spPr>
        <p:txBody>
          <a:bodyPr>
            <a:normAutofit/>
          </a:bodyPr>
          <a:lstStyle/>
          <a:p>
            <a:r>
              <a:rPr lang="en-US" dirty="0" smtClean="0"/>
              <a:t>Analyses of Peer Review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66900"/>
            <a:ext cx="82296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Statistical analyses of data collected from QM managed &amp; subscriber managed reviews</a:t>
            </a:r>
          </a:p>
          <a:p>
            <a:pPr lvl="1"/>
            <a:r>
              <a:rPr lang="en-US" dirty="0" smtClean="0"/>
              <a:t>N=1,494</a:t>
            </a:r>
          </a:p>
          <a:p>
            <a:pPr lvl="1"/>
            <a:r>
              <a:rPr lang="en-US" dirty="0" smtClean="0"/>
              <a:t>2010 analysis informed work of 2010 Rubric Review Committee</a:t>
            </a:r>
          </a:p>
          <a:p>
            <a:pPr lvl="1"/>
            <a:r>
              <a:rPr lang="en-US" dirty="0" smtClean="0"/>
              <a:t>Recently completed analysis will inform work of 2014 Committee</a:t>
            </a:r>
          </a:p>
          <a:p>
            <a:endParaRPr lang="en-US" dirty="0" smtClean="0"/>
          </a:p>
          <a:p>
            <a:r>
              <a:rPr lang="en-US" dirty="0" smtClean="0"/>
              <a:t>Inter-Rater </a:t>
            </a:r>
            <a:r>
              <a:rPr lang="en-US" dirty="0"/>
              <a:t>agreement by </a:t>
            </a:r>
            <a:r>
              <a:rPr lang="en-US" dirty="0" smtClean="0"/>
              <a:t>standard</a:t>
            </a:r>
          </a:p>
          <a:p>
            <a:pPr lvl="1"/>
            <a:r>
              <a:rPr lang="en-US" dirty="0" smtClean="0"/>
              <a:t>Lowest levels of inter-rater agreement will be examined</a:t>
            </a:r>
          </a:p>
          <a:p>
            <a:pPr lvl="1"/>
            <a:r>
              <a:rPr lang="en-US" dirty="0" smtClean="0"/>
              <a:t>Might be indicative of unclear items or need for further training of raters</a:t>
            </a:r>
          </a:p>
          <a:p>
            <a:pPr marL="457200" lvl="1" indent="0" algn="r">
              <a:buNone/>
            </a:pPr>
            <a:endParaRPr lang="en-US" sz="1800" dirty="0" smtClean="0"/>
          </a:p>
          <a:p>
            <a:pPr marL="457200" lvl="1" indent="0" algn="r">
              <a:buNone/>
            </a:pPr>
            <a:r>
              <a:rPr lang="en-US" sz="1800" dirty="0" smtClean="0"/>
              <a:t>Analyses by Whitney Zimmerman, Doctoral  Candidate , Ed Psychology, Penn State</a:t>
            </a:r>
            <a:endParaRPr lang="en-US" sz="1800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3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546475"/>
          </a:xfrm>
        </p:spPr>
        <p:txBody>
          <a:bodyPr/>
          <a:lstStyle/>
          <a:p>
            <a:r>
              <a:rPr lang="en-US" dirty="0" smtClean="0"/>
              <a:t>QM Review of the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5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Research Review: Academic Databases Searched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47162257"/>
              </p:ext>
            </p:extLst>
          </p:nvPr>
        </p:nvGraphicFramePr>
        <p:xfrm>
          <a:off x="1524000" y="1600200"/>
          <a:ext cx="6096000" cy="472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423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Sampling of 21 Peer-reviewed journals followed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 smtClean="0"/>
              <a:t>The </a:t>
            </a:r>
            <a:r>
              <a:rPr lang="en-US" i="1" dirty="0"/>
              <a:t>American Journal of Distance Education </a:t>
            </a:r>
            <a:endParaRPr lang="en-US" i="1" dirty="0" smtClean="0"/>
          </a:p>
          <a:p>
            <a:endParaRPr lang="en-US" dirty="0"/>
          </a:p>
          <a:p>
            <a:r>
              <a:rPr lang="en-US" i="1" dirty="0"/>
              <a:t>Distance Education </a:t>
            </a:r>
            <a:endParaRPr lang="en-US" i="1" dirty="0" smtClean="0"/>
          </a:p>
          <a:p>
            <a:endParaRPr lang="en-US" dirty="0"/>
          </a:p>
          <a:p>
            <a:r>
              <a:rPr lang="en-US" i="1" dirty="0"/>
              <a:t>Open Learning:  The Journal of Open, Distance and e-Learning </a:t>
            </a:r>
            <a:endParaRPr lang="en-US" i="1" dirty="0" smtClean="0"/>
          </a:p>
          <a:p>
            <a:endParaRPr lang="en-US" dirty="0"/>
          </a:p>
          <a:p>
            <a:r>
              <a:rPr lang="en-US" i="1" dirty="0"/>
              <a:t>The Internet and Higher Education 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/>
              <a:t>Journal of Computing in Higher </a:t>
            </a:r>
            <a:r>
              <a:rPr lang="en-US" i="1" dirty="0" smtClean="0"/>
              <a:t>Education</a:t>
            </a:r>
          </a:p>
          <a:p>
            <a:endParaRPr lang="en-US" i="1" dirty="0" smtClean="0"/>
          </a:p>
          <a:p>
            <a:r>
              <a:rPr lang="en-US" i="1" dirty="0" smtClean="0"/>
              <a:t>Journal </a:t>
            </a:r>
            <a:r>
              <a:rPr lang="en-US" i="1" dirty="0"/>
              <a:t>of Asynchronous Learning </a:t>
            </a:r>
            <a:r>
              <a:rPr lang="en-US" i="1" dirty="0" smtClean="0"/>
              <a:t>Networks</a:t>
            </a:r>
          </a:p>
          <a:p>
            <a:endParaRPr lang="en-US" i="1" dirty="0"/>
          </a:p>
          <a:p>
            <a:r>
              <a:rPr lang="en-US" i="1" dirty="0"/>
              <a:t>The International Review of Research in Open and Distance </a:t>
            </a:r>
            <a:r>
              <a:rPr lang="en-US" i="1" dirty="0" smtClean="0"/>
              <a:t>Learning</a:t>
            </a:r>
          </a:p>
          <a:p>
            <a:endParaRPr lang="en-US" i="1" dirty="0" smtClean="0"/>
          </a:p>
          <a:p>
            <a:r>
              <a:rPr lang="en-US" i="1" dirty="0"/>
              <a:t>Educational Technology Research and Development</a:t>
            </a:r>
          </a:p>
          <a:p>
            <a:endParaRPr lang="en-US" i="1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508375"/>
          </a:xfrm>
        </p:spPr>
        <p:txBody>
          <a:bodyPr/>
          <a:lstStyle/>
          <a:p>
            <a:r>
              <a:rPr lang="en-US" dirty="0" smtClean="0"/>
              <a:t>Review of research literature that will inform the work of the </a:t>
            </a:r>
            <a:r>
              <a:rPr lang="en-US" dirty="0" smtClean="0"/>
              <a:t>2014 Higher Education Rubric </a:t>
            </a:r>
            <a:r>
              <a:rPr lang="en-US" dirty="0" smtClean="0"/>
              <a:t>Review Committee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_Slide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QM_SlideTemplate</Template>
  <TotalTime>7525</TotalTime>
  <Words>1877</Words>
  <Application>Microsoft Office PowerPoint</Application>
  <PresentationFormat>On-screen Show (4:3)</PresentationFormat>
  <Paragraphs>236</Paragraphs>
  <Slides>26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QM_SlideTemplate</vt:lpstr>
      <vt:lpstr>Preparing for the Next Version of the QM Rubric:   A Look at the Most Recent Original Research</vt:lpstr>
      <vt:lpstr>QM Research Colleagues</vt:lpstr>
      <vt:lpstr>Agenda for session</vt:lpstr>
      <vt:lpstr>PowerPoint Presentation</vt:lpstr>
      <vt:lpstr>Analyses of Peer Review Data</vt:lpstr>
      <vt:lpstr>QM Review of the Research</vt:lpstr>
      <vt:lpstr>Research Review: Academic Databases Searched</vt:lpstr>
      <vt:lpstr>Sampling of 21 Peer-reviewed journals followed</vt:lpstr>
      <vt:lpstr>Review of research literature that will inform the work of the 2014 Higher Education Rubric Review Committee</vt:lpstr>
      <vt:lpstr>Sampling of some interesting studies reviewed (so far)</vt:lpstr>
      <vt:lpstr>Interesting study</vt:lpstr>
      <vt:lpstr>Possible implications</vt:lpstr>
      <vt:lpstr>Interesting study</vt:lpstr>
      <vt:lpstr>Implications </vt:lpstr>
      <vt:lpstr>Interesting study</vt:lpstr>
      <vt:lpstr>Implications</vt:lpstr>
      <vt:lpstr>Interesting study</vt:lpstr>
      <vt:lpstr>Implications</vt:lpstr>
      <vt:lpstr>  Interesting Study</vt:lpstr>
      <vt:lpstr>Implications</vt:lpstr>
      <vt:lpstr> What about MOOCs?  (The QM Continuing and Professional Education Rubric is used to review MOOCs) </vt:lpstr>
      <vt:lpstr>MOOCs </vt:lpstr>
      <vt:lpstr>Themes we’re seeing in the current research</vt:lpstr>
      <vt:lpstr>   Community of Inquiry Framework:  The Dominant Research Theme</vt:lpstr>
      <vt:lpstr>Discussion of CoI and QM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the  QM Rubric</dc:title>
  <dc:creator>qm</dc:creator>
  <cp:lastModifiedBy>Kay</cp:lastModifiedBy>
  <cp:revision>70</cp:revision>
  <dcterms:created xsi:type="dcterms:W3CDTF">2013-09-24T11:43:18Z</dcterms:created>
  <dcterms:modified xsi:type="dcterms:W3CDTF">2013-09-28T13:51:10Z</dcterms:modified>
</cp:coreProperties>
</file>