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353" r:id="rId2"/>
    <p:sldId id="356" r:id="rId3"/>
    <p:sldId id="266" r:id="rId4"/>
    <p:sldId id="351" r:id="rId5"/>
    <p:sldId id="293" r:id="rId6"/>
    <p:sldId id="297" r:id="rId7"/>
    <p:sldId id="291" r:id="rId8"/>
    <p:sldId id="283" r:id="rId9"/>
    <p:sldId id="284" r:id="rId10"/>
    <p:sldId id="285" r:id="rId11"/>
    <p:sldId id="317" r:id="rId12"/>
    <p:sldId id="365" r:id="rId13"/>
    <p:sldId id="364" r:id="rId14"/>
    <p:sldId id="354" r:id="rId15"/>
    <p:sldId id="362" r:id="rId16"/>
    <p:sldId id="358" r:id="rId17"/>
    <p:sldId id="359" r:id="rId18"/>
    <p:sldId id="360" r:id="rId19"/>
    <p:sldId id="366" r:id="rId20"/>
    <p:sldId id="3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96" autoAdjust="0"/>
  </p:normalViewPr>
  <p:slideViewPr>
    <p:cSldViewPr snapToGrid="0" snapToObjects="1">
      <p:cViewPr varScale="1">
        <p:scale>
          <a:sx n="85" d="100"/>
          <a:sy n="85" d="100"/>
        </p:scale>
        <p:origin x="-16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71D791-B2DB-184B-9240-49353AA12A49}" type="datetimeFigureOut">
              <a:rPr lang="en-US" smtClean="0"/>
              <a:t>10/1/13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CC6381-625F-034E-BC69-797AED81E57C}" type="slidenum">
              <a:rPr lang="en-US" smtClean="0"/>
              <a:t>‹#›</a:t>
            </a:fld>
            <a:endParaRPr lang="en-US"/>
          </a:p>
        </p:txBody>
      </p:sp>
    </p:spTree>
    <p:extLst>
      <p:ext uri="{BB962C8B-B14F-4D97-AF65-F5344CB8AC3E}">
        <p14:creationId xmlns:p14="http://schemas.microsoft.com/office/powerpoint/2010/main" val="1445069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29698-8140-E340-B95E-ADF9FCC2D459}" type="datetimeFigureOut">
              <a:rPr lang="en-US" smtClean="0"/>
              <a:t>10/1/13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585CA1-6748-A044-86EF-4DB63D1E4908}" type="slidenum">
              <a:rPr lang="en-US" smtClean="0"/>
              <a:t>‹#›</a:t>
            </a:fld>
            <a:endParaRPr lang="en-US"/>
          </a:p>
        </p:txBody>
      </p:sp>
    </p:spTree>
    <p:extLst>
      <p:ext uri="{BB962C8B-B14F-4D97-AF65-F5344CB8AC3E}">
        <p14:creationId xmlns:p14="http://schemas.microsoft.com/office/powerpoint/2010/main" val="14623497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1</a:t>
            </a:fld>
            <a:endParaRPr lang="en-US"/>
          </a:p>
        </p:txBody>
      </p:sp>
    </p:spTree>
    <p:extLst>
      <p:ext uri="{BB962C8B-B14F-4D97-AF65-F5344CB8AC3E}">
        <p14:creationId xmlns:p14="http://schemas.microsoft.com/office/powerpoint/2010/main" val="2973466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8585CA1-6748-A044-86EF-4DB63D1E4908}" type="slidenum">
              <a:rPr lang="en-US" smtClean="0"/>
              <a:t>3</a:t>
            </a:fld>
            <a:endParaRPr lang="en-US"/>
          </a:p>
        </p:txBody>
      </p:sp>
    </p:spTree>
    <p:extLst>
      <p:ext uri="{BB962C8B-B14F-4D97-AF65-F5344CB8AC3E}">
        <p14:creationId xmlns:p14="http://schemas.microsoft.com/office/powerpoint/2010/main" val="2748277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4</a:t>
            </a:fld>
            <a:endParaRPr lang="en-US"/>
          </a:p>
        </p:txBody>
      </p:sp>
    </p:spTree>
    <p:extLst>
      <p:ext uri="{BB962C8B-B14F-4D97-AF65-F5344CB8AC3E}">
        <p14:creationId xmlns:p14="http://schemas.microsoft.com/office/powerpoint/2010/main" val="2405323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5</a:t>
            </a:fld>
            <a:endParaRPr lang="en-US"/>
          </a:p>
        </p:txBody>
      </p:sp>
    </p:spTree>
    <p:extLst>
      <p:ext uri="{BB962C8B-B14F-4D97-AF65-F5344CB8AC3E}">
        <p14:creationId xmlns:p14="http://schemas.microsoft.com/office/powerpoint/2010/main" val="2745130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6</a:t>
            </a:fld>
            <a:endParaRPr lang="en-US"/>
          </a:p>
        </p:txBody>
      </p:sp>
    </p:spTree>
    <p:extLst>
      <p:ext uri="{BB962C8B-B14F-4D97-AF65-F5344CB8AC3E}">
        <p14:creationId xmlns:p14="http://schemas.microsoft.com/office/powerpoint/2010/main" val="2446999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7</a:t>
            </a:fld>
            <a:endParaRPr lang="en-US"/>
          </a:p>
        </p:txBody>
      </p:sp>
    </p:spTree>
    <p:extLst>
      <p:ext uri="{BB962C8B-B14F-4D97-AF65-F5344CB8AC3E}">
        <p14:creationId xmlns:p14="http://schemas.microsoft.com/office/powerpoint/2010/main" val="26874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8</a:t>
            </a:fld>
            <a:endParaRPr lang="en-US"/>
          </a:p>
        </p:txBody>
      </p:sp>
    </p:spTree>
    <p:extLst>
      <p:ext uri="{BB962C8B-B14F-4D97-AF65-F5344CB8AC3E}">
        <p14:creationId xmlns:p14="http://schemas.microsoft.com/office/powerpoint/2010/main" val="2363865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9</a:t>
            </a:fld>
            <a:endParaRPr lang="en-US"/>
          </a:p>
        </p:txBody>
      </p:sp>
    </p:spTree>
    <p:extLst>
      <p:ext uri="{BB962C8B-B14F-4D97-AF65-F5344CB8AC3E}">
        <p14:creationId xmlns:p14="http://schemas.microsoft.com/office/powerpoint/2010/main" val="2947294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85CA1-6748-A044-86EF-4DB63D1E4908}" type="slidenum">
              <a:rPr lang="en-US" smtClean="0"/>
              <a:t>10</a:t>
            </a:fld>
            <a:endParaRPr lang="en-US"/>
          </a:p>
        </p:txBody>
      </p:sp>
    </p:spTree>
    <p:extLst>
      <p:ext uri="{BB962C8B-B14F-4D97-AF65-F5344CB8AC3E}">
        <p14:creationId xmlns:p14="http://schemas.microsoft.com/office/powerpoint/2010/main" val="3509897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10/1/13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A88E2A-0AF5-C143-A780-19EAE6F0864C}" type="slidenum">
              <a:rPr lang="en-US" smtClean="0"/>
              <a:t>‹#›</a:t>
            </a:fld>
            <a:endParaRPr lang="en-US" dirty="0"/>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10/1/13</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10/1/13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t>10/1/13</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10/1/13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10/1/13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10/1/13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10/1/13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394180"/>
            <a:ext cx="7583487" cy="393969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dirty="0" smtClean="0"/>
              <a:t>Click to edit Master title style</a:t>
            </a:r>
            <a:endParaRPr dirty="0"/>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10/1/13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10/1/13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10/1/13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10/1/13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t>10/1/13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10/1/13</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dirty="0" smtClean="0"/>
              <a:t>Click to edit Master title style</a:t>
            </a:r>
            <a:endParaRPr dirty="0"/>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t>10/1/13</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tif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tiff"/><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“Excuse Me Sir, Here’s Your Change”</a:t>
            </a:r>
            <a:endParaRPr lang="en-US" i="1" dirty="0"/>
          </a:p>
        </p:txBody>
      </p:sp>
      <p:sp>
        <p:nvSpPr>
          <p:cNvPr id="3" name="Subtitle 2"/>
          <p:cNvSpPr>
            <a:spLocks noGrp="1"/>
          </p:cNvSpPr>
          <p:nvPr>
            <p:ph type="subTitle" idx="1"/>
          </p:nvPr>
        </p:nvSpPr>
        <p:spPr/>
        <p:txBody>
          <a:bodyPr>
            <a:normAutofit fontScale="92500" lnSpcReduction="20000"/>
          </a:bodyPr>
          <a:lstStyle/>
          <a:p>
            <a:r>
              <a:rPr lang="en-US" sz="2800" b="1" dirty="0" smtClean="0">
                <a:solidFill>
                  <a:schemeClr val="accent3">
                    <a:lumMod val="50000"/>
                  </a:schemeClr>
                </a:solidFill>
              </a:rPr>
              <a:t>Cognitive and Affective Effects of the Applying the Quality Matters Rubric Workshop </a:t>
            </a:r>
          </a:p>
          <a:p>
            <a:endParaRPr lang="en-US" sz="2000" b="1" dirty="0" smtClean="0">
              <a:solidFill>
                <a:schemeClr val="accent3">
                  <a:lumMod val="50000"/>
                </a:schemeClr>
              </a:solidFill>
            </a:endParaRPr>
          </a:p>
          <a:p>
            <a:r>
              <a:rPr lang="en-US" sz="2000" b="1" dirty="0" smtClean="0">
                <a:solidFill>
                  <a:schemeClr val="accent3">
                    <a:lumMod val="50000"/>
                  </a:schemeClr>
                </a:solidFill>
              </a:rPr>
              <a:t>René E. Mercer </a:t>
            </a:r>
            <a:r>
              <a:rPr lang="en-US" sz="2000" b="1" dirty="0" err="1" smtClean="0">
                <a:solidFill>
                  <a:schemeClr val="accent3">
                    <a:lumMod val="50000"/>
                  </a:schemeClr>
                </a:solidFill>
              </a:rPr>
              <a:t>Ph.D</a:t>
            </a:r>
            <a:r>
              <a:rPr lang="en-US" sz="2000" b="1" dirty="0" smtClean="0">
                <a:solidFill>
                  <a:schemeClr val="accent3">
                    <a:lumMod val="50000"/>
                  </a:schemeClr>
                </a:solidFill>
              </a:rPr>
              <a:t> (c)</a:t>
            </a:r>
          </a:p>
          <a:p>
            <a:r>
              <a:rPr lang="en-US" sz="2000" b="1" dirty="0" smtClean="0">
                <a:solidFill>
                  <a:schemeClr val="accent3">
                    <a:lumMod val="50000"/>
                  </a:schemeClr>
                </a:solidFill>
              </a:rPr>
              <a:t>Instructional Design Specialist</a:t>
            </a:r>
            <a:endParaRPr lang="en-US" sz="2000" b="1" dirty="0">
              <a:solidFill>
                <a:schemeClr val="accent3">
                  <a:lumMod val="50000"/>
                </a:schemeClr>
              </a:solidFill>
            </a:endParaRPr>
          </a:p>
        </p:txBody>
      </p:sp>
      <p:pic>
        <p:nvPicPr>
          <p:cNvPr id="4" name="Picture 3"/>
          <p:cNvPicPr>
            <a:picLocks noChangeAspect="1"/>
          </p:cNvPicPr>
          <p:nvPr/>
        </p:nvPicPr>
        <p:blipFill>
          <a:blip r:embed="rId3"/>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1814538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Participants</a:t>
            </a:r>
            <a:endParaRPr lang="en-US" dirty="0"/>
          </a:p>
        </p:txBody>
      </p:sp>
      <p:sp>
        <p:nvSpPr>
          <p:cNvPr id="3" name="Content Placeholder 2"/>
          <p:cNvSpPr>
            <a:spLocks noGrp="1"/>
          </p:cNvSpPr>
          <p:nvPr>
            <p:ph idx="1"/>
          </p:nvPr>
        </p:nvSpPr>
        <p:spPr>
          <a:xfrm>
            <a:off x="4673600" y="273050"/>
            <a:ext cx="4351867" cy="6415617"/>
          </a:xfrm>
          <a:noFill/>
        </p:spPr>
        <p:txBody>
          <a:bodyPr>
            <a:normAutofit/>
          </a:bodyPr>
          <a:lstStyle/>
          <a:p>
            <a:r>
              <a:rPr lang="en-US" dirty="0" smtClean="0"/>
              <a:t>Sample characteristics</a:t>
            </a:r>
            <a:endParaRPr lang="en-US" dirty="0"/>
          </a:p>
          <a:p>
            <a:pPr lvl="1"/>
            <a:r>
              <a:rPr lang="en-US" dirty="0"/>
              <a:t>n</a:t>
            </a:r>
            <a:r>
              <a:rPr lang="en-US" dirty="0" smtClean="0"/>
              <a:t> = 25</a:t>
            </a:r>
          </a:p>
          <a:p>
            <a:pPr lvl="1"/>
            <a:r>
              <a:rPr lang="en-US" dirty="0" smtClean="0"/>
              <a:t>Gender</a:t>
            </a:r>
            <a:endParaRPr lang="en-US" dirty="0"/>
          </a:p>
          <a:p>
            <a:pPr lvl="2"/>
            <a:r>
              <a:rPr lang="en-US" sz="2100" dirty="0" smtClean="0"/>
              <a:t>16% Male</a:t>
            </a:r>
          </a:p>
          <a:p>
            <a:pPr lvl="2"/>
            <a:r>
              <a:rPr lang="en-US" sz="2100" dirty="0" smtClean="0"/>
              <a:t>84% Female</a:t>
            </a:r>
          </a:p>
          <a:p>
            <a:pPr lvl="1"/>
            <a:r>
              <a:rPr lang="en-US" dirty="0"/>
              <a:t>Race</a:t>
            </a:r>
          </a:p>
          <a:p>
            <a:pPr lvl="2"/>
            <a:r>
              <a:rPr lang="en-US" dirty="0" smtClean="0"/>
              <a:t>8% Asian</a:t>
            </a:r>
            <a:endParaRPr lang="en-US" dirty="0"/>
          </a:p>
          <a:p>
            <a:pPr lvl="2"/>
            <a:r>
              <a:rPr lang="en-US" dirty="0" smtClean="0"/>
              <a:t>12% African American</a:t>
            </a:r>
            <a:endParaRPr lang="en-US" dirty="0"/>
          </a:p>
          <a:p>
            <a:pPr lvl="2"/>
            <a:r>
              <a:rPr lang="en-US" dirty="0" smtClean="0"/>
              <a:t>16% Hispanic</a:t>
            </a:r>
            <a:endParaRPr lang="en-US" dirty="0"/>
          </a:p>
          <a:p>
            <a:pPr lvl="2"/>
            <a:r>
              <a:rPr lang="en-US" dirty="0" smtClean="0"/>
              <a:t>64% White</a:t>
            </a:r>
            <a:endParaRPr lang="en-US" dirty="0"/>
          </a:p>
          <a:p>
            <a:r>
              <a:rPr lang="en-US" dirty="0" smtClean="0"/>
              <a:t>Roles </a:t>
            </a:r>
          </a:p>
          <a:p>
            <a:pPr lvl="1"/>
            <a:r>
              <a:rPr lang="en-US" dirty="0" smtClean="0"/>
              <a:t>Tenure/non-tenure track</a:t>
            </a:r>
          </a:p>
          <a:p>
            <a:pPr lvl="1"/>
            <a:r>
              <a:rPr lang="en-US" dirty="0" smtClean="0"/>
              <a:t>Adjunct</a:t>
            </a:r>
          </a:p>
          <a:p>
            <a:pPr lvl="1"/>
            <a:r>
              <a:rPr lang="en-US" dirty="0" smtClean="0"/>
              <a:t>Lecturers</a:t>
            </a:r>
          </a:p>
          <a:p>
            <a:pPr lvl="1"/>
            <a:r>
              <a:rPr lang="en-US" smtClean="0"/>
              <a:t>Staff</a:t>
            </a:r>
            <a:endParaRPr lang="en-US" dirty="0" smtClean="0"/>
          </a:p>
        </p:txBody>
      </p:sp>
      <p:pic>
        <p:nvPicPr>
          <p:cNvPr id="4" name="Picture 3"/>
          <p:cNvPicPr>
            <a:picLocks noChangeAspect="1"/>
          </p:cNvPicPr>
          <p:nvPr/>
        </p:nvPicPr>
        <p:blipFill>
          <a:blip r:embed="rId3"/>
          <a:stretch>
            <a:fillRect/>
          </a:stretch>
        </p:blipFill>
        <p:spPr>
          <a:xfrm>
            <a:off x="301752" y="5946163"/>
            <a:ext cx="3211661" cy="631224"/>
          </a:xfrm>
          <a:prstGeom prst="rect">
            <a:avLst/>
          </a:prstGeom>
        </p:spPr>
      </p:pic>
    </p:spTree>
    <p:extLst>
      <p:ext uri="{BB962C8B-B14F-4D97-AF65-F5344CB8AC3E}">
        <p14:creationId xmlns:p14="http://schemas.microsoft.com/office/powerpoint/2010/main" val="15647278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Instrumentation</a:t>
            </a:r>
            <a:endParaRPr lang="en-US" dirty="0"/>
          </a:p>
        </p:txBody>
      </p:sp>
      <p:sp>
        <p:nvSpPr>
          <p:cNvPr id="3" name="Content Placeholder 2"/>
          <p:cNvSpPr>
            <a:spLocks noGrp="1"/>
          </p:cNvSpPr>
          <p:nvPr>
            <p:ph idx="1"/>
          </p:nvPr>
        </p:nvSpPr>
        <p:spPr>
          <a:xfrm>
            <a:off x="4866401" y="273050"/>
            <a:ext cx="4087100" cy="6503670"/>
          </a:xfrm>
        </p:spPr>
        <p:txBody>
          <a:bodyPr>
            <a:normAutofit/>
          </a:bodyPr>
          <a:lstStyle/>
          <a:p>
            <a:r>
              <a:rPr lang="en-US" sz="1900" b="1" dirty="0" smtClean="0"/>
              <a:t>Part 1:  Knowledge</a:t>
            </a:r>
            <a:r>
              <a:rPr lang="en-US" b="1" dirty="0" smtClean="0">
                <a:effectLst/>
              </a:rPr>
              <a:t> </a:t>
            </a:r>
            <a:r>
              <a:rPr lang="en-US" sz="1900" b="1" dirty="0"/>
              <a:t>of best practice in online course design </a:t>
            </a:r>
            <a:r>
              <a:rPr lang="en-US" sz="1900" b="1" dirty="0" smtClean="0"/>
              <a:t>(KBP)</a:t>
            </a:r>
            <a:endParaRPr lang="en-US" sz="1900" b="1" dirty="0"/>
          </a:p>
          <a:p>
            <a:pPr lvl="1"/>
            <a:r>
              <a:rPr lang="en-US" sz="1900" dirty="0" smtClean="0"/>
              <a:t>Nine theorized </a:t>
            </a:r>
            <a:r>
              <a:rPr lang="en-US" sz="1900" dirty="0"/>
              <a:t>constructs</a:t>
            </a:r>
          </a:p>
          <a:p>
            <a:pPr lvl="2"/>
            <a:r>
              <a:rPr lang="en-US" sz="1900" dirty="0"/>
              <a:t>8 General Standards</a:t>
            </a:r>
          </a:p>
          <a:p>
            <a:pPr lvl="2"/>
            <a:r>
              <a:rPr lang="en-US" sz="1900" dirty="0"/>
              <a:t>Alignment</a:t>
            </a:r>
          </a:p>
          <a:p>
            <a:pPr marL="282575" lvl="1" indent="0">
              <a:buNone/>
            </a:pPr>
            <a:r>
              <a:rPr lang="en-US" sz="1900" dirty="0"/>
              <a:t>*28 questions – 4 item multiple choice</a:t>
            </a:r>
          </a:p>
          <a:p>
            <a:r>
              <a:rPr lang="en-US" sz="1900" b="1" dirty="0" smtClean="0"/>
              <a:t>Part 2:  Perception </a:t>
            </a:r>
            <a:r>
              <a:rPr lang="en-US" sz="1900" b="1" dirty="0"/>
              <a:t>of online course </a:t>
            </a:r>
            <a:r>
              <a:rPr lang="en-US" sz="1900" b="1" dirty="0" smtClean="0"/>
              <a:t>quality (IPQ)</a:t>
            </a:r>
            <a:endParaRPr lang="en-US" sz="1900" b="1" dirty="0"/>
          </a:p>
          <a:p>
            <a:pPr marL="282575" lvl="1" indent="0">
              <a:buNone/>
            </a:pPr>
            <a:r>
              <a:rPr lang="en-US" sz="1900" dirty="0"/>
              <a:t>*8 questions – </a:t>
            </a:r>
            <a:r>
              <a:rPr lang="en-US" sz="1900" dirty="0" smtClean="0"/>
              <a:t>4 point </a:t>
            </a:r>
            <a:r>
              <a:rPr lang="en-US" sz="1900" dirty="0" err="1"/>
              <a:t>Likert</a:t>
            </a:r>
            <a:r>
              <a:rPr lang="en-US" sz="1900" dirty="0"/>
              <a:t> scale</a:t>
            </a:r>
          </a:p>
          <a:p>
            <a:pPr marL="282575" lvl="1" indent="0">
              <a:buNone/>
            </a:pPr>
            <a:r>
              <a:rPr lang="en-US" sz="1400" i="1" dirty="0"/>
              <a:t>Scale: Strongly disagree, disagree, agree, strongly agree, not </a:t>
            </a:r>
            <a:r>
              <a:rPr lang="en-US" sz="1400" i="1" dirty="0" smtClean="0"/>
              <a:t>sure (not scored)</a:t>
            </a:r>
            <a:endParaRPr lang="en-US" sz="1400" i="1" dirty="0"/>
          </a:p>
          <a:p>
            <a:r>
              <a:rPr lang="en-US" sz="1900" b="1" dirty="0" smtClean="0"/>
              <a:t>Part 3:  Willingness </a:t>
            </a:r>
            <a:r>
              <a:rPr lang="en-US" sz="1900" b="1" dirty="0"/>
              <a:t>to use QM </a:t>
            </a:r>
            <a:r>
              <a:rPr lang="en-US" sz="1900" b="1" dirty="0" smtClean="0"/>
              <a:t>Rubric (W)</a:t>
            </a:r>
            <a:endParaRPr lang="en-US" sz="1900" b="1" dirty="0"/>
          </a:p>
          <a:p>
            <a:pPr marL="282575" lvl="1" indent="0">
              <a:buNone/>
            </a:pPr>
            <a:r>
              <a:rPr lang="en-US" sz="1900" dirty="0"/>
              <a:t>*6 questions – </a:t>
            </a:r>
            <a:r>
              <a:rPr lang="en-US" sz="1900" dirty="0" smtClean="0"/>
              <a:t>6 point </a:t>
            </a:r>
            <a:r>
              <a:rPr lang="en-US" sz="1900" dirty="0" err="1"/>
              <a:t>Likert</a:t>
            </a:r>
            <a:r>
              <a:rPr lang="en-US" sz="1900" dirty="0"/>
              <a:t> scale</a:t>
            </a:r>
          </a:p>
          <a:p>
            <a:pPr marL="282575" lvl="1" indent="0">
              <a:buNone/>
            </a:pPr>
            <a:r>
              <a:rPr lang="en-US" sz="1400" i="1" dirty="0"/>
              <a:t>Scale: Strongly disagree, disagree, somewhat disagree, somewhat agree, agree, strongly agree</a:t>
            </a:r>
          </a:p>
        </p:txBody>
      </p:sp>
      <p:sp>
        <p:nvSpPr>
          <p:cNvPr id="4" name="Text Placeholder 3"/>
          <p:cNvSpPr>
            <a:spLocks noGrp="1"/>
          </p:cNvSpPr>
          <p:nvPr>
            <p:ph type="body" sz="half" idx="2"/>
          </p:nvPr>
        </p:nvSpPr>
        <p:spPr/>
        <p:txBody>
          <a:bodyPr>
            <a:normAutofit/>
          </a:bodyPr>
          <a:lstStyle/>
          <a:p>
            <a:pPr algn="l"/>
            <a:r>
              <a:rPr lang="en-US" sz="2400" dirty="0" smtClean="0"/>
              <a:t>Three Part Questionnaire</a:t>
            </a:r>
            <a:endParaRPr lang="en-US" sz="2400" dirty="0"/>
          </a:p>
        </p:txBody>
      </p:sp>
      <p:pic>
        <p:nvPicPr>
          <p:cNvPr id="5" name="Picture 4"/>
          <p:cNvPicPr>
            <a:picLocks noChangeAspect="1"/>
          </p:cNvPicPr>
          <p:nvPr/>
        </p:nvPicPr>
        <p:blipFill>
          <a:blip r:embed="rId2"/>
          <a:stretch>
            <a:fillRect/>
          </a:stretch>
        </p:blipFill>
        <p:spPr>
          <a:xfrm>
            <a:off x="301752" y="5946163"/>
            <a:ext cx="3211661" cy="631224"/>
          </a:xfrm>
          <a:prstGeom prst="rect">
            <a:avLst/>
          </a:prstGeom>
        </p:spPr>
      </p:pic>
    </p:spTree>
    <p:extLst>
      <p:ext uri="{BB962C8B-B14F-4D97-AF65-F5344CB8AC3E}">
        <p14:creationId xmlns:p14="http://schemas.microsoft.com/office/powerpoint/2010/main" val="1622426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Item</a:t>
            </a:r>
            <a:endParaRPr lang="en-US" dirty="0"/>
          </a:p>
        </p:txBody>
      </p:sp>
      <p:sp>
        <p:nvSpPr>
          <p:cNvPr id="3" name="Content Placeholder 2"/>
          <p:cNvSpPr>
            <a:spLocks noGrp="1"/>
          </p:cNvSpPr>
          <p:nvPr>
            <p:ph idx="1"/>
          </p:nvPr>
        </p:nvSpPr>
        <p:spPr>
          <a:xfrm>
            <a:off x="779463" y="1828800"/>
            <a:ext cx="7583488" cy="5029200"/>
          </a:xfrm>
        </p:spPr>
        <p:txBody>
          <a:bodyPr>
            <a:normAutofit fontScale="92500" lnSpcReduction="10000"/>
          </a:bodyPr>
          <a:lstStyle/>
          <a:p>
            <a:pPr marL="0" indent="0">
              <a:buNone/>
            </a:pPr>
            <a:r>
              <a:rPr lang="en-US" dirty="0" smtClean="0"/>
              <a:t>Which of the following learning objectives is </a:t>
            </a:r>
            <a:r>
              <a:rPr lang="en-US" b="1" i="1" dirty="0" smtClean="0"/>
              <a:t>not</a:t>
            </a:r>
            <a:r>
              <a:rPr lang="en-US" dirty="0" smtClean="0"/>
              <a:t> written </a:t>
            </a:r>
            <a:r>
              <a:rPr lang="en-US" dirty="0"/>
              <a:t>according to standards of best practice?</a:t>
            </a:r>
          </a:p>
          <a:p>
            <a:pPr marL="457200" indent="-457200">
              <a:buAutoNum type="alphaLcPeriod"/>
            </a:pPr>
            <a:r>
              <a:rPr lang="en-US" dirty="0"/>
              <a:t>Students will be able to understand the differences between </a:t>
            </a:r>
            <a:r>
              <a:rPr lang="en-US" dirty="0" smtClean="0"/>
              <a:t>theoretical research and applied research</a:t>
            </a:r>
          </a:p>
          <a:p>
            <a:pPr marL="457200" indent="-457200">
              <a:buAutoNum type="alphaLcPeriod"/>
            </a:pPr>
            <a:r>
              <a:rPr lang="en-US" dirty="0" smtClean="0"/>
              <a:t>Students will write sentences that demonstrate correct use of commas, semicolons, and periods</a:t>
            </a:r>
          </a:p>
          <a:p>
            <a:pPr marL="457200" indent="-457200">
              <a:buAutoNum type="alphaLcPeriod"/>
            </a:pPr>
            <a:r>
              <a:rPr lang="en-US" dirty="0" smtClean="0"/>
              <a:t>The student will be able to distinguish between characteristics of a square, a rhombus, and a rectangle</a:t>
            </a:r>
          </a:p>
          <a:p>
            <a:pPr marL="457200" indent="-457200">
              <a:buAutoNum type="alphaLcPeriod"/>
            </a:pPr>
            <a:r>
              <a:rPr lang="en-US" dirty="0" smtClean="0"/>
              <a:t>Students will be able to describe the events that led to the American Civil War</a:t>
            </a:r>
          </a:p>
          <a:p>
            <a:pPr marL="0" indent="0" algn="r">
              <a:buNone/>
            </a:pPr>
            <a:r>
              <a:rPr lang="en-US" i="1" dirty="0" smtClean="0"/>
              <a:t>Part 1, General Review Standard 2</a:t>
            </a:r>
            <a:endParaRPr lang="en-US" i="1" dirty="0"/>
          </a:p>
        </p:txBody>
      </p:sp>
    </p:spTree>
    <p:extLst>
      <p:ext uri="{BB962C8B-B14F-4D97-AF65-F5344CB8AC3E}">
        <p14:creationId xmlns:p14="http://schemas.microsoft.com/office/powerpoint/2010/main" val="926075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Sample Items</a:t>
            </a:r>
            <a:endParaRPr lang="en-US" dirty="0"/>
          </a:p>
        </p:txBody>
      </p:sp>
      <p:sp>
        <p:nvSpPr>
          <p:cNvPr id="3" name="Content Placeholder 2"/>
          <p:cNvSpPr>
            <a:spLocks noGrp="1"/>
          </p:cNvSpPr>
          <p:nvPr>
            <p:ph idx="1"/>
          </p:nvPr>
        </p:nvSpPr>
        <p:spPr/>
        <p:txBody>
          <a:bodyPr/>
          <a:lstStyle/>
          <a:p>
            <a:pPr marL="0" indent="0">
              <a:buNone/>
            </a:pPr>
            <a:r>
              <a:rPr lang="en-US" dirty="0" smtClean="0"/>
              <a:t>My course demonstrates a commitment to accessibility for all students</a:t>
            </a:r>
          </a:p>
          <a:p>
            <a:pPr marL="0" indent="0" algn="r">
              <a:buNone/>
            </a:pPr>
            <a:r>
              <a:rPr lang="en-US" i="1" dirty="0" smtClean="0"/>
              <a:t>Part 2, General Review Standard 8</a:t>
            </a:r>
          </a:p>
          <a:p>
            <a:pPr marL="0" indent="0">
              <a:buNone/>
            </a:pPr>
            <a:r>
              <a:rPr lang="en-US" dirty="0" smtClean="0"/>
              <a:t>If given adequate resources, I would be willing to work to use the Quality Matters rubric to ensure my online course met standards of quality assurance.</a:t>
            </a:r>
          </a:p>
          <a:p>
            <a:pPr marL="0" indent="0" algn="r">
              <a:buNone/>
            </a:pPr>
            <a:r>
              <a:rPr lang="en-US" i="1" dirty="0" smtClean="0"/>
              <a:t>Part 3, Willingness</a:t>
            </a:r>
            <a:endParaRPr lang="en-US" i="1" dirty="0"/>
          </a:p>
        </p:txBody>
      </p:sp>
      <p:pic>
        <p:nvPicPr>
          <p:cNvPr id="4" name="Picture 3"/>
          <p:cNvPicPr>
            <a:picLocks noChangeAspect="1"/>
          </p:cNvPicPr>
          <p:nvPr/>
        </p:nvPicPr>
        <p:blipFill>
          <a:blip r:embed="rId2"/>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1009272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1555750"/>
            <a:ext cx="7583488" cy="5027083"/>
          </a:xfrm>
        </p:spPr>
        <p:txBody>
          <a:bodyPr>
            <a:normAutofit/>
          </a:bodyPr>
          <a:lstStyle/>
          <a:p>
            <a:pPr marL="0" indent="0" algn="ctr">
              <a:lnSpc>
                <a:spcPct val="50000"/>
              </a:lnSpc>
              <a:buNone/>
            </a:pPr>
            <a:r>
              <a:rPr lang="en-US" b="1" dirty="0" smtClean="0">
                <a:latin typeface="+mj-lt"/>
              </a:rPr>
              <a:t>Part 1:  Knowledge of Best Practice in </a:t>
            </a:r>
          </a:p>
          <a:p>
            <a:pPr marL="0" indent="0" algn="ctr">
              <a:lnSpc>
                <a:spcPct val="50000"/>
              </a:lnSpc>
              <a:buNone/>
            </a:pPr>
            <a:r>
              <a:rPr lang="en-US" b="1" dirty="0" smtClean="0">
                <a:latin typeface="+mj-lt"/>
              </a:rPr>
              <a:t>Online Course Design</a:t>
            </a:r>
          </a:p>
          <a:p>
            <a:r>
              <a:rPr lang="en-US" b="1" dirty="0" smtClean="0"/>
              <a:t>Content </a:t>
            </a:r>
            <a:r>
              <a:rPr lang="en-US" b="1" dirty="0"/>
              <a:t>validity</a:t>
            </a:r>
          </a:p>
          <a:p>
            <a:pPr lvl="1"/>
            <a:r>
              <a:rPr lang="en-US" dirty="0" smtClean="0"/>
              <a:t>Three Quality Matters Experts provided formative content evaluation</a:t>
            </a:r>
          </a:p>
          <a:p>
            <a:pPr lvl="1"/>
            <a:r>
              <a:rPr lang="en-US" dirty="0" smtClean="0"/>
              <a:t>Expertise included varying levels of QM experience</a:t>
            </a:r>
            <a:endParaRPr lang="en-US" b="1" dirty="0" smtClean="0"/>
          </a:p>
          <a:p>
            <a:r>
              <a:rPr lang="en-US" b="1" dirty="0" smtClean="0"/>
              <a:t>Score reliability</a:t>
            </a:r>
            <a:endParaRPr lang="en-US" dirty="0" smtClean="0"/>
          </a:p>
          <a:p>
            <a:pPr lvl="1"/>
            <a:r>
              <a:rPr lang="en-US" dirty="0" smtClean="0"/>
              <a:t>Reliability of .690 (</a:t>
            </a:r>
            <a:r>
              <a:rPr lang="en-US" dirty="0" err="1" smtClean="0"/>
              <a:t>Cronbach’s</a:t>
            </a:r>
            <a:r>
              <a:rPr lang="en-US" dirty="0" smtClean="0"/>
              <a:t> Alpha)</a:t>
            </a:r>
            <a:endParaRPr lang="en-US" dirty="0"/>
          </a:p>
          <a:p>
            <a:endParaRPr lang="en-US" dirty="0"/>
          </a:p>
        </p:txBody>
      </p:sp>
      <p:sp>
        <p:nvSpPr>
          <p:cNvPr id="5" name="Title 1"/>
          <p:cNvSpPr>
            <a:spLocks noGrp="1"/>
          </p:cNvSpPr>
          <p:nvPr>
            <p:ph type="title"/>
          </p:nvPr>
        </p:nvSpPr>
        <p:spPr>
          <a:xfrm>
            <a:off x="779463" y="62753"/>
            <a:ext cx="7583488" cy="1283167"/>
          </a:xfrm>
        </p:spPr>
        <p:txBody>
          <a:bodyPr/>
          <a:lstStyle/>
          <a:p>
            <a:r>
              <a:rPr lang="en-US" dirty="0" smtClean="0"/>
              <a:t>Score Validity &amp; Reliability</a:t>
            </a:r>
            <a:endParaRPr lang="en-US" dirty="0"/>
          </a:p>
        </p:txBody>
      </p:sp>
      <p:pic>
        <p:nvPicPr>
          <p:cNvPr id="4" name="Picture 3"/>
          <p:cNvPicPr>
            <a:picLocks noChangeAspect="1"/>
          </p:cNvPicPr>
          <p:nvPr/>
        </p:nvPicPr>
        <p:blipFill>
          <a:blip r:embed="rId2"/>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353093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a:xfrm>
            <a:off x="779463" y="1566334"/>
            <a:ext cx="7583488" cy="5154084"/>
          </a:xfrm>
        </p:spPr>
        <p:txBody>
          <a:bodyPr>
            <a:normAutofit/>
          </a:bodyPr>
          <a:lstStyle/>
          <a:p>
            <a:r>
              <a:rPr lang="en-US" dirty="0" smtClean="0"/>
              <a:t>Computed average scores for dependent variables</a:t>
            </a:r>
          </a:p>
          <a:p>
            <a:pPr lvl="1"/>
            <a:r>
              <a:rPr lang="en-US" dirty="0" smtClean="0"/>
              <a:t>Accounted for missing data and “not sure”</a:t>
            </a:r>
          </a:p>
          <a:p>
            <a:pPr lvl="1"/>
            <a:r>
              <a:rPr lang="en-US" b="1" dirty="0" smtClean="0"/>
              <a:t>Syntax:</a:t>
            </a:r>
          </a:p>
          <a:p>
            <a:pPr lvl="1"/>
            <a:endParaRPr lang="en-US" b="1" dirty="0"/>
          </a:p>
          <a:p>
            <a:pPr lvl="1"/>
            <a:endParaRPr lang="en-US" b="1" dirty="0" smtClean="0"/>
          </a:p>
          <a:p>
            <a:pPr lvl="1"/>
            <a:endParaRPr lang="en-US" b="1" dirty="0"/>
          </a:p>
          <a:p>
            <a:pPr lvl="1"/>
            <a:endParaRPr lang="en-US" b="1" dirty="0" smtClean="0"/>
          </a:p>
          <a:p>
            <a:r>
              <a:rPr lang="en-US" dirty="0" smtClean="0"/>
              <a:t>Conducted Paired t-tests</a:t>
            </a:r>
          </a:p>
          <a:p>
            <a:r>
              <a:rPr lang="en-US" dirty="0" smtClean="0"/>
              <a:t>Calculated statistical significance at p &lt; .01</a:t>
            </a:r>
          </a:p>
          <a:p>
            <a:r>
              <a:rPr lang="en-US" dirty="0" smtClean="0"/>
              <a:t>Calculated Effect size (η</a:t>
            </a:r>
            <a:r>
              <a:rPr lang="en-US" b="1" baseline="30000" dirty="0" smtClean="0">
                <a:latin typeface="Lucida Grande"/>
                <a:ea typeface="Lucida Grande"/>
                <a:cs typeface="Lucida Grande"/>
              </a:rPr>
              <a:t>2</a:t>
            </a:r>
            <a:r>
              <a:rPr lang="en-US" dirty="0" smtClean="0">
                <a:ea typeface="Lucida Grande"/>
                <a:cs typeface="Lucida Grande"/>
              </a:rPr>
              <a:t>) when appropriate</a:t>
            </a:r>
            <a:endParaRPr lang="en-US" dirty="0" smtClean="0"/>
          </a:p>
        </p:txBody>
      </p:sp>
      <p:pic>
        <p:nvPicPr>
          <p:cNvPr id="4" name="Picture 3" descr="syntax.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5250" y="2666999"/>
            <a:ext cx="4953000" cy="1905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04479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5" name="Content Placeholder 4"/>
          <p:cNvSpPr>
            <a:spLocks noGrp="1"/>
          </p:cNvSpPr>
          <p:nvPr>
            <p:ph idx="1"/>
          </p:nvPr>
        </p:nvSpPr>
        <p:spPr/>
        <p:txBody>
          <a:bodyPr>
            <a:normAutofit lnSpcReduction="10000"/>
          </a:bodyPr>
          <a:lstStyle/>
          <a:p>
            <a:pPr marL="0" indent="0">
              <a:buNone/>
            </a:pPr>
            <a:r>
              <a:rPr lang="en-US" b="1" u="sng" dirty="0" smtClean="0"/>
              <a:t>KBP </a:t>
            </a:r>
          </a:p>
          <a:p>
            <a:r>
              <a:rPr lang="en-US" dirty="0" smtClean="0"/>
              <a:t>Paired T-test was statistically significant</a:t>
            </a:r>
          </a:p>
          <a:p>
            <a:pPr lvl="1"/>
            <a:r>
              <a:rPr lang="en-US" dirty="0" smtClean="0"/>
              <a:t>p &lt; .0001</a:t>
            </a:r>
          </a:p>
          <a:p>
            <a:pPr lvl="1"/>
            <a:r>
              <a:rPr lang="en-US" dirty="0" smtClean="0">
                <a:latin typeface="Lucida Grande"/>
                <a:ea typeface="Lucida Grande"/>
                <a:cs typeface="Lucida Grande"/>
              </a:rPr>
              <a:t>η</a:t>
            </a:r>
            <a:r>
              <a:rPr lang="en-US" baseline="30000" dirty="0" smtClean="0">
                <a:latin typeface="Lucida Grande"/>
                <a:ea typeface="Lucida Grande"/>
                <a:cs typeface="Lucida Grande"/>
              </a:rPr>
              <a:t>2</a:t>
            </a:r>
            <a:r>
              <a:rPr lang="en-US" dirty="0" smtClean="0">
                <a:latin typeface="Lucida Grande"/>
                <a:ea typeface="Lucida Grande"/>
                <a:cs typeface="Lucida Grande"/>
              </a:rPr>
              <a:t> = .43</a:t>
            </a:r>
          </a:p>
          <a:p>
            <a:pPr marL="0" indent="-12700">
              <a:buNone/>
            </a:pPr>
            <a:r>
              <a:rPr lang="en-US" sz="2000" b="1" u="sng" dirty="0" smtClean="0">
                <a:latin typeface="Lucida Grande"/>
                <a:ea typeface="Lucida Grande"/>
                <a:cs typeface="Lucida Grande"/>
              </a:rPr>
              <a:t>IPQ &amp; W</a:t>
            </a:r>
            <a:endParaRPr lang="en-US" sz="2000" b="1" u="sng" dirty="0"/>
          </a:p>
          <a:p>
            <a:r>
              <a:rPr lang="en-US" dirty="0"/>
              <a:t>Paired T-tests </a:t>
            </a:r>
            <a:r>
              <a:rPr lang="en-US" dirty="0" smtClean="0"/>
              <a:t>were </a:t>
            </a:r>
            <a:r>
              <a:rPr lang="en-US" dirty="0"/>
              <a:t>not statistically significant</a:t>
            </a:r>
          </a:p>
          <a:p>
            <a:pPr lvl="1"/>
            <a:r>
              <a:rPr lang="en-US" sz="2400" dirty="0"/>
              <a:t>p = .970 (IPQ)</a:t>
            </a:r>
          </a:p>
          <a:p>
            <a:pPr lvl="1"/>
            <a:r>
              <a:rPr lang="en-US" sz="2400" dirty="0"/>
              <a:t>P = .555 (W</a:t>
            </a:r>
            <a:r>
              <a:rPr lang="en-US" sz="2400" dirty="0" smtClean="0"/>
              <a:t>)</a:t>
            </a:r>
          </a:p>
          <a:p>
            <a:pPr marL="0" indent="-12700">
              <a:buNone/>
            </a:pPr>
            <a:r>
              <a:rPr lang="en-US" sz="2600" i="1" dirty="0" smtClean="0"/>
              <a:t>See handout for full results</a:t>
            </a:r>
            <a:endParaRPr lang="en-US" sz="2600" i="1" dirty="0"/>
          </a:p>
        </p:txBody>
      </p:sp>
    </p:spTree>
    <p:extLst>
      <p:ext uri="{BB962C8B-B14F-4D97-AF65-F5344CB8AC3E}">
        <p14:creationId xmlns:p14="http://schemas.microsoft.com/office/powerpoint/2010/main" val="2932856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per General Standard</a:t>
            </a:r>
            <a:endParaRPr lang="en-US" dirty="0"/>
          </a:p>
        </p:txBody>
      </p:sp>
      <p:sp>
        <p:nvSpPr>
          <p:cNvPr id="10" name="TextBox 9"/>
          <p:cNvSpPr txBox="1"/>
          <p:nvPr/>
        </p:nvSpPr>
        <p:spPr>
          <a:xfrm>
            <a:off x="419096" y="4895445"/>
            <a:ext cx="3991936" cy="646331"/>
          </a:xfrm>
          <a:prstGeom prst="rect">
            <a:avLst/>
          </a:prstGeom>
          <a:noFill/>
        </p:spPr>
        <p:txBody>
          <a:bodyPr wrap="none" rtlCol="0">
            <a:spAutoFit/>
          </a:bodyPr>
          <a:lstStyle/>
          <a:p>
            <a:r>
              <a:rPr lang="en-US" dirty="0" smtClean="0">
                <a:solidFill>
                  <a:schemeClr val="bg2">
                    <a:lumMod val="90000"/>
                    <a:lumOff val="10000"/>
                  </a:schemeClr>
                </a:solidFill>
              </a:rPr>
              <a:t>Note.  Full table provided in handout.</a:t>
            </a:r>
          </a:p>
          <a:p>
            <a:r>
              <a:rPr lang="en-US" dirty="0" smtClean="0">
                <a:solidFill>
                  <a:schemeClr val="bg2">
                    <a:lumMod val="90000"/>
                    <a:lumOff val="10000"/>
                  </a:schemeClr>
                </a:solidFill>
              </a:rPr>
              <a:t>* Statistically significant result at p &lt; .01.</a:t>
            </a:r>
            <a:endParaRPr lang="en-US" dirty="0">
              <a:solidFill>
                <a:schemeClr val="bg2">
                  <a:lumMod val="90000"/>
                  <a:lumOff val="10000"/>
                </a:schemeClr>
              </a:solidFill>
            </a:endParaRPr>
          </a:p>
        </p:txBody>
      </p:sp>
      <p:pic>
        <p:nvPicPr>
          <p:cNvPr id="4" name="Picture 3" descr="pairedstats.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131" y="1775386"/>
            <a:ext cx="8712200" cy="2971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3"/>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3392835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Providing professional development such as the APPQMR workshop can increase knowledge of best practices in online course design.  </a:t>
            </a:r>
          </a:p>
          <a:p>
            <a:r>
              <a:rPr lang="en-US" dirty="0" smtClean="0"/>
              <a:t>Providing one professional development course such as APPQMR may not be sufficient in helping faculty assess the quality of their own courses</a:t>
            </a:r>
          </a:p>
          <a:p>
            <a:r>
              <a:rPr lang="en-US" dirty="0" smtClean="0"/>
              <a:t>Faculty who took the APPQMR workshop may have already been willing to use the QM rubric because they were not required to participate.</a:t>
            </a:r>
          </a:p>
          <a:p>
            <a:endParaRPr lang="en-US" dirty="0"/>
          </a:p>
        </p:txBody>
      </p:sp>
      <p:pic>
        <p:nvPicPr>
          <p:cNvPr id="4" name="Picture 3"/>
          <p:cNvPicPr>
            <a:picLocks noChangeAspect="1"/>
          </p:cNvPicPr>
          <p:nvPr/>
        </p:nvPicPr>
        <p:blipFill>
          <a:blip r:embed="rId2"/>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1240207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Recommendations</a:t>
            </a:r>
            <a:endParaRPr lang="en-US" dirty="0"/>
          </a:p>
        </p:txBody>
      </p:sp>
      <p:sp>
        <p:nvSpPr>
          <p:cNvPr id="3" name="Content Placeholder 2"/>
          <p:cNvSpPr>
            <a:spLocks noGrp="1"/>
          </p:cNvSpPr>
          <p:nvPr>
            <p:ph idx="1"/>
          </p:nvPr>
        </p:nvSpPr>
        <p:spPr>
          <a:xfrm>
            <a:off x="4866401" y="273050"/>
            <a:ext cx="3959352" cy="6584950"/>
          </a:xfrm>
        </p:spPr>
        <p:txBody>
          <a:bodyPr>
            <a:normAutofit lnSpcReduction="10000"/>
          </a:bodyPr>
          <a:lstStyle/>
          <a:p>
            <a:r>
              <a:rPr lang="en-US" dirty="0" smtClean="0"/>
              <a:t>Increase sample size</a:t>
            </a:r>
          </a:p>
          <a:p>
            <a:pPr lvl="1"/>
            <a:r>
              <a:rPr lang="en-US" dirty="0"/>
              <a:t>Focus on Knowledge of Best Practice </a:t>
            </a:r>
          </a:p>
          <a:p>
            <a:r>
              <a:rPr lang="en-US" dirty="0" smtClean="0"/>
              <a:t>Use multiple </a:t>
            </a:r>
            <a:r>
              <a:rPr lang="en-US" dirty="0"/>
              <a:t>institutions</a:t>
            </a:r>
          </a:p>
          <a:p>
            <a:r>
              <a:rPr lang="en-US" dirty="0" smtClean="0"/>
              <a:t>Use experimental or quasi-experimental designs</a:t>
            </a:r>
          </a:p>
          <a:p>
            <a:pPr lvl="1"/>
            <a:r>
              <a:rPr lang="en-US" dirty="0" smtClean="0"/>
              <a:t>Solomon four-group</a:t>
            </a:r>
          </a:p>
          <a:p>
            <a:r>
              <a:rPr lang="en-US" dirty="0" smtClean="0"/>
              <a:t>Refine the questions</a:t>
            </a:r>
          </a:p>
          <a:p>
            <a:pPr lvl="1"/>
            <a:r>
              <a:rPr lang="en-US" dirty="0" smtClean="0"/>
              <a:t>Avoid “not” and “except”</a:t>
            </a:r>
          </a:p>
          <a:p>
            <a:pPr lvl="1"/>
            <a:r>
              <a:rPr lang="en-US" dirty="0" smtClean="0"/>
              <a:t>Include more input from experts</a:t>
            </a:r>
          </a:p>
          <a:p>
            <a:r>
              <a:rPr lang="en-US" dirty="0" smtClean="0"/>
              <a:t>Repeat testing over multiple professional development offerings in Quality Matters</a:t>
            </a:r>
          </a:p>
        </p:txBody>
      </p:sp>
      <p:pic>
        <p:nvPicPr>
          <p:cNvPr id="5" name="Picture 4"/>
          <p:cNvPicPr>
            <a:picLocks noChangeAspect="1"/>
          </p:cNvPicPr>
          <p:nvPr/>
        </p:nvPicPr>
        <p:blipFill>
          <a:blip r:embed="rId2"/>
          <a:stretch>
            <a:fillRect/>
          </a:stretch>
        </p:blipFill>
        <p:spPr>
          <a:xfrm>
            <a:off x="301752" y="5946163"/>
            <a:ext cx="3211661" cy="631224"/>
          </a:xfrm>
          <a:prstGeom prst="rect">
            <a:avLst/>
          </a:prstGeom>
        </p:spPr>
      </p:pic>
    </p:spTree>
    <p:extLst>
      <p:ext uri="{BB962C8B-B14F-4D97-AF65-F5344CB8AC3E}">
        <p14:creationId xmlns:p14="http://schemas.microsoft.com/office/powerpoint/2010/main" val="423256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779463" y="1545168"/>
            <a:ext cx="7583488" cy="5132916"/>
          </a:xfrm>
        </p:spPr>
        <p:txBody>
          <a:bodyPr>
            <a:normAutofit fontScale="85000" lnSpcReduction="20000"/>
          </a:bodyPr>
          <a:lstStyle/>
          <a:p>
            <a:r>
              <a:rPr lang="en-US" dirty="0" smtClean="0"/>
              <a:t>Discuss and evaluate an instrument used to measure faculty’s knowledge of best practices in online course design; </a:t>
            </a:r>
            <a:r>
              <a:rPr lang="en-US" dirty="0"/>
              <a:t>assess faculty’s perception of online course quality and willingness to use the QM rubric.</a:t>
            </a:r>
            <a:endParaRPr lang="en-US" dirty="0" smtClean="0"/>
          </a:p>
          <a:p>
            <a:r>
              <a:rPr lang="en-US" dirty="0" smtClean="0"/>
              <a:t>Identify methods used to maximize reliability of scores and provide evidence of content validity</a:t>
            </a:r>
          </a:p>
          <a:p>
            <a:r>
              <a:rPr lang="en-US" dirty="0"/>
              <a:t>Identify cognitive and affective outcomes of faculty who completed the APPQMR </a:t>
            </a:r>
            <a:r>
              <a:rPr lang="en-US" dirty="0" smtClean="0"/>
              <a:t>workshop</a:t>
            </a:r>
          </a:p>
          <a:p>
            <a:r>
              <a:rPr lang="en-US" dirty="0" smtClean="0"/>
              <a:t>Interpret results to identify evidence of which of the QM standards the APPQMR training could provide the largest learning gains</a:t>
            </a:r>
            <a:endParaRPr lang="en-US" dirty="0"/>
          </a:p>
          <a:p>
            <a:r>
              <a:rPr lang="en-US" dirty="0" smtClean="0"/>
              <a:t>Use outcomes to inform future institutional plans for providing professional development for online faculty. </a:t>
            </a:r>
          </a:p>
          <a:p>
            <a:r>
              <a:rPr lang="en-US" dirty="0" smtClean="0"/>
              <a:t>Suggest options for future refinement and implementation of the instrument</a:t>
            </a:r>
            <a:endParaRPr lang="en-US" dirty="0"/>
          </a:p>
        </p:txBody>
      </p:sp>
    </p:spTree>
    <p:extLst>
      <p:ext uri="{BB962C8B-B14F-4D97-AF65-F5344CB8AC3E}">
        <p14:creationId xmlns:p14="http://schemas.microsoft.com/office/powerpoint/2010/main" val="2705556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71583" y="2248103"/>
            <a:ext cx="4617055" cy="830997"/>
          </a:xfrm>
          <a:prstGeom prst="rect">
            <a:avLst/>
          </a:prstGeom>
          <a:noFill/>
        </p:spPr>
        <p:txBody>
          <a:bodyPr wrap="square" rtlCol="0">
            <a:spAutoFit/>
          </a:bodyPr>
          <a:lstStyle/>
          <a:p>
            <a:pPr algn="ctr"/>
            <a:r>
              <a:rPr lang="en-US" sz="4800" dirty="0" smtClean="0"/>
              <a:t>Questions?</a:t>
            </a:r>
            <a:endParaRPr lang="en-US" sz="4800" dirty="0"/>
          </a:p>
        </p:txBody>
      </p:sp>
      <p:pic>
        <p:nvPicPr>
          <p:cNvPr id="3" name="Picture 2"/>
          <p:cNvPicPr>
            <a:picLocks noChangeAspect="1"/>
          </p:cNvPicPr>
          <p:nvPr/>
        </p:nvPicPr>
        <p:blipFill>
          <a:blip r:embed="rId2"/>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3098798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Professional Development in Online Learning</a:t>
            </a:r>
            <a:endParaRPr lang="en-US" sz="4400" dirty="0"/>
          </a:p>
        </p:txBody>
      </p:sp>
      <p:sp>
        <p:nvSpPr>
          <p:cNvPr id="3" name="Content Placeholder 2"/>
          <p:cNvSpPr>
            <a:spLocks noGrp="1"/>
          </p:cNvSpPr>
          <p:nvPr>
            <p:ph idx="1"/>
          </p:nvPr>
        </p:nvSpPr>
        <p:spPr>
          <a:xfrm>
            <a:off x="779463" y="1478712"/>
            <a:ext cx="7583488" cy="5379288"/>
          </a:xfrm>
        </p:spPr>
        <p:txBody>
          <a:bodyPr>
            <a:normAutofit lnSpcReduction="10000"/>
          </a:bodyPr>
          <a:lstStyle/>
          <a:p>
            <a:r>
              <a:rPr lang="en-US" dirty="0" smtClean="0"/>
              <a:t>A </a:t>
            </a:r>
            <a:r>
              <a:rPr lang="en-US" dirty="0"/>
              <a:t>large portion of faculty must design and deliver the courses they teach (Wright, 2012). </a:t>
            </a:r>
          </a:p>
          <a:p>
            <a:r>
              <a:rPr lang="en-US" dirty="0"/>
              <a:t>Most online teachers are self-taught (Ray, 2009; Weaver, Robbie, &amp; Borland, 2008) </a:t>
            </a:r>
            <a:endParaRPr lang="en-US" dirty="0" smtClean="0"/>
          </a:p>
          <a:p>
            <a:r>
              <a:rPr lang="en-US" dirty="0"/>
              <a:t>Professional Development increases</a:t>
            </a:r>
          </a:p>
          <a:p>
            <a:pPr lvl="1"/>
            <a:r>
              <a:rPr lang="en-US" dirty="0"/>
              <a:t>confidence in online teaching (Powell, 2010; Wright, 2011)</a:t>
            </a:r>
          </a:p>
          <a:p>
            <a:pPr lvl="1"/>
            <a:r>
              <a:rPr lang="en-US" dirty="0"/>
              <a:t>critical thinking skills in assessing online course quality (Reilly et al., 2012)</a:t>
            </a:r>
          </a:p>
          <a:p>
            <a:pPr lvl="1"/>
            <a:r>
              <a:rPr lang="en-US" dirty="0"/>
              <a:t>Faculty’s desire to improve online course quality (Reilly et al., 2012)</a:t>
            </a:r>
          </a:p>
          <a:p>
            <a:r>
              <a:rPr lang="en-US" dirty="0"/>
              <a:t>More generalizable research is needed for professional development trainings focused on quality in online course design (Ellis &amp; Phelps, 2000)</a:t>
            </a:r>
          </a:p>
          <a:p>
            <a:endParaRPr lang="en-US" dirty="0"/>
          </a:p>
        </p:txBody>
      </p:sp>
    </p:spTree>
    <p:extLst>
      <p:ext uri="{BB962C8B-B14F-4D97-AF65-F5344CB8AC3E}">
        <p14:creationId xmlns:p14="http://schemas.microsoft.com/office/powerpoint/2010/main" val="37739687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3" y="1571384"/>
            <a:ext cx="7583488" cy="4297363"/>
          </a:xfrm>
        </p:spPr>
        <p:txBody>
          <a:bodyPr/>
          <a:lstStyle/>
          <a:p>
            <a:r>
              <a:rPr lang="en-US" dirty="0"/>
              <a:t>Improved learning outcomes (Swan &amp; Matthews, 2012)</a:t>
            </a:r>
          </a:p>
          <a:p>
            <a:r>
              <a:rPr lang="en-US" dirty="0" smtClean="0"/>
              <a:t>Increased </a:t>
            </a:r>
            <a:r>
              <a:rPr lang="en-US" dirty="0"/>
              <a:t>self-efficacy (Wright, 2012)</a:t>
            </a:r>
          </a:p>
          <a:p>
            <a:r>
              <a:rPr lang="en-US" dirty="0"/>
              <a:t>Improved quality of courses (</a:t>
            </a:r>
            <a:r>
              <a:rPr lang="en-US" dirty="0" err="1"/>
              <a:t>Effken</a:t>
            </a:r>
            <a:r>
              <a:rPr lang="en-US" dirty="0"/>
              <a:t> et al., 2009; </a:t>
            </a:r>
            <a:r>
              <a:rPr lang="en-US" dirty="0" err="1"/>
              <a:t>Pollacia</a:t>
            </a:r>
            <a:r>
              <a:rPr lang="en-US" dirty="0"/>
              <a:t> &amp; McAllister, 2009; Swan &amp; Matthews, 2012)</a:t>
            </a:r>
          </a:p>
          <a:p>
            <a:r>
              <a:rPr lang="en-US" dirty="0"/>
              <a:t>Professional growth (Bento &amp; White, 2010; Swan &amp; Matthews, 2012)</a:t>
            </a:r>
          </a:p>
          <a:p>
            <a:r>
              <a:rPr lang="en-US" dirty="0"/>
              <a:t>Increased student evaluation (Bento &amp; White, 2010)</a:t>
            </a:r>
          </a:p>
          <a:p>
            <a:r>
              <a:rPr lang="en-US" dirty="0"/>
              <a:t>QM Rubric is a useful tool (</a:t>
            </a:r>
            <a:r>
              <a:rPr lang="en-US" dirty="0" err="1"/>
              <a:t>Effken</a:t>
            </a:r>
            <a:r>
              <a:rPr lang="en-US" dirty="0"/>
              <a:t> et al., 2009; </a:t>
            </a:r>
            <a:r>
              <a:rPr lang="en-US" dirty="0" err="1"/>
              <a:t>Reif</a:t>
            </a:r>
            <a:r>
              <a:rPr lang="en-US" dirty="0"/>
              <a:t>, 2009)</a:t>
            </a:r>
          </a:p>
          <a:p>
            <a:endParaRPr lang="en-US" dirty="0"/>
          </a:p>
        </p:txBody>
      </p:sp>
      <p:sp>
        <p:nvSpPr>
          <p:cNvPr id="4" name="Title 1"/>
          <p:cNvSpPr>
            <a:spLocks noGrp="1"/>
          </p:cNvSpPr>
          <p:nvPr>
            <p:ph type="title"/>
          </p:nvPr>
        </p:nvSpPr>
        <p:spPr/>
        <p:txBody>
          <a:bodyPr/>
          <a:lstStyle/>
          <a:p>
            <a:r>
              <a:rPr lang="en-US" dirty="0" smtClean="0"/>
              <a:t>QM Focused Research</a:t>
            </a:r>
            <a:endParaRPr lang="en-US" dirty="0"/>
          </a:p>
        </p:txBody>
      </p:sp>
      <p:pic>
        <p:nvPicPr>
          <p:cNvPr id="5" name="Picture 4"/>
          <p:cNvPicPr>
            <a:picLocks noChangeAspect="1"/>
          </p:cNvPicPr>
          <p:nvPr/>
        </p:nvPicPr>
        <p:blipFill>
          <a:blip r:embed="rId3"/>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7334666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Problem and Solution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sz="3200" b="1" dirty="0" smtClean="0"/>
              <a:t>Problem:  </a:t>
            </a:r>
            <a:r>
              <a:rPr lang="en-US" sz="3200" dirty="0" smtClean="0"/>
              <a:t>More </a:t>
            </a:r>
            <a:r>
              <a:rPr lang="en-US" sz="3200" dirty="0"/>
              <a:t>s</a:t>
            </a:r>
            <a:r>
              <a:rPr lang="en-US" sz="3200" dirty="0" smtClean="0"/>
              <a:t>tudies are </a:t>
            </a:r>
            <a:r>
              <a:rPr lang="en-US" sz="3200" dirty="0"/>
              <a:t>needed </a:t>
            </a:r>
            <a:r>
              <a:rPr lang="en-US" sz="3200" dirty="0" smtClean="0"/>
              <a:t>to determine the extent to which completing professional development workshops such as Quality Matters increase faculty knowledge of best practices in online course design, perception of online course quality, and willingness to use the QM rubric.</a:t>
            </a:r>
          </a:p>
          <a:p>
            <a:pPr marL="0" indent="0">
              <a:buNone/>
            </a:pPr>
            <a:r>
              <a:rPr lang="en-US" sz="3200" b="1" dirty="0" smtClean="0"/>
              <a:t>Solution:  </a:t>
            </a:r>
            <a:r>
              <a:rPr lang="en-US" sz="3200" dirty="0" smtClean="0"/>
              <a:t>Measure </a:t>
            </a:r>
            <a:r>
              <a:rPr lang="en-US" sz="3200" dirty="0"/>
              <a:t>the effectiveness of one professional development workshop called </a:t>
            </a:r>
            <a:r>
              <a:rPr lang="en-US" sz="3200" i="1" dirty="0"/>
              <a:t>Applying the Quality Matters Rubric </a:t>
            </a:r>
            <a:r>
              <a:rPr lang="en-US" sz="3200" dirty="0"/>
              <a:t>(APPQMR) using criterion-based and self-report measures</a:t>
            </a:r>
          </a:p>
          <a:p>
            <a:pPr marL="0" indent="0">
              <a:buNone/>
            </a:pPr>
            <a:endParaRPr lang="en-US" sz="3200" dirty="0"/>
          </a:p>
        </p:txBody>
      </p:sp>
      <p:pic>
        <p:nvPicPr>
          <p:cNvPr id="4" name="Picture 3"/>
          <p:cNvPicPr>
            <a:picLocks noChangeAspect="1"/>
          </p:cNvPicPr>
          <p:nvPr/>
        </p:nvPicPr>
        <p:blipFill>
          <a:blip r:embed="rId3"/>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26157991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APPQMR?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Quality Matters is recognized nationally and world-wide</a:t>
            </a:r>
          </a:p>
          <a:p>
            <a:r>
              <a:rPr lang="en-US" dirty="0" smtClean="0"/>
              <a:t>Quality Matters’ flagship workshop</a:t>
            </a:r>
          </a:p>
          <a:p>
            <a:r>
              <a:rPr lang="en-US" dirty="0" smtClean="0"/>
              <a:t>Focuses solely on course design via the QM Rubric</a:t>
            </a:r>
          </a:p>
          <a:p>
            <a:pPr lvl="1"/>
            <a:r>
              <a:rPr lang="en-US" dirty="0"/>
              <a:t>Quality in online learning begins with course design (</a:t>
            </a:r>
            <a:r>
              <a:rPr lang="en-US" dirty="0" err="1"/>
              <a:t>Pollacia</a:t>
            </a:r>
            <a:r>
              <a:rPr lang="en-US" dirty="0"/>
              <a:t>, Russell, &amp; Russell, 2009; Swan &amp; Matthews, 2012) </a:t>
            </a:r>
            <a:endParaRPr lang="en-US" dirty="0" smtClean="0"/>
          </a:p>
          <a:p>
            <a:r>
              <a:rPr lang="en-US" dirty="0" smtClean="0"/>
              <a:t>Covers all 8 QM General Review Standards</a:t>
            </a:r>
          </a:p>
          <a:p>
            <a:pPr marL="282575" lvl="1" indent="-282575">
              <a:spcBef>
                <a:spcPts val="2000"/>
              </a:spcBef>
              <a:buClrTx/>
            </a:pPr>
            <a:r>
              <a:rPr lang="en-US" sz="2500" u="sng" dirty="0"/>
              <a:t>Workshop objective:  </a:t>
            </a:r>
            <a:r>
              <a:rPr lang="en-US" sz="2500" i="1" dirty="0"/>
              <a:t>Apply specific review standards of the QM rubric to an online course and make decisions as to whether the course meets the </a:t>
            </a:r>
            <a:r>
              <a:rPr lang="en-US" sz="2500" i="1" dirty="0" smtClean="0"/>
              <a:t>standards</a:t>
            </a:r>
            <a:r>
              <a:rPr lang="en-US" sz="2500" i="1" dirty="0"/>
              <a:t>.</a:t>
            </a:r>
            <a:endParaRPr lang="en-US" i="1" dirty="0" smtClean="0"/>
          </a:p>
          <a:p>
            <a:pPr lvl="1"/>
            <a:r>
              <a:rPr lang="en-US" dirty="0" smtClean="0"/>
              <a:t>Hands-on activities covering 21 specific review standards.</a:t>
            </a:r>
          </a:p>
          <a:p>
            <a:endParaRPr lang="en-US" dirty="0"/>
          </a:p>
          <a:p>
            <a:endParaRPr lang="en-US" dirty="0"/>
          </a:p>
        </p:txBody>
      </p:sp>
    </p:spTree>
    <p:extLst>
      <p:ext uri="{BB962C8B-B14F-4D97-AF65-F5344CB8AC3E}">
        <p14:creationId xmlns:p14="http://schemas.microsoft.com/office/powerpoint/2010/main" val="314856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Research Question</a:t>
            </a:r>
            <a:endParaRPr lang="en-US" sz="4400" dirty="0"/>
          </a:p>
        </p:txBody>
      </p:sp>
      <p:sp>
        <p:nvSpPr>
          <p:cNvPr id="3" name="Content Placeholder 2"/>
          <p:cNvSpPr>
            <a:spLocks noGrp="1"/>
          </p:cNvSpPr>
          <p:nvPr>
            <p:ph idx="1"/>
          </p:nvPr>
        </p:nvSpPr>
        <p:spPr/>
        <p:txBody>
          <a:bodyPr>
            <a:normAutofit/>
          </a:bodyPr>
          <a:lstStyle/>
          <a:p>
            <a:pPr marL="0" lvl="0" indent="0">
              <a:buNone/>
            </a:pPr>
            <a:r>
              <a:rPr lang="en-US" sz="2800" dirty="0"/>
              <a:t>What are the effects of the </a:t>
            </a:r>
            <a:r>
              <a:rPr lang="en-US" sz="2800" i="1" dirty="0"/>
              <a:t>Applying the Quality </a:t>
            </a:r>
            <a:r>
              <a:rPr lang="en-US" sz="2800" i="1" dirty="0" smtClean="0"/>
              <a:t>Matters</a:t>
            </a:r>
            <a:r>
              <a:rPr lang="en-US" sz="2800" i="1" dirty="0"/>
              <a:t>™</a:t>
            </a:r>
            <a:r>
              <a:rPr lang="en-US" sz="2800" i="1" dirty="0" smtClean="0"/>
              <a:t> </a:t>
            </a:r>
            <a:r>
              <a:rPr lang="en-US" sz="2800" i="1" dirty="0"/>
              <a:t>Rubric </a:t>
            </a:r>
            <a:r>
              <a:rPr lang="en-US" sz="2800" i="1" dirty="0" smtClean="0"/>
              <a:t>(APPQMR) </a:t>
            </a:r>
            <a:r>
              <a:rPr lang="en-US" sz="2800" dirty="0" smtClean="0"/>
              <a:t>workshop </a:t>
            </a:r>
            <a:r>
              <a:rPr lang="en-US" sz="2800" dirty="0"/>
              <a:t>on faculty’s:  </a:t>
            </a:r>
            <a:endParaRPr lang="en-US" sz="2800" dirty="0" smtClean="0"/>
          </a:p>
          <a:p>
            <a:pPr marL="809625" lvl="1" indent="-514350">
              <a:buAutoNum type="alphaLcParenR"/>
            </a:pPr>
            <a:r>
              <a:rPr lang="en-US" sz="2800" dirty="0" smtClean="0"/>
              <a:t>knowledge </a:t>
            </a:r>
            <a:r>
              <a:rPr lang="en-US" sz="2800" dirty="0"/>
              <a:t>of best practice in online course </a:t>
            </a:r>
            <a:r>
              <a:rPr lang="en-US" sz="2800" dirty="0" smtClean="0"/>
              <a:t>design</a:t>
            </a:r>
            <a:endParaRPr lang="en-US" sz="2800" dirty="0"/>
          </a:p>
          <a:p>
            <a:pPr marL="809625" lvl="1" indent="-514350">
              <a:buAutoNum type="alphaLcParenR"/>
            </a:pPr>
            <a:r>
              <a:rPr lang="en-US" sz="2800" dirty="0" smtClean="0"/>
              <a:t>perception </a:t>
            </a:r>
            <a:r>
              <a:rPr lang="en-US" sz="2800" dirty="0"/>
              <a:t>of the quality of their own online </a:t>
            </a:r>
            <a:r>
              <a:rPr lang="en-US" sz="2800" dirty="0" smtClean="0"/>
              <a:t>course, and</a:t>
            </a:r>
          </a:p>
          <a:p>
            <a:pPr marL="809625" lvl="1" indent="-514350">
              <a:buAutoNum type="alphaLcParenR"/>
            </a:pPr>
            <a:r>
              <a:rPr lang="en-US" sz="2800" dirty="0" smtClean="0"/>
              <a:t>willingness </a:t>
            </a:r>
            <a:r>
              <a:rPr lang="en-US" sz="2800" dirty="0"/>
              <a:t>to use the Quality </a:t>
            </a:r>
            <a:r>
              <a:rPr lang="en-US" sz="2800" dirty="0" smtClean="0"/>
              <a:t>Matters </a:t>
            </a:r>
            <a:r>
              <a:rPr lang="en-US" sz="2800" dirty="0"/>
              <a:t>Rubric to redesign </a:t>
            </a:r>
            <a:r>
              <a:rPr lang="en-US" sz="2800" dirty="0" smtClean="0"/>
              <a:t>or design an </a:t>
            </a:r>
            <a:r>
              <a:rPr lang="en-US" sz="2800" dirty="0"/>
              <a:t>online course?</a:t>
            </a:r>
          </a:p>
          <a:p>
            <a:endParaRPr lang="en-US" sz="2800" dirty="0"/>
          </a:p>
        </p:txBody>
      </p:sp>
      <p:pic>
        <p:nvPicPr>
          <p:cNvPr id="4" name="Picture 3"/>
          <p:cNvPicPr>
            <a:picLocks noChangeAspect="1"/>
          </p:cNvPicPr>
          <p:nvPr/>
        </p:nvPicPr>
        <p:blipFill>
          <a:blip r:embed="rId3"/>
          <a:stretch>
            <a:fillRect/>
          </a:stretch>
        </p:blipFill>
        <p:spPr>
          <a:xfrm>
            <a:off x="5681060" y="6066291"/>
            <a:ext cx="3211661" cy="631224"/>
          </a:xfrm>
          <a:prstGeom prst="rect">
            <a:avLst/>
          </a:prstGeom>
        </p:spPr>
      </p:pic>
    </p:spTree>
    <p:extLst>
      <p:ext uri="{BB962C8B-B14F-4D97-AF65-F5344CB8AC3E}">
        <p14:creationId xmlns:p14="http://schemas.microsoft.com/office/powerpoint/2010/main" val="13739332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Context</a:t>
            </a:r>
            <a:endParaRPr lang="en-US" dirty="0"/>
          </a:p>
        </p:txBody>
      </p:sp>
      <p:sp>
        <p:nvSpPr>
          <p:cNvPr id="3" name="Content Placeholder 2"/>
          <p:cNvSpPr>
            <a:spLocks noGrp="1"/>
          </p:cNvSpPr>
          <p:nvPr>
            <p:ph idx="1"/>
          </p:nvPr>
        </p:nvSpPr>
        <p:spPr/>
        <p:txBody>
          <a:bodyPr>
            <a:normAutofit lnSpcReduction="10000"/>
          </a:bodyPr>
          <a:lstStyle/>
          <a:p>
            <a:r>
              <a:rPr lang="en-US" dirty="0" smtClean="0"/>
              <a:t>RU – VH Institution</a:t>
            </a:r>
            <a:endParaRPr lang="en-US" dirty="0"/>
          </a:p>
          <a:p>
            <a:r>
              <a:rPr lang="en-US" dirty="0"/>
              <a:t>Faculty who design and deliver online courses</a:t>
            </a:r>
          </a:p>
          <a:p>
            <a:r>
              <a:rPr lang="en-US" dirty="0" smtClean="0"/>
              <a:t>Free workshop in online course design</a:t>
            </a:r>
            <a:endParaRPr lang="en-US" dirty="0"/>
          </a:p>
          <a:p>
            <a:pPr lvl="1"/>
            <a:r>
              <a:rPr lang="en-US" dirty="0" smtClean="0"/>
              <a:t>Face-to-Face (two-days)</a:t>
            </a:r>
          </a:p>
          <a:p>
            <a:pPr lvl="1"/>
            <a:r>
              <a:rPr lang="en-US" dirty="0" smtClean="0"/>
              <a:t>Campus </a:t>
            </a:r>
            <a:r>
              <a:rPr lang="en-US" dirty="0"/>
              <a:t>wide </a:t>
            </a:r>
          </a:p>
          <a:p>
            <a:pPr lvl="1"/>
            <a:r>
              <a:rPr lang="en-US" dirty="0" smtClean="0"/>
              <a:t>Sponsored by College of Education &amp; Human Development</a:t>
            </a:r>
          </a:p>
          <a:p>
            <a:r>
              <a:rPr lang="en-US" dirty="0" smtClean="0"/>
              <a:t>May 2013</a:t>
            </a:r>
          </a:p>
          <a:p>
            <a:r>
              <a:rPr lang="en-US" dirty="0" smtClean="0"/>
              <a:t>Part of a larger Mixed-Methods study</a:t>
            </a:r>
          </a:p>
          <a:p>
            <a:endParaRPr lang="en-US" dirty="0" smtClean="0"/>
          </a:p>
        </p:txBody>
      </p:sp>
      <p:pic>
        <p:nvPicPr>
          <p:cNvPr id="4" name="Picture 3"/>
          <p:cNvPicPr>
            <a:picLocks noChangeAspect="1"/>
          </p:cNvPicPr>
          <p:nvPr/>
        </p:nvPicPr>
        <p:blipFill>
          <a:blip r:embed="rId3"/>
          <a:stretch>
            <a:fillRect/>
          </a:stretch>
        </p:blipFill>
        <p:spPr>
          <a:xfrm>
            <a:off x="301752" y="5946163"/>
            <a:ext cx="3211661" cy="631224"/>
          </a:xfrm>
          <a:prstGeom prst="rect">
            <a:avLst/>
          </a:prstGeom>
        </p:spPr>
      </p:pic>
    </p:spTree>
    <p:extLst>
      <p:ext uri="{BB962C8B-B14F-4D97-AF65-F5344CB8AC3E}">
        <p14:creationId xmlns:p14="http://schemas.microsoft.com/office/powerpoint/2010/main" val="33423610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Methods &amp; Procedures</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pPr marL="0" indent="0">
              <a:buNone/>
            </a:pPr>
            <a:endParaRPr lang="en-US" dirty="0"/>
          </a:p>
        </p:txBody>
      </p:sp>
      <p:sp>
        <p:nvSpPr>
          <p:cNvPr id="16" name="Content Placeholder 2"/>
          <p:cNvSpPr txBox="1">
            <a:spLocks/>
          </p:cNvSpPr>
          <p:nvPr/>
        </p:nvSpPr>
        <p:spPr>
          <a:xfrm>
            <a:off x="5018801" y="425450"/>
            <a:ext cx="3959352" cy="5853113"/>
          </a:xfrm>
          <a:prstGeom prst="rect">
            <a:avLst/>
          </a:prstGeom>
        </p:spPr>
        <p:txBody>
          <a:bodyPr vert="horz" lIns="91440" tIns="45720" rIns="91440" bIns="45720" rtlCol="0">
            <a:normAutofit/>
          </a:bodyPr>
          <a:lst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a:solidFill>
                  <a:schemeClr val="bg2"/>
                </a:solidFill>
                <a:effectLst>
                  <a:outerShdw blurRad="63500" dir="2700000" algn="tl" rotWithShape="0">
                    <a:schemeClr val="tx1">
                      <a:alpha val="40000"/>
                    </a:schemeClr>
                  </a:outerShdw>
                </a:effectLst>
                <a:latin typeface="+mn-lt"/>
                <a:ea typeface="+mn-ea"/>
                <a:cs typeface="+mn-cs"/>
              </a:defRPr>
            </a:lvl9pPr>
          </a:lstStyle>
          <a:p>
            <a:r>
              <a:rPr lang="en-US" dirty="0" smtClean="0"/>
              <a:t>One group Pre-Post</a:t>
            </a:r>
          </a:p>
          <a:p>
            <a:pPr lvl="1"/>
            <a:r>
              <a:rPr lang="en-US" dirty="0" smtClean="0"/>
              <a:t>Faculty who design and deliver online courses</a:t>
            </a:r>
          </a:p>
          <a:p>
            <a:r>
              <a:rPr lang="en-US" dirty="0" smtClean="0"/>
              <a:t>Online Pre-Questionnaire</a:t>
            </a:r>
          </a:p>
          <a:p>
            <a:pPr lvl="1"/>
            <a:r>
              <a:rPr lang="en-US" dirty="0" smtClean="0"/>
              <a:t>Available One week prior to workshop session</a:t>
            </a:r>
          </a:p>
          <a:p>
            <a:r>
              <a:rPr lang="en-US" dirty="0" smtClean="0"/>
              <a:t>Facilitate four sessions of the APPQMR workshop over 2 week period</a:t>
            </a:r>
          </a:p>
          <a:p>
            <a:r>
              <a:rPr lang="en-US" dirty="0" smtClean="0"/>
              <a:t>Post-Questionnaire</a:t>
            </a:r>
          </a:p>
          <a:p>
            <a:pPr lvl="1"/>
            <a:r>
              <a:rPr lang="en-US" dirty="0" smtClean="0"/>
              <a:t>Online</a:t>
            </a:r>
          </a:p>
          <a:p>
            <a:pPr lvl="1"/>
            <a:r>
              <a:rPr lang="en-US" dirty="0" smtClean="0"/>
              <a:t>After each second day session</a:t>
            </a:r>
          </a:p>
          <a:p>
            <a:pPr marL="0" indent="0">
              <a:buNone/>
            </a:pPr>
            <a:endParaRPr lang="en-US" dirty="0" smtClean="0"/>
          </a:p>
          <a:p>
            <a:endParaRPr lang="en-US" dirty="0" smtClean="0"/>
          </a:p>
        </p:txBody>
      </p:sp>
      <p:pic>
        <p:nvPicPr>
          <p:cNvPr id="5" name="Picture 4"/>
          <p:cNvPicPr>
            <a:picLocks noChangeAspect="1"/>
          </p:cNvPicPr>
          <p:nvPr/>
        </p:nvPicPr>
        <p:blipFill>
          <a:blip r:embed="rId3"/>
          <a:stretch>
            <a:fillRect/>
          </a:stretch>
        </p:blipFill>
        <p:spPr>
          <a:xfrm>
            <a:off x="301752" y="5946163"/>
            <a:ext cx="3211661" cy="631224"/>
          </a:xfrm>
          <a:prstGeom prst="rect">
            <a:avLst/>
          </a:prstGeom>
        </p:spPr>
      </p:pic>
    </p:spTree>
    <p:extLst>
      <p:ext uri="{BB962C8B-B14F-4D97-AF65-F5344CB8AC3E}">
        <p14:creationId xmlns:p14="http://schemas.microsoft.com/office/powerpoint/2010/main" val="140072186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recedent">
  <a:themeElements>
    <a:clrScheme name="Custom 1">
      <a:dk1>
        <a:srgbClr val="49001B"/>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Precedent.thmx</Template>
  <TotalTime>6374</TotalTime>
  <Words>1223</Words>
  <Application>Microsoft Macintosh PowerPoint</Application>
  <PresentationFormat>On-screen Show (4:3)</PresentationFormat>
  <Paragraphs>162</Paragraphs>
  <Slides>20</Slides>
  <Notes>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Precedent</vt:lpstr>
      <vt:lpstr>“Excuse Me Sir, Here’s Your Change”</vt:lpstr>
      <vt:lpstr>Learning Objectives</vt:lpstr>
      <vt:lpstr>Professional Development in Online Learning</vt:lpstr>
      <vt:lpstr>QM Focused Research</vt:lpstr>
      <vt:lpstr>Research Problem and Solution</vt:lpstr>
      <vt:lpstr>Why APPQMR?</vt:lpstr>
      <vt:lpstr>Research Question</vt:lpstr>
      <vt:lpstr>Context</vt:lpstr>
      <vt:lpstr>Methods &amp; Procedures</vt:lpstr>
      <vt:lpstr>Participants</vt:lpstr>
      <vt:lpstr>Instrumentation</vt:lpstr>
      <vt:lpstr>Sample Item</vt:lpstr>
      <vt:lpstr>More Sample Items</vt:lpstr>
      <vt:lpstr>Score Validity &amp; Reliability</vt:lpstr>
      <vt:lpstr>Data Analysis</vt:lpstr>
      <vt:lpstr>Results</vt:lpstr>
      <vt:lpstr>Results per General Standard</vt:lpstr>
      <vt:lpstr>Conclusions</vt:lpstr>
      <vt:lpstr>Recommendations</vt:lpstr>
      <vt:lpstr>PowerPoint Presentation</vt:lpstr>
    </vt:vector>
  </TitlesOfParts>
  <Company>Instructional Technology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Matters</dc:title>
  <dc:creator>Rene' Mercer</dc:creator>
  <cp:lastModifiedBy>Rene Mercer</cp:lastModifiedBy>
  <cp:revision>329</cp:revision>
  <dcterms:created xsi:type="dcterms:W3CDTF">2013-03-01T19:55:12Z</dcterms:created>
  <dcterms:modified xsi:type="dcterms:W3CDTF">2013-10-02T02:23:20Z</dcterms:modified>
</cp:coreProperties>
</file>