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694" r:id="rId2"/>
  </p:sldMasterIdLst>
  <p:notesMasterIdLst>
    <p:notesMasterId r:id="rId30"/>
  </p:notesMasterIdLst>
  <p:handoutMasterIdLst>
    <p:handoutMasterId r:id="rId31"/>
  </p:handoutMasterIdLst>
  <p:sldIdLst>
    <p:sldId id="256" r:id="rId3"/>
    <p:sldId id="260" r:id="rId4"/>
    <p:sldId id="261" r:id="rId5"/>
    <p:sldId id="258" r:id="rId6"/>
    <p:sldId id="265" r:id="rId7"/>
    <p:sldId id="266" r:id="rId8"/>
    <p:sldId id="280" r:id="rId9"/>
    <p:sldId id="262" r:id="rId10"/>
    <p:sldId id="267" r:id="rId11"/>
    <p:sldId id="268" r:id="rId12"/>
    <p:sldId id="263" r:id="rId13"/>
    <p:sldId id="269" r:id="rId14"/>
    <p:sldId id="270" r:id="rId15"/>
    <p:sldId id="277" r:id="rId16"/>
    <p:sldId id="264" r:id="rId17"/>
    <p:sldId id="271" r:id="rId18"/>
    <p:sldId id="272" r:id="rId19"/>
    <p:sldId id="281" r:id="rId20"/>
    <p:sldId id="273" r:id="rId21"/>
    <p:sldId id="274" r:id="rId22"/>
    <p:sldId id="275" r:id="rId23"/>
    <p:sldId id="282" r:id="rId24"/>
    <p:sldId id="284" r:id="rId25"/>
    <p:sldId id="276" r:id="rId26"/>
    <p:sldId id="285" r:id="rId27"/>
    <p:sldId id="286" r:id="rId28"/>
    <p:sldId id="25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4F"/>
    <a:srgbClr val="596BC5"/>
    <a:srgbClr val="4F6B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63" autoAdjust="0"/>
    <p:restoredTop sz="94660"/>
  </p:normalViewPr>
  <p:slideViewPr>
    <p:cSldViewPr snapToGrid="0" snapToObjects="1">
      <p:cViewPr>
        <p:scale>
          <a:sx n="85" d="100"/>
          <a:sy n="85" d="100"/>
        </p:scale>
        <p:origin x="-206" y="70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54B2ED-BFA7-B540-8A69-638D81F5C008}" type="datetimeFigureOut">
              <a:rPr lang="en-US" smtClean="0"/>
              <a:t>10/8/2014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F4338-32D1-A044-8140-FB958C999003}" type="slidenum">
              <a:rPr lang="en-US" smtClean="0"/>
              <a:t>‹#›</a:t>
            </a:fld>
            <a:endParaRPr lang="en-US"/>
          </a:p>
        </p:txBody>
      </p:sp>
    </p:spTree>
    <p:extLst>
      <p:ext uri="{BB962C8B-B14F-4D97-AF65-F5344CB8AC3E}">
        <p14:creationId xmlns:p14="http://schemas.microsoft.com/office/powerpoint/2010/main" val="4152775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5969CB-4820-4F43-BA6F-2DDB855B1BB3}" type="datetimeFigureOut">
              <a:rPr lang="en-US" smtClean="0"/>
              <a:t>10/8/2014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423A4-6815-D04C-903A-4CB4CEEC13CF}" type="slidenum">
              <a:rPr lang="en-US" smtClean="0"/>
              <a:t>‹#›</a:t>
            </a:fld>
            <a:endParaRPr lang="en-US"/>
          </a:p>
        </p:txBody>
      </p:sp>
    </p:spTree>
    <p:extLst>
      <p:ext uri="{BB962C8B-B14F-4D97-AF65-F5344CB8AC3E}">
        <p14:creationId xmlns:p14="http://schemas.microsoft.com/office/powerpoint/2010/main" val="19079251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designers</a:t>
            </a:r>
            <a:r>
              <a:rPr lang="en-US" baseline="0" dirty="0" smtClean="0"/>
              <a:t> may be sought to participation in review of candidates for this certification.</a:t>
            </a:r>
            <a:endParaRPr lang="en-US" dirty="0"/>
          </a:p>
        </p:txBody>
      </p:sp>
      <p:sp>
        <p:nvSpPr>
          <p:cNvPr id="4" name="Slide Number Placeholder 3"/>
          <p:cNvSpPr>
            <a:spLocks noGrp="1"/>
          </p:cNvSpPr>
          <p:nvPr>
            <p:ph type="sldNum" sz="quarter" idx="10"/>
          </p:nvPr>
        </p:nvSpPr>
        <p:spPr/>
        <p:txBody>
          <a:bodyPr/>
          <a:lstStyle/>
          <a:p>
            <a:fld id="{185423A4-6815-D04C-903A-4CB4CEEC13CF}" type="slidenum">
              <a:rPr lang="en-US" smtClean="0"/>
              <a:t>10</a:t>
            </a:fld>
            <a:endParaRPr lang="en-US"/>
          </a:p>
        </p:txBody>
      </p:sp>
    </p:spTree>
    <p:extLst>
      <p:ext uri="{BB962C8B-B14F-4D97-AF65-F5344CB8AC3E}">
        <p14:creationId xmlns:p14="http://schemas.microsoft.com/office/powerpoint/2010/main" val="1654522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designers and faculty development specialists may be sought to participate</a:t>
            </a:r>
            <a:r>
              <a:rPr lang="en-US" baseline="0" dirty="0" smtClean="0"/>
              <a:t> in reviews of candidates for this certification.</a:t>
            </a:r>
            <a:endParaRPr lang="en-US" dirty="0"/>
          </a:p>
        </p:txBody>
      </p:sp>
      <p:sp>
        <p:nvSpPr>
          <p:cNvPr id="4" name="Slide Number Placeholder 3"/>
          <p:cNvSpPr>
            <a:spLocks noGrp="1"/>
          </p:cNvSpPr>
          <p:nvPr>
            <p:ph type="sldNum" sz="quarter" idx="10"/>
          </p:nvPr>
        </p:nvSpPr>
        <p:spPr/>
        <p:txBody>
          <a:bodyPr/>
          <a:lstStyle/>
          <a:p>
            <a:fld id="{185423A4-6815-D04C-903A-4CB4CEEC13CF}" type="slidenum">
              <a:rPr lang="en-US" smtClean="0"/>
              <a:t>14</a:t>
            </a:fld>
            <a:endParaRPr lang="en-US"/>
          </a:p>
        </p:txBody>
      </p:sp>
    </p:spTree>
    <p:extLst>
      <p:ext uri="{BB962C8B-B14F-4D97-AF65-F5344CB8AC3E}">
        <p14:creationId xmlns:p14="http://schemas.microsoft.com/office/powerpoint/2010/main" val="2556005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 services professionals may be sought to participate in reviews of candidates for this certification.</a:t>
            </a:r>
            <a:endParaRPr lang="en-US" dirty="0"/>
          </a:p>
        </p:txBody>
      </p:sp>
      <p:sp>
        <p:nvSpPr>
          <p:cNvPr id="4" name="Slide Number Placeholder 3"/>
          <p:cNvSpPr>
            <a:spLocks noGrp="1"/>
          </p:cNvSpPr>
          <p:nvPr>
            <p:ph type="sldNum" sz="quarter" idx="10"/>
          </p:nvPr>
        </p:nvSpPr>
        <p:spPr/>
        <p:txBody>
          <a:bodyPr/>
          <a:lstStyle/>
          <a:p>
            <a:fld id="{185423A4-6815-D04C-903A-4CB4CEEC13CF}" type="slidenum">
              <a:rPr lang="en-US" smtClean="0"/>
              <a:t>17</a:t>
            </a:fld>
            <a:endParaRPr lang="en-US"/>
          </a:p>
        </p:txBody>
      </p:sp>
    </p:spTree>
    <p:extLst>
      <p:ext uri="{BB962C8B-B14F-4D97-AF65-F5344CB8AC3E}">
        <p14:creationId xmlns:p14="http://schemas.microsoft.com/office/powerpoint/2010/main" val="376188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Institutional research specialists may be sought to participate in reviews of candidates</a:t>
            </a:r>
            <a:r>
              <a:rPr lang="en-US" baseline="0" dirty="0" smtClean="0"/>
              <a:t> for this certification.</a:t>
            </a:r>
            <a:endParaRPr lang="en-US" dirty="0"/>
          </a:p>
        </p:txBody>
      </p:sp>
      <p:sp>
        <p:nvSpPr>
          <p:cNvPr id="4" name="Slide Number Placeholder 3"/>
          <p:cNvSpPr>
            <a:spLocks noGrp="1"/>
          </p:cNvSpPr>
          <p:nvPr>
            <p:ph type="sldNum" sz="quarter" idx="10"/>
          </p:nvPr>
        </p:nvSpPr>
        <p:spPr/>
        <p:txBody>
          <a:bodyPr/>
          <a:lstStyle/>
          <a:p>
            <a:fld id="{185423A4-6815-D04C-903A-4CB4CEEC13CF}" type="slidenum">
              <a:rPr lang="en-US" smtClean="0"/>
              <a:t>21</a:t>
            </a:fld>
            <a:endParaRPr lang="en-US"/>
          </a:p>
        </p:txBody>
      </p:sp>
    </p:spTree>
    <p:extLst>
      <p:ext uri="{BB962C8B-B14F-4D97-AF65-F5344CB8AC3E}">
        <p14:creationId xmlns:p14="http://schemas.microsoft.com/office/powerpoint/2010/main" val="4156777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terior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840827" y="304528"/>
            <a:ext cx="7158037" cy="725261"/>
          </a:xfrm>
        </p:spPr>
        <p:txBody>
          <a:bodyPr anchor="ctr" anchorCtr="0">
            <a:normAutofit/>
          </a:bodyPr>
          <a:lstStyle>
            <a:lvl1pPr algn="l">
              <a:defRPr sz="3600">
                <a:solidFill>
                  <a:srgbClr val="596BC5"/>
                </a:solidFill>
              </a:defRPr>
            </a:lvl1pPr>
          </a:lstStyle>
          <a:p>
            <a:pPr lvl="0"/>
            <a:r>
              <a:rPr lang="en-US" dirty="0" smtClean="0"/>
              <a:t>Interior Slide Blue Headline</a:t>
            </a:r>
            <a:endParaRPr lang="en-US" dirty="0"/>
          </a:p>
        </p:txBody>
      </p:sp>
      <p:sp>
        <p:nvSpPr>
          <p:cNvPr id="11" name="Text Placeholder 10"/>
          <p:cNvSpPr>
            <a:spLocks noGrp="1"/>
          </p:cNvSpPr>
          <p:nvPr>
            <p:ph type="body" sz="quarter" idx="12" hasCustomPrompt="1"/>
          </p:nvPr>
        </p:nvSpPr>
        <p:spPr>
          <a:xfrm>
            <a:off x="444500" y="1323975"/>
            <a:ext cx="8335963" cy="4246563"/>
          </a:xfrm>
        </p:spPr>
        <p:txBody>
          <a:bodyPr>
            <a:normAutofit/>
          </a:bodyPr>
          <a:lstStyle>
            <a:lvl1pPr>
              <a:defRPr sz="2900"/>
            </a:lvl1pPr>
            <a:lvl2pPr>
              <a:defRPr sz="2800"/>
            </a:lvl2pPr>
            <a:lvl3pPr marL="0" marR="0" indent="0" algn="l" defTabSz="457200" rtl="0" eaLnBrk="1" fontAlgn="auto" latinLnBrk="0" hangingPunct="1">
              <a:lnSpc>
                <a:spcPct val="100000"/>
              </a:lnSpc>
              <a:spcBef>
                <a:spcPct val="20000"/>
              </a:spcBef>
              <a:spcAft>
                <a:spcPts val="0"/>
              </a:spcAft>
              <a:buClrTx/>
              <a:buSzTx/>
              <a:buFont typeface="Arial"/>
              <a:buNone/>
              <a:tabLst/>
              <a:defRPr sz="2800"/>
            </a:lvl3pPr>
          </a:lstStyle>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
        <p:nvSpPr>
          <p:cNvPr id="6"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baseline="30000" dirty="0" smtClean="0">
                <a:solidFill>
                  <a:srgbClr val="949499"/>
                </a:solidFill>
              </a:rPr>
              <a:t>©2014 </a:t>
            </a:r>
            <a:r>
              <a:rPr lang="en-US" baseline="30000" dirty="0" err="1" smtClean="0">
                <a:solidFill>
                  <a:srgbClr val="949499"/>
                </a:solidFill>
              </a:rPr>
              <a:t>MarylandOnline</a:t>
            </a:r>
            <a:r>
              <a:rPr lang="en-US" baseline="30000" dirty="0" smtClean="0">
                <a:solidFill>
                  <a:srgbClr val="949499"/>
                </a:solidFill>
              </a:rPr>
              <a:t>., Inc.</a:t>
            </a:r>
          </a:p>
        </p:txBody>
      </p:sp>
    </p:spTree>
    <p:extLst>
      <p:ext uri="{BB962C8B-B14F-4D97-AF65-F5344CB8AC3E}">
        <p14:creationId xmlns:p14="http://schemas.microsoft.com/office/powerpoint/2010/main" val="363999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terior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444500" y="1323975"/>
            <a:ext cx="8335963" cy="4246563"/>
          </a:xfrm>
        </p:spPr>
        <p:txBody>
          <a:bodyPr>
            <a:normAutofit/>
          </a:bodyPr>
          <a:lstStyle>
            <a:lvl1pPr>
              <a:defRPr sz="2900"/>
            </a:lvl1pPr>
            <a:lvl2pPr>
              <a:defRPr sz="2800"/>
            </a:lvl2pPr>
            <a:lvl3pPr marL="0" marR="0" indent="0" algn="l" defTabSz="457200" rtl="0" eaLnBrk="1" fontAlgn="auto" latinLnBrk="0" hangingPunct="1">
              <a:lnSpc>
                <a:spcPct val="100000"/>
              </a:lnSpc>
              <a:spcBef>
                <a:spcPct val="20000"/>
              </a:spcBef>
              <a:spcAft>
                <a:spcPts val="0"/>
              </a:spcAft>
              <a:buClrTx/>
              <a:buSzTx/>
              <a:buFont typeface="Arial"/>
              <a:buNone/>
              <a:tabLst/>
              <a:defRPr sz="2800"/>
            </a:lvl3pPr>
          </a:lstStyle>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
        <p:nvSpPr>
          <p:cNvPr id="5" name="Text Placeholder 7"/>
          <p:cNvSpPr>
            <a:spLocks noGrp="1"/>
          </p:cNvSpPr>
          <p:nvPr>
            <p:ph type="body" sz="quarter" idx="10" hasCustomPrompt="1"/>
          </p:nvPr>
        </p:nvSpPr>
        <p:spPr>
          <a:xfrm>
            <a:off x="1840827" y="304528"/>
            <a:ext cx="7158037" cy="725261"/>
          </a:xfrm>
        </p:spPr>
        <p:txBody>
          <a:bodyPr anchor="ctr" anchorCtr="0">
            <a:normAutofit/>
          </a:bodyPr>
          <a:lstStyle>
            <a:lvl1pPr algn="l">
              <a:defRPr sz="3600">
                <a:solidFill>
                  <a:srgbClr val="596BC5"/>
                </a:solidFill>
              </a:defRPr>
            </a:lvl1pPr>
          </a:lstStyle>
          <a:p>
            <a:pPr lvl="0"/>
            <a:r>
              <a:rPr lang="en-US" dirty="0" smtClean="0"/>
              <a:t>Interior Slide Blue Headline</a:t>
            </a:r>
            <a:endParaRPr lang="en-US" dirty="0"/>
          </a:p>
        </p:txBody>
      </p:sp>
      <p:sp>
        <p:nvSpPr>
          <p:cNvPr id="6"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baseline="30000" dirty="0" smtClean="0">
                <a:solidFill>
                  <a:srgbClr val="949499"/>
                </a:solidFill>
              </a:rPr>
              <a:t>©2014 </a:t>
            </a:r>
            <a:r>
              <a:rPr lang="en-US" baseline="30000" dirty="0" err="1" smtClean="0">
                <a:solidFill>
                  <a:srgbClr val="949499"/>
                </a:solidFill>
              </a:rPr>
              <a:t>MarylandOnline</a:t>
            </a:r>
            <a:r>
              <a:rPr lang="en-US" baseline="30000" dirty="0" smtClean="0">
                <a:solidFill>
                  <a:srgbClr val="949499"/>
                </a:solidFill>
              </a:rPr>
              <a:t>., Inc.</a:t>
            </a:r>
          </a:p>
        </p:txBody>
      </p:sp>
    </p:spTree>
    <p:extLst>
      <p:ext uri="{BB962C8B-B14F-4D97-AF65-F5344CB8AC3E}">
        <p14:creationId xmlns:p14="http://schemas.microsoft.com/office/powerpoint/2010/main" val="234951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6" name="Picture 5" descr="QM_PP_Templat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875642" y="6132282"/>
            <a:ext cx="3429000" cy="323165"/>
          </a:xfrm>
          <a:prstGeom prst="rect">
            <a:avLst/>
          </a:prstGeom>
          <a:noFill/>
        </p:spPr>
        <p:txBody>
          <a:bodyPr wrap="square" rtlCol="0">
            <a:spAutoFit/>
          </a:bodyPr>
          <a:lstStyle/>
          <a:p>
            <a:pPr lvl="0" algn="ctr"/>
            <a:r>
              <a:rPr lang="en-US" sz="1500" dirty="0" smtClean="0">
                <a:solidFill>
                  <a:schemeClr val="bg1"/>
                </a:solidFill>
              </a:rPr>
              <a:t>©</a:t>
            </a:r>
            <a:r>
              <a:rPr lang="en-US" sz="1500" smtClean="0">
                <a:solidFill>
                  <a:schemeClr val="bg1"/>
                </a:solidFill>
              </a:rPr>
              <a:t>2014 </a:t>
            </a:r>
            <a:r>
              <a:rPr lang="en-US" sz="1500" dirty="0" err="1" smtClean="0">
                <a:solidFill>
                  <a:schemeClr val="bg1"/>
                </a:solidFill>
              </a:rPr>
              <a:t>MarylandOnline</a:t>
            </a:r>
            <a:r>
              <a:rPr lang="en-US" sz="1500" dirty="0" smtClean="0">
                <a:solidFill>
                  <a:schemeClr val="bg1"/>
                </a:solidFill>
              </a:rPr>
              <a:t>., Inc.</a:t>
            </a:r>
            <a:endParaRPr lang="en-US" sz="1500" dirty="0"/>
          </a:p>
        </p:txBody>
      </p:sp>
      <p:sp>
        <p:nvSpPr>
          <p:cNvPr id="5" name="TextBox 4"/>
          <p:cNvSpPr txBox="1"/>
          <p:nvPr/>
        </p:nvSpPr>
        <p:spPr>
          <a:xfrm>
            <a:off x="2875642" y="6132282"/>
            <a:ext cx="3429000" cy="323165"/>
          </a:xfrm>
          <a:prstGeom prst="rect">
            <a:avLst/>
          </a:prstGeom>
          <a:noFill/>
        </p:spPr>
        <p:txBody>
          <a:bodyPr wrap="square" rtlCol="0">
            <a:spAutoFit/>
          </a:bodyPr>
          <a:lstStyle/>
          <a:p>
            <a:pPr lvl="0" algn="ctr"/>
            <a:r>
              <a:rPr lang="en-US" sz="1500" dirty="0" smtClean="0">
                <a:solidFill>
                  <a:schemeClr val="bg1"/>
                </a:solidFill>
              </a:rPr>
              <a:t>©</a:t>
            </a:r>
            <a:r>
              <a:rPr lang="en-US" sz="1500" smtClean="0">
                <a:solidFill>
                  <a:schemeClr val="bg1"/>
                </a:solidFill>
              </a:rPr>
              <a:t>2014 </a:t>
            </a:r>
            <a:r>
              <a:rPr lang="en-US" sz="1500" dirty="0" err="1" smtClean="0">
                <a:solidFill>
                  <a:schemeClr val="bg1"/>
                </a:solidFill>
              </a:rPr>
              <a:t>MarylandOnline</a:t>
            </a:r>
            <a:r>
              <a:rPr lang="en-US" sz="1500" dirty="0" smtClean="0">
                <a:solidFill>
                  <a:schemeClr val="bg1"/>
                </a:solidFill>
              </a:rPr>
              <a:t>., Inc.</a:t>
            </a:r>
            <a:endParaRPr lang="en-US" sz="1500" dirty="0"/>
          </a:p>
        </p:txBody>
      </p:sp>
      <p:sp>
        <p:nvSpPr>
          <p:cNvPr id="8" name="TextBox 7"/>
          <p:cNvSpPr txBox="1"/>
          <p:nvPr userDrawn="1"/>
        </p:nvSpPr>
        <p:spPr>
          <a:xfrm>
            <a:off x="2875642" y="6132282"/>
            <a:ext cx="3429000" cy="323165"/>
          </a:xfrm>
          <a:prstGeom prst="rect">
            <a:avLst/>
          </a:prstGeom>
          <a:noFill/>
        </p:spPr>
        <p:txBody>
          <a:bodyPr wrap="square" rtlCol="0">
            <a:spAutoFit/>
          </a:bodyPr>
          <a:lstStyle/>
          <a:p>
            <a:pPr lvl="0" algn="ctr"/>
            <a:r>
              <a:rPr lang="en-US" sz="1500" dirty="0" smtClean="0">
                <a:solidFill>
                  <a:schemeClr val="bg1"/>
                </a:solidFill>
              </a:rPr>
              <a:t>©2014 </a:t>
            </a:r>
            <a:r>
              <a:rPr lang="en-US" sz="1500" dirty="0" err="1" smtClean="0">
                <a:solidFill>
                  <a:schemeClr val="bg1"/>
                </a:solidFill>
              </a:rPr>
              <a:t>MarylandOnline</a:t>
            </a:r>
            <a:r>
              <a:rPr lang="en-US" sz="1500" dirty="0" smtClean="0">
                <a:solidFill>
                  <a:schemeClr val="bg1"/>
                </a:solidFill>
              </a:rPr>
              <a:t>., Inc.</a:t>
            </a:r>
            <a:endParaRPr lang="en-US" sz="1500" dirty="0"/>
          </a:p>
        </p:txBody>
      </p:sp>
    </p:spTree>
    <p:extLst>
      <p:ext uri="{BB962C8B-B14F-4D97-AF65-F5344CB8AC3E}">
        <p14:creationId xmlns:p14="http://schemas.microsoft.com/office/powerpoint/2010/main" val="130498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Title slide">
    <p:spTree>
      <p:nvGrpSpPr>
        <p:cNvPr id="1" name=""/>
        <p:cNvGrpSpPr/>
        <p:nvPr/>
      </p:nvGrpSpPr>
      <p:grpSpPr>
        <a:xfrm>
          <a:off x="0" y="0"/>
          <a:ext cx="0" cy="0"/>
          <a:chOff x="0" y="0"/>
          <a:chExt cx="0" cy="0"/>
        </a:xfrm>
      </p:grpSpPr>
      <p:pic>
        <p:nvPicPr>
          <p:cNvPr id="9" name="Picture 8" descr="QM_PP_Templat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ubtitle 2"/>
          <p:cNvSpPr>
            <a:spLocks noGrp="1"/>
          </p:cNvSpPr>
          <p:nvPr>
            <p:ph type="subTitle" idx="1" hasCustomPrompt="1"/>
          </p:nvPr>
        </p:nvSpPr>
        <p:spPr>
          <a:xfrm>
            <a:off x="1371600" y="3886200"/>
            <a:ext cx="6400800" cy="1752600"/>
          </a:xfrm>
        </p:spPr>
        <p:txBody>
          <a:bodyPr>
            <a:normAutofit/>
          </a:bodyPr>
          <a:lstStyle>
            <a:lvl1pPr marL="0" indent="0" algn="ctr">
              <a:buNone/>
              <a:defRPr sz="32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4600" baseline="30000" dirty="0" smtClean="0">
                <a:solidFill>
                  <a:schemeClr val="tx1"/>
                </a:solidFill>
              </a:rPr>
              <a:t>A short description or subtitle to</a:t>
            </a:r>
            <a:br>
              <a:rPr lang="en-US" sz="4600" baseline="30000" dirty="0" smtClean="0">
                <a:solidFill>
                  <a:schemeClr val="tx1"/>
                </a:solidFill>
              </a:rPr>
            </a:br>
            <a:r>
              <a:rPr lang="en-US" sz="4600" baseline="30000" dirty="0" smtClean="0">
                <a:solidFill>
                  <a:schemeClr val="tx1"/>
                </a:solidFill>
              </a:rPr>
              <a:t>introduce an entire segment of slides. This can be three to four lines long. </a:t>
            </a:r>
            <a:endParaRPr lang="en-US" sz="4600" baseline="30000" dirty="0">
              <a:solidFill>
                <a:schemeClr val="tx1"/>
              </a:solidFill>
            </a:endParaRPr>
          </a:p>
        </p:txBody>
      </p:sp>
      <p:sp>
        <p:nvSpPr>
          <p:cNvPr id="8" name="Text Placeholder 10"/>
          <p:cNvSpPr>
            <a:spLocks noGrp="1"/>
          </p:cNvSpPr>
          <p:nvPr>
            <p:ph type="body" sz="quarter" idx="13" hasCustomPrompt="1"/>
          </p:nvPr>
        </p:nvSpPr>
        <p:spPr>
          <a:xfrm>
            <a:off x="685800" y="1815376"/>
            <a:ext cx="7772400" cy="1872704"/>
          </a:xfrm>
        </p:spPr>
        <p:txBody>
          <a:bodyPr anchor="ctr" anchorCtr="0">
            <a:normAutofit/>
          </a:bodyPr>
          <a:lstStyle>
            <a:lvl1pPr marL="0" indent="0" algn="ctr">
              <a:buFontTx/>
              <a:buNone/>
              <a:defRPr sz="6400" baseline="0">
                <a:solidFill>
                  <a:srgbClr val="596BC5"/>
                </a:solidFill>
              </a:defRPr>
            </a:lvl1pPr>
          </a:lstStyle>
          <a:p>
            <a:pPr lvl="0"/>
            <a:r>
              <a:rPr lang="en-US" dirty="0" smtClean="0"/>
              <a:t>This is the Title Slide</a:t>
            </a:r>
            <a:endParaRPr lang="en-US" dirty="0"/>
          </a:p>
        </p:txBody>
      </p:sp>
      <p:sp>
        <p:nvSpPr>
          <p:cNvPr id="10"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baseline="30000" dirty="0" smtClean="0">
                <a:solidFill>
                  <a:srgbClr val="949499"/>
                </a:solidFill>
              </a:rPr>
              <a:t>©2014 </a:t>
            </a:r>
            <a:r>
              <a:rPr lang="en-US" baseline="30000" dirty="0" err="1" smtClean="0">
                <a:solidFill>
                  <a:srgbClr val="949499"/>
                </a:solidFill>
              </a:rPr>
              <a:t>MarylandOnline</a:t>
            </a:r>
            <a:r>
              <a:rPr lang="en-US" baseline="30000" dirty="0" smtClean="0">
                <a:solidFill>
                  <a:srgbClr val="949499"/>
                </a:solidFill>
              </a:rPr>
              <a:t>., Inc.</a:t>
            </a:r>
          </a:p>
        </p:txBody>
      </p:sp>
    </p:spTree>
    <p:extLst>
      <p:ext uri="{BB962C8B-B14F-4D97-AF65-F5344CB8AC3E}">
        <p14:creationId xmlns:p14="http://schemas.microsoft.com/office/powerpoint/2010/main" val="198060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beginning slide">
    <p:spTree>
      <p:nvGrpSpPr>
        <p:cNvPr id="1" name=""/>
        <p:cNvGrpSpPr/>
        <p:nvPr/>
      </p:nvGrpSpPr>
      <p:grpSpPr>
        <a:xfrm>
          <a:off x="0" y="0"/>
          <a:ext cx="0" cy="0"/>
          <a:chOff x="0" y="0"/>
          <a:chExt cx="0" cy="0"/>
        </a:xfrm>
      </p:grpSpPr>
      <p:pic>
        <p:nvPicPr>
          <p:cNvPr id="4" name="Picture 3" descr="QM_PP_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8"/>
          <p:cNvSpPr>
            <a:spLocks noGrp="1"/>
          </p:cNvSpPr>
          <p:nvPr>
            <p:ph type="body" sz="quarter" idx="10" hasCustomPrompt="1"/>
          </p:nvPr>
        </p:nvSpPr>
        <p:spPr>
          <a:xfrm>
            <a:off x="414338" y="5079774"/>
            <a:ext cx="8315325" cy="789441"/>
          </a:xfrm>
        </p:spPr>
        <p:txBody>
          <a:bodyPr>
            <a:normAutofit/>
          </a:bodyPr>
          <a:lstStyle>
            <a:lvl1pPr algn="ctr">
              <a:defRPr sz="4000" baseline="0">
                <a:solidFill>
                  <a:srgbClr val="FFD44F"/>
                </a:solidFill>
              </a:defRPr>
            </a:lvl1pPr>
          </a:lstStyle>
          <a:p>
            <a:pPr lvl="0"/>
            <a:r>
              <a:rPr lang="en-US" dirty="0" smtClean="0"/>
              <a:t>TITLE OF PRESENTATION</a:t>
            </a:r>
            <a:endParaRPr lang="en-US" dirty="0"/>
          </a:p>
        </p:txBody>
      </p:sp>
    </p:spTree>
    <p:extLst>
      <p:ext uri="{BB962C8B-B14F-4D97-AF65-F5344CB8AC3E}">
        <p14:creationId xmlns:p14="http://schemas.microsoft.com/office/powerpoint/2010/main" val="3568706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ior Title slide">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1371600" y="3886200"/>
            <a:ext cx="6400800" cy="1752600"/>
          </a:xfrm>
        </p:spPr>
        <p:txBody>
          <a:bodyPr>
            <a:normAutofit/>
          </a:bodyPr>
          <a:lstStyle>
            <a:lvl1pPr marL="0" indent="0" algn="ctr">
              <a:buNone/>
              <a:defRPr sz="32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4600" baseline="30000" dirty="0" smtClean="0">
                <a:solidFill>
                  <a:schemeClr val="tx1"/>
                </a:solidFill>
              </a:rPr>
              <a:t>A short description or subtitle to</a:t>
            </a:r>
            <a:br>
              <a:rPr lang="en-US" sz="4600" baseline="30000" dirty="0" smtClean="0">
                <a:solidFill>
                  <a:schemeClr val="tx1"/>
                </a:solidFill>
              </a:rPr>
            </a:br>
            <a:r>
              <a:rPr lang="en-US" sz="4600" baseline="30000" dirty="0" smtClean="0">
                <a:solidFill>
                  <a:schemeClr val="tx1"/>
                </a:solidFill>
              </a:rPr>
              <a:t>introduce an entire segment of slides. This can be three to four lines long. </a:t>
            </a:r>
            <a:endParaRPr lang="en-US" sz="4600" baseline="30000" dirty="0">
              <a:solidFill>
                <a:schemeClr val="tx1"/>
              </a:solidFill>
            </a:endParaRPr>
          </a:p>
        </p:txBody>
      </p:sp>
      <p:sp>
        <p:nvSpPr>
          <p:cNvPr id="8" name="Text Placeholder 10"/>
          <p:cNvSpPr>
            <a:spLocks noGrp="1"/>
          </p:cNvSpPr>
          <p:nvPr>
            <p:ph type="body" sz="quarter" idx="13" hasCustomPrompt="1"/>
          </p:nvPr>
        </p:nvSpPr>
        <p:spPr>
          <a:xfrm>
            <a:off x="685800" y="1815376"/>
            <a:ext cx="7772400" cy="1872704"/>
          </a:xfrm>
        </p:spPr>
        <p:txBody>
          <a:bodyPr anchor="ctr" anchorCtr="0">
            <a:normAutofit/>
          </a:bodyPr>
          <a:lstStyle>
            <a:lvl1pPr marL="0" indent="0" algn="ctr">
              <a:buFontTx/>
              <a:buNone/>
              <a:defRPr sz="6400" baseline="0">
                <a:solidFill>
                  <a:srgbClr val="596BC5"/>
                </a:solidFill>
              </a:defRPr>
            </a:lvl1pPr>
          </a:lstStyle>
          <a:p>
            <a:pPr lvl="0"/>
            <a:r>
              <a:rPr lang="en-US" dirty="0" smtClean="0"/>
              <a:t>This is the Title Slide</a:t>
            </a:r>
            <a:endParaRPr lang="en-US" dirty="0"/>
          </a:p>
        </p:txBody>
      </p:sp>
      <p:sp>
        <p:nvSpPr>
          <p:cNvPr id="10"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baseline="30000" dirty="0" smtClean="0">
                <a:solidFill>
                  <a:srgbClr val="949499"/>
                </a:solidFill>
              </a:rPr>
              <a:t>©2014 </a:t>
            </a:r>
            <a:r>
              <a:rPr lang="en-US" baseline="30000" dirty="0" err="1" smtClean="0">
                <a:solidFill>
                  <a:srgbClr val="949499"/>
                </a:solidFill>
              </a:rPr>
              <a:t>MarylandOnline</a:t>
            </a:r>
            <a:r>
              <a:rPr lang="en-US" baseline="30000" dirty="0" smtClean="0">
                <a:solidFill>
                  <a:srgbClr val="949499"/>
                </a:solidFill>
              </a:rPr>
              <a:t>., Inc.</a:t>
            </a:r>
          </a:p>
        </p:txBody>
      </p:sp>
    </p:spTree>
    <p:extLst>
      <p:ext uri="{BB962C8B-B14F-4D97-AF65-F5344CB8AC3E}">
        <p14:creationId xmlns:p14="http://schemas.microsoft.com/office/powerpoint/2010/main" val="41039211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QM_PP_Template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QM_PP_Template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1"/>
            <a:ext cx="8229600" cy="46137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a:t>
            </a:r>
          </a:p>
          <a:p>
            <a:pPr lvl="4"/>
            <a:endParaRPr lang="en-US" dirty="0"/>
          </a:p>
          <a:p>
            <a:pPr lvl="4"/>
            <a:endParaRPr lang="en-US" dirty="0"/>
          </a:p>
          <a:p>
            <a:pPr lvl="4"/>
            <a:endParaRPr lang="en-US" dirty="0" smtClean="0"/>
          </a:p>
        </p:txBody>
      </p:sp>
      <p:sp>
        <p:nvSpPr>
          <p:cNvPr id="2" name="Title Placeholder 1"/>
          <p:cNvSpPr>
            <a:spLocks noGrp="1"/>
          </p:cNvSpPr>
          <p:nvPr>
            <p:ph type="title"/>
          </p:nvPr>
        </p:nvSpPr>
        <p:spPr>
          <a:xfrm>
            <a:off x="1914071" y="304800"/>
            <a:ext cx="6772728" cy="721360"/>
          </a:xfrm>
          <a:prstGeom prst="rect">
            <a:avLst/>
          </a:prstGeom>
        </p:spPr>
        <p:txBody>
          <a:bodyPr vert="horz" lIns="91440" tIns="45720" rIns="91440" bIns="45720" rtlCol="0" anchor="ctr" anchorCtr="0">
            <a:normAutofit/>
          </a:bodyPr>
          <a:lstStyle/>
          <a:p>
            <a:r>
              <a:rPr lang="en-US" smtClean="0"/>
              <a:t>Click to edit Master title style</a:t>
            </a:r>
            <a:endParaRPr lang="en-US" dirty="0"/>
          </a:p>
        </p:txBody>
      </p:sp>
      <p:sp>
        <p:nvSpPr>
          <p:cNvPr id="10"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baseline="30000" dirty="0" smtClean="0">
                <a:solidFill>
                  <a:srgbClr val="949499"/>
                </a:solidFill>
              </a:rPr>
              <a:t>©2014 </a:t>
            </a:r>
            <a:r>
              <a:rPr lang="en-US" baseline="30000" dirty="0" err="1" smtClean="0">
                <a:solidFill>
                  <a:srgbClr val="949499"/>
                </a:solidFill>
              </a:rPr>
              <a:t>MarylandOnline</a:t>
            </a:r>
            <a:r>
              <a:rPr lang="en-US" baseline="30000" dirty="0" smtClean="0">
                <a:solidFill>
                  <a:srgbClr val="949499"/>
                </a:solidFill>
              </a:rPr>
              <a:t>., Inc.</a:t>
            </a:r>
          </a:p>
        </p:txBody>
      </p:sp>
    </p:spTree>
    <p:extLst>
      <p:ext uri="{BB962C8B-B14F-4D97-AF65-F5344CB8AC3E}">
        <p14:creationId xmlns:p14="http://schemas.microsoft.com/office/powerpoint/2010/main" val="1963250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6" r:id="rId4"/>
    <p:sldLayoutId id="2147483688" r:id="rId5"/>
  </p:sldLayoutIdLst>
  <p:timing>
    <p:tnLst>
      <p:par>
        <p:cTn id="1" dur="indefinite" restart="never" nodeType="tmRoot"/>
      </p:par>
    </p:tnLst>
  </p:timing>
  <p:hf sldNum="0" hdr="0" ftr="0" dt="0"/>
  <p:txStyles>
    <p:titleStyle>
      <a:lvl1pPr algn="l" defTabSz="457200" rtl="0" eaLnBrk="1" latinLnBrk="0" hangingPunct="1">
        <a:spcBef>
          <a:spcPct val="0"/>
        </a:spcBef>
        <a:buNone/>
        <a:defRPr sz="4000" kern="1200" baseline="0">
          <a:solidFill>
            <a:srgbClr val="596BC5"/>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800" kern="1200">
          <a:solidFill>
            <a:schemeClr val="bg1">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QM_PP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a:t>
            </a:r>
          </a:p>
          <a:p>
            <a:pPr lvl="4"/>
            <a:endParaRPr lang="en-US" dirty="0" smtClean="0"/>
          </a:p>
          <a:p>
            <a:pPr lvl="4"/>
            <a:endParaRPr lang="en-US" dirty="0"/>
          </a:p>
        </p:txBody>
      </p:sp>
      <p:sp>
        <p:nvSpPr>
          <p:cNvPr id="8"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baseline="30000" dirty="0" smtClean="0">
                <a:solidFill>
                  <a:srgbClr val="949499"/>
                </a:solidFill>
              </a:rPr>
              <a:t>©2014 </a:t>
            </a:r>
            <a:r>
              <a:rPr lang="en-US" baseline="30000" dirty="0" err="1" smtClean="0">
                <a:solidFill>
                  <a:srgbClr val="949499"/>
                </a:solidFill>
              </a:rPr>
              <a:t>MarylandOnline</a:t>
            </a:r>
            <a:r>
              <a:rPr lang="en-US" baseline="30000" dirty="0" smtClean="0">
                <a:solidFill>
                  <a:srgbClr val="949499"/>
                </a:solidFill>
              </a:rPr>
              <a:t>., Inc.</a:t>
            </a:r>
          </a:p>
        </p:txBody>
      </p:sp>
    </p:spTree>
    <p:extLst>
      <p:ext uri="{BB962C8B-B14F-4D97-AF65-F5344CB8AC3E}">
        <p14:creationId xmlns:p14="http://schemas.microsoft.com/office/powerpoint/2010/main" val="2970408885"/>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mailto:rlegon@qualitymatters.org"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Introducing QM Program Certification</a:t>
            </a:r>
            <a:endParaRPr lang="en-US" dirty="0"/>
          </a:p>
        </p:txBody>
      </p:sp>
    </p:spTree>
    <p:extLst>
      <p:ext uri="{BB962C8B-B14F-4D97-AF65-F5344CB8AC3E}">
        <p14:creationId xmlns:p14="http://schemas.microsoft.com/office/powerpoint/2010/main" val="2856902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ctr"/>
            <a:r>
              <a:rPr lang="en-US" dirty="0" smtClean="0"/>
              <a:t>Examples of Supporting Evidence</a:t>
            </a:r>
            <a:endParaRPr lang="en-US" dirty="0"/>
          </a:p>
        </p:txBody>
      </p:sp>
      <p:sp>
        <p:nvSpPr>
          <p:cNvPr id="6" name="Text Placeholder 5"/>
          <p:cNvSpPr>
            <a:spLocks noGrp="1"/>
          </p:cNvSpPr>
          <p:nvPr>
            <p:ph type="body" sz="quarter" idx="12"/>
          </p:nvPr>
        </p:nvSpPr>
        <p:spPr>
          <a:xfrm>
            <a:off x="444500" y="1029789"/>
            <a:ext cx="8335963" cy="5589295"/>
          </a:xfrm>
        </p:spPr>
        <p:txBody>
          <a:bodyPr>
            <a:noAutofit/>
          </a:bodyPr>
          <a:lstStyle/>
          <a:p>
            <a:r>
              <a:rPr lang="en-US" sz="2400" dirty="0" smtClean="0"/>
              <a:t>1. A </a:t>
            </a:r>
            <a:r>
              <a:rPr lang="en-US" sz="2400" dirty="0"/>
              <a:t>list of </a:t>
            </a:r>
            <a:r>
              <a:rPr lang="en-US" sz="2400" dirty="0" smtClean="0"/>
              <a:t>program or institutional learning </a:t>
            </a:r>
            <a:r>
              <a:rPr lang="en-US" sz="2400" dirty="0"/>
              <a:t>objectives, outcomes, or </a:t>
            </a:r>
            <a:r>
              <a:rPr lang="en-US" sz="2400" dirty="0" smtClean="0"/>
              <a:t>competencies </a:t>
            </a:r>
            <a:endParaRPr lang="en-US" sz="1600" dirty="0"/>
          </a:p>
          <a:p>
            <a:r>
              <a:rPr lang="en-US" sz="2400" dirty="0"/>
              <a:t>2. </a:t>
            </a:r>
            <a:r>
              <a:rPr lang="en-US" sz="2400" dirty="0" smtClean="0"/>
              <a:t>Access to a range of courses and an </a:t>
            </a:r>
            <a:r>
              <a:rPr lang="en-US" sz="2400" dirty="0"/>
              <a:t>alignment map, or table showing how course-level objectives, outcomes, or competencies match or expand on the program-level objectives, etc</a:t>
            </a:r>
            <a:r>
              <a:rPr lang="en-US" sz="2400" dirty="0" smtClean="0"/>
              <a:t>.</a:t>
            </a:r>
            <a:endParaRPr lang="en-US" sz="2400" dirty="0"/>
          </a:p>
          <a:p>
            <a:r>
              <a:rPr lang="en-US" sz="2400" dirty="0" smtClean="0"/>
              <a:t>3. </a:t>
            </a:r>
            <a:r>
              <a:rPr lang="en-US" sz="2400" dirty="0"/>
              <a:t>Completion of Applying the Quality Matters Rubric or Improving Your Online Course, or substitute courses from QM, other organizations, or the institution or program </a:t>
            </a:r>
            <a:r>
              <a:rPr lang="en-US" sz="2400" dirty="0" smtClean="0"/>
              <a:t>itself</a:t>
            </a:r>
          </a:p>
          <a:p>
            <a:r>
              <a:rPr lang="en-US" sz="2400" dirty="0" smtClean="0"/>
              <a:t>4. </a:t>
            </a:r>
            <a:r>
              <a:rPr lang="en-US" sz="2400" dirty="0"/>
              <a:t>QM Course Review Management System reports and annual Implementation Plan reports.  Documentation of the course development/revision process and/or  the internal course review </a:t>
            </a:r>
            <a:r>
              <a:rPr lang="en-US" sz="2400" dirty="0" smtClean="0"/>
              <a:t>process </a:t>
            </a:r>
            <a:endParaRPr lang="en-US" sz="2400" dirty="0"/>
          </a:p>
        </p:txBody>
      </p:sp>
    </p:spTree>
    <p:extLst>
      <p:ext uri="{BB962C8B-B14F-4D97-AF65-F5344CB8AC3E}">
        <p14:creationId xmlns:p14="http://schemas.microsoft.com/office/powerpoint/2010/main" val="4118948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a:bodyPr>
          <a:lstStyle/>
          <a:p>
            <a:r>
              <a:rPr lang="en-US" dirty="0"/>
              <a:t>Two Levels of certification:</a:t>
            </a:r>
          </a:p>
          <a:p>
            <a:pPr algn="l"/>
            <a:r>
              <a:rPr lang="en-US" dirty="0"/>
              <a:t>Stage 1 – Candidate – Making Progress</a:t>
            </a:r>
          </a:p>
          <a:p>
            <a:pPr algn="l"/>
            <a:r>
              <a:rPr lang="en-US" dirty="0"/>
              <a:t>Stage 2 - Certified</a:t>
            </a:r>
          </a:p>
          <a:p>
            <a:endParaRPr lang="en-US" dirty="0"/>
          </a:p>
        </p:txBody>
      </p:sp>
      <p:sp>
        <p:nvSpPr>
          <p:cNvPr id="3" name="Text Placeholder 2"/>
          <p:cNvSpPr>
            <a:spLocks noGrp="1"/>
          </p:cNvSpPr>
          <p:nvPr>
            <p:ph type="body" sz="quarter" idx="13"/>
          </p:nvPr>
        </p:nvSpPr>
        <p:spPr/>
        <p:txBody>
          <a:bodyPr>
            <a:normAutofit/>
          </a:bodyPr>
          <a:lstStyle/>
          <a:p>
            <a:r>
              <a:rPr lang="en-US" sz="4000" dirty="0" smtClean="0"/>
              <a:t>Online Teaching Certification</a:t>
            </a:r>
            <a:endParaRPr lang="en-US" sz="4000" dirty="0"/>
          </a:p>
        </p:txBody>
      </p:sp>
    </p:spTree>
    <p:extLst>
      <p:ext uri="{BB962C8B-B14F-4D97-AF65-F5344CB8AC3E}">
        <p14:creationId xmlns:p14="http://schemas.microsoft.com/office/powerpoint/2010/main" val="1338077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44500" y="1323975"/>
            <a:ext cx="8335963" cy="5141177"/>
          </a:xfrm>
        </p:spPr>
        <p:txBody>
          <a:bodyPr>
            <a:normAutofit/>
          </a:bodyPr>
          <a:lstStyle/>
          <a:p>
            <a:r>
              <a:rPr lang="en-US" sz="2400" dirty="0" smtClean="0"/>
              <a:t>First three criteria:</a:t>
            </a:r>
          </a:p>
          <a:p>
            <a:r>
              <a:rPr lang="en-US" sz="2400" dirty="0"/>
              <a:t>1.  All instructors, including part-time faculty, undergo training in online teaching prior to their online teaching assignment, or concurrently, in the case of recent hires, and are prepared to be effective and responsive online instructors.   </a:t>
            </a:r>
            <a:r>
              <a:rPr lang="en-US" sz="2400" dirty="0" smtClean="0"/>
              <a:t/>
            </a:r>
            <a:br>
              <a:rPr lang="en-US" sz="2400" dirty="0" smtClean="0"/>
            </a:br>
            <a:endParaRPr lang="en-US" sz="2400" dirty="0"/>
          </a:p>
          <a:p>
            <a:r>
              <a:rPr lang="en-US" sz="2400" dirty="0"/>
              <a:t>2</a:t>
            </a:r>
            <a:r>
              <a:rPr lang="en-US" sz="2400" dirty="0" smtClean="0"/>
              <a:t>. </a:t>
            </a:r>
            <a:r>
              <a:rPr lang="en-US" sz="2400" dirty="0"/>
              <a:t>The institution or program has provisions for pedagogical support or mentoring of faculty new to online </a:t>
            </a:r>
            <a:r>
              <a:rPr lang="en-US" sz="2400" dirty="0" smtClean="0"/>
              <a:t>teaching.  </a:t>
            </a:r>
            <a:br>
              <a:rPr lang="en-US" sz="2400" dirty="0" smtClean="0"/>
            </a:br>
            <a:endParaRPr lang="en-US" sz="2400" dirty="0"/>
          </a:p>
          <a:p>
            <a:r>
              <a:rPr lang="en-US" sz="2400" dirty="0"/>
              <a:t>3. The institution or program has Issued recommendations or guidelines, if not formal policies, on instructor response time and availability appropriate to support and engage online learners.</a:t>
            </a:r>
          </a:p>
          <a:p>
            <a:endParaRPr lang="en-US" dirty="0"/>
          </a:p>
        </p:txBody>
      </p:sp>
      <p:sp>
        <p:nvSpPr>
          <p:cNvPr id="3" name="Text Placeholder 2"/>
          <p:cNvSpPr>
            <a:spLocks noGrp="1"/>
          </p:cNvSpPr>
          <p:nvPr>
            <p:ph type="body" sz="quarter" idx="10"/>
          </p:nvPr>
        </p:nvSpPr>
        <p:spPr/>
        <p:txBody>
          <a:bodyPr/>
          <a:lstStyle/>
          <a:p>
            <a:pPr algn="ctr"/>
            <a:r>
              <a:rPr lang="en-US" dirty="0" smtClean="0"/>
              <a:t>Five Criteria Under Consideration</a:t>
            </a:r>
            <a:endParaRPr lang="en-US" dirty="0"/>
          </a:p>
        </p:txBody>
      </p:sp>
    </p:spTree>
    <p:extLst>
      <p:ext uri="{BB962C8B-B14F-4D97-AF65-F5344CB8AC3E}">
        <p14:creationId xmlns:p14="http://schemas.microsoft.com/office/powerpoint/2010/main" val="2743729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ctr"/>
            <a:r>
              <a:rPr lang="en-US" dirty="0" smtClean="0"/>
              <a:t>Five Criteria Under Consideration</a:t>
            </a:r>
            <a:endParaRPr lang="en-US" dirty="0"/>
          </a:p>
        </p:txBody>
      </p:sp>
      <p:sp>
        <p:nvSpPr>
          <p:cNvPr id="6" name="Text Placeholder 5"/>
          <p:cNvSpPr>
            <a:spLocks noGrp="1"/>
          </p:cNvSpPr>
          <p:nvPr>
            <p:ph type="body" sz="quarter" idx="12"/>
          </p:nvPr>
        </p:nvSpPr>
        <p:spPr>
          <a:xfrm>
            <a:off x="444500" y="1323975"/>
            <a:ext cx="8335963" cy="4897451"/>
          </a:xfrm>
        </p:spPr>
        <p:txBody>
          <a:bodyPr>
            <a:normAutofit/>
          </a:bodyPr>
          <a:lstStyle/>
          <a:p>
            <a:r>
              <a:rPr lang="en-US" sz="2400" dirty="0" smtClean="0"/>
              <a:t>Last two criteria:</a:t>
            </a:r>
          </a:p>
          <a:p>
            <a:r>
              <a:rPr lang="en-US" sz="2400" dirty="0"/>
              <a:t> </a:t>
            </a:r>
          </a:p>
          <a:p>
            <a:r>
              <a:rPr lang="en-US" sz="2400" dirty="0" smtClean="0"/>
              <a:t>4.  </a:t>
            </a:r>
            <a:r>
              <a:rPr lang="en-US" sz="2400" dirty="0"/>
              <a:t>The program encourages ongoing professional development for instructors engaged in online course delivery and provides internal PD activities and/or financial resources to seek appropriate opportunities for this purpose, externally.  </a:t>
            </a:r>
          </a:p>
          <a:p>
            <a:r>
              <a:rPr lang="en-US" sz="2400" dirty="0"/>
              <a:t> </a:t>
            </a:r>
          </a:p>
          <a:p>
            <a:r>
              <a:rPr lang="en-US" sz="2400" dirty="0" smtClean="0"/>
              <a:t>5.  </a:t>
            </a:r>
            <a:r>
              <a:rPr lang="en-US" sz="2400" dirty="0"/>
              <a:t>The program has a robust process to collect, distribute, and use learner feedback to inform teaching </a:t>
            </a:r>
            <a:r>
              <a:rPr lang="en-US" sz="2400" dirty="0" smtClean="0"/>
              <a:t>practices. </a:t>
            </a:r>
            <a:endParaRPr lang="en-US" sz="2400" dirty="0"/>
          </a:p>
        </p:txBody>
      </p:sp>
    </p:spTree>
    <p:extLst>
      <p:ext uri="{BB962C8B-B14F-4D97-AF65-F5344CB8AC3E}">
        <p14:creationId xmlns:p14="http://schemas.microsoft.com/office/powerpoint/2010/main" val="4053449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44500" y="1323975"/>
            <a:ext cx="8335963" cy="5243799"/>
          </a:xfrm>
        </p:spPr>
        <p:txBody>
          <a:bodyPr>
            <a:normAutofit fontScale="77500" lnSpcReduction="20000"/>
          </a:bodyPr>
          <a:lstStyle/>
          <a:p>
            <a:r>
              <a:rPr lang="en-US" sz="3100" dirty="0"/>
              <a:t>1. A statement of policy and practices for preparation of online instructors. Syllabi of courses/workshops, and a report on % participation by </a:t>
            </a:r>
            <a:r>
              <a:rPr lang="en-US" sz="3100" dirty="0" smtClean="0"/>
              <a:t>facult</a:t>
            </a:r>
            <a:r>
              <a:rPr lang="en-US" sz="3100" dirty="0"/>
              <a:t>y</a:t>
            </a:r>
            <a:r>
              <a:rPr lang="en-US" sz="3100" dirty="0" smtClean="0"/>
              <a:t> </a:t>
            </a:r>
            <a:endParaRPr lang="en-US" sz="3100" dirty="0"/>
          </a:p>
          <a:p>
            <a:r>
              <a:rPr lang="en-US" sz="3100" dirty="0"/>
              <a:t> </a:t>
            </a:r>
          </a:p>
          <a:p>
            <a:r>
              <a:rPr lang="en-US" sz="3100" dirty="0"/>
              <a:t>2. </a:t>
            </a:r>
            <a:r>
              <a:rPr lang="en-US" sz="3100" dirty="0" smtClean="0"/>
              <a:t>An </a:t>
            </a:r>
            <a:r>
              <a:rPr lang="en-US" sz="3100" dirty="0"/>
              <a:t>institutional policy that addresses this commitment and operational plan/</a:t>
            </a:r>
            <a:r>
              <a:rPr lang="en-US" sz="3100" dirty="0" smtClean="0"/>
              <a:t>proof</a:t>
            </a:r>
            <a:endParaRPr lang="en-US" sz="3100" dirty="0"/>
          </a:p>
          <a:p>
            <a:r>
              <a:rPr lang="en-US" sz="3100" dirty="0"/>
              <a:t> </a:t>
            </a:r>
          </a:p>
          <a:p>
            <a:r>
              <a:rPr lang="en-US" sz="3100" dirty="0" smtClean="0"/>
              <a:t>3. </a:t>
            </a:r>
            <a:r>
              <a:rPr lang="en-US" sz="3100" dirty="0"/>
              <a:t>An institutional policy that addresses this commitment and learner survey data on instructor </a:t>
            </a:r>
            <a:r>
              <a:rPr lang="en-US" sz="3100" dirty="0" smtClean="0"/>
              <a:t>availability</a:t>
            </a:r>
            <a:endParaRPr lang="en-US" sz="3100" dirty="0"/>
          </a:p>
          <a:p>
            <a:r>
              <a:rPr lang="en-US" sz="3100" dirty="0"/>
              <a:t> </a:t>
            </a:r>
          </a:p>
          <a:p>
            <a:r>
              <a:rPr lang="en-US" sz="3100" dirty="0" smtClean="0"/>
              <a:t>4. </a:t>
            </a:r>
            <a:r>
              <a:rPr lang="en-US" sz="3100" dirty="0"/>
              <a:t>Documentation that the institution or program encourages and supports further professional development, and evidence of participation numbers/ </a:t>
            </a:r>
            <a:r>
              <a:rPr lang="en-US" sz="3100" dirty="0" smtClean="0"/>
              <a:t>rates</a:t>
            </a:r>
            <a:endParaRPr lang="en-US" sz="3100" dirty="0"/>
          </a:p>
          <a:p>
            <a:r>
              <a:rPr lang="en-US" dirty="0"/>
              <a:t> </a:t>
            </a:r>
          </a:p>
          <a:p>
            <a:r>
              <a:rPr lang="en-US" dirty="0" smtClean="0"/>
              <a:t>5. </a:t>
            </a:r>
            <a:r>
              <a:rPr lang="en-US" dirty="0"/>
              <a:t>A narrative of feedback processes and examples of data </a:t>
            </a:r>
            <a:r>
              <a:rPr lang="en-US" dirty="0" smtClean="0"/>
              <a:t>reports </a:t>
            </a:r>
            <a:endParaRPr lang="en-US" dirty="0"/>
          </a:p>
        </p:txBody>
      </p:sp>
      <p:sp>
        <p:nvSpPr>
          <p:cNvPr id="3" name="Text Placeholder 2"/>
          <p:cNvSpPr>
            <a:spLocks noGrp="1"/>
          </p:cNvSpPr>
          <p:nvPr>
            <p:ph type="body" sz="quarter" idx="10"/>
          </p:nvPr>
        </p:nvSpPr>
        <p:spPr/>
        <p:txBody>
          <a:bodyPr/>
          <a:lstStyle/>
          <a:p>
            <a:pPr algn="ctr"/>
            <a:r>
              <a:rPr lang="en-US" dirty="0" smtClean="0"/>
              <a:t>Examples of Supporting Evidence</a:t>
            </a:r>
            <a:endParaRPr lang="en-US" dirty="0"/>
          </a:p>
        </p:txBody>
      </p:sp>
    </p:spTree>
    <p:extLst>
      <p:ext uri="{BB962C8B-B14F-4D97-AF65-F5344CB8AC3E}">
        <p14:creationId xmlns:p14="http://schemas.microsoft.com/office/powerpoint/2010/main" val="3310174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a:bodyPr>
          <a:lstStyle/>
          <a:p>
            <a:r>
              <a:rPr lang="en-US" dirty="0"/>
              <a:t>Two Levels of certification:</a:t>
            </a:r>
          </a:p>
          <a:p>
            <a:pPr algn="l"/>
            <a:r>
              <a:rPr lang="en-US" dirty="0"/>
              <a:t>Stage 1 – Candidate – Making Progress</a:t>
            </a:r>
          </a:p>
          <a:p>
            <a:pPr algn="l"/>
            <a:r>
              <a:rPr lang="en-US" dirty="0"/>
              <a:t>Stage 2 - Certified</a:t>
            </a:r>
          </a:p>
          <a:p>
            <a:endParaRPr lang="en-US" dirty="0"/>
          </a:p>
        </p:txBody>
      </p:sp>
      <p:sp>
        <p:nvSpPr>
          <p:cNvPr id="3" name="Text Placeholder 2"/>
          <p:cNvSpPr>
            <a:spLocks noGrp="1"/>
          </p:cNvSpPr>
          <p:nvPr>
            <p:ph type="body" sz="quarter" idx="13"/>
          </p:nvPr>
        </p:nvSpPr>
        <p:spPr/>
        <p:txBody>
          <a:bodyPr>
            <a:normAutofit/>
          </a:bodyPr>
          <a:lstStyle/>
          <a:p>
            <a:r>
              <a:rPr lang="en-US" sz="4000" dirty="0" smtClean="0"/>
              <a:t>Online Learner Support Certification</a:t>
            </a:r>
            <a:endParaRPr lang="en-US" sz="4000" dirty="0"/>
          </a:p>
        </p:txBody>
      </p:sp>
    </p:spTree>
    <p:extLst>
      <p:ext uri="{BB962C8B-B14F-4D97-AF65-F5344CB8AC3E}">
        <p14:creationId xmlns:p14="http://schemas.microsoft.com/office/powerpoint/2010/main" val="1593261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44500" y="1068823"/>
            <a:ext cx="8335963" cy="5101884"/>
          </a:xfrm>
        </p:spPr>
        <p:txBody>
          <a:bodyPr numCol="2" spcCol="274320">
            <a:normAutofit/>
          </a:bodyPr>
          <a:lstStyle/>
          <a:p>
            <a:r>
              <a:rPr lang="en-US" sz="2000" dirty="0"/>
              <a:t>1. Essential direct and indirect support for online learners should include remote access to:</a:t>
            </a:r>
          </a:p>
          <a:p>
            <a:r>
              <a:rPr lang="en-US" sz="2000" dirty="0"/>
              <a:t>·         Orientation to online study</a:t>
            </a:r>
          </a:p>
          <a:p>
            <a:r>
              <a:rPr lang="en-US" sz="2000" dirty="0"/>
              <a:t>·         Technical support </a:t>
            </a:r>
          </a:p>
          <a:p>
            <a:r>
              <a:rPr lang="en-US" sz="2000" dirty="0"/>
              <a:t>·         Academic advising and </a:t>
            </a:r>
            <a:r>
              <a:rPr lang="en-US" sz="2000" dirty="0" smtClean="0"/>
              <a:t>tutoring</a:t>
            </a:r>
          </a:p>
          <a:p>
            <a:r>
              <a:rPr lang="en-US" sz="2000" dirty="0" smtClean="0"/>
              <a:t>.	  Writing and Math Labs </a:t>
            </a:r>
            <a:endParaRPr lang="en-US" sz="2000" dirty="0"/>
          </a:p>
          <a:p>
            <a:r>
              <a:rPr lang="en-US" sz="2000" dirty="0"/>
              <a:t>·         Grade appeals </a:t>
            </a:r>
          </a:p>
          <a:p>
            <a:r>
              <a:rPr lang="en-US" sz="2000" dirty="0"/>
              <a:t>·         Remote library </a:t>
            </a:r>
            <a:r>
              <a:rPr lang="en-US" sz="2000" dirty="0" smtClean="0"/>
              <a:t>access</a:t>
            </a:r>
          </a:p>
          <a:p>
            <a:r>
              <a:rPr lang="en-US" sz="2000" dirty="0" smtClean="0"/>
              <a:t>.  	  Testing services</a:t>
            </a:r>
            <a:endParaRPr lang="en-US" sz="2000" dirty="0"/>
          </a:p>
          <a:p>
            <a:r>
              <a:rPr lang="en-US" sz="2000" dirty="0"/>
              <a:t>·         Accessibility services </a:t>
            </a:r>
            <a:endParaRPr lang="en-US" sz="2000" dirty="0" smtClean="0"/>
          </a:p>
          <a:p>
            <a:r>
              <a:rPr lang="en-US" sz="2000" dirty="0" smtClean="0"/>
              <a:t>.	  Student Organizations</a:t>
            </a:r>
            <a:endParaRPr lang="en-US" sz="2000" dirty="0"/>
          </a:p>
          <a:p>
            <a:r>
              <a:rPr lang="en-US" sz="2000" dirty="0"/>
              <a:t>·         Records and Registration </a:t>
            </a:r>
          </a:p>
          <a:p>
            <a:r>
              <a:rPr lang="en-US" sz="2000" dirty="0"/>
              <a:t>·         Degree advising </a:t>
            </a:r>
          </a:p>
          <a:p>
            <a:r>
              <a:rPr lang="en-US" sz="2000" dirty="0"/>
              <a:t>·         Financial aid advising </a:t>
            </a:r>
          </a:p>
          <a:p>
            <a:r>
              <a:rPr lang="en-US" sz="2000" dirty="0"/>
              <a:t>·         Billing </a:t>
            </a:r>
          </a:p>
          <a:p>
            <a:r>
              <a:rPr lang="en-US" sz="2000" dirty="0"/>
              <a:t>At least 85% accomplishment of the support functions listed above is required to qualify for the certification.  </a:t>
            </a:r>
          </a:p>
          <a:p>
            <a:r>
              <a:rPr lang="en-US" sz="2000" dirty="0"/>
              <a:t> </a:t>
            </a:r>
          </a:p>
          <a:p>
            <a:r>
              <a:rPr lang="en-US" sz="2000" dirty="0"/>
              <a:t>2.  A robust process to collect, distribute, and use learner feedback to inform and improve learner support efforts. </a:t>
            </a:r>
          </a:p>
        </p:txBody>
      </p:sp>
      <p:sp>
        <p:nvSpPr>
          <p:cNvPr id="3" name="Text Placeholder 2"/>
          <p:cNvSpPr>
            <a:spLocks noGrp="1"/>
          </p:cNvSpPr>
          <p:nvPr>
            <p:ph type="body" sz="quarter" idx="10"/>
          </p:nvPr>
        </p:nvSpPr>
        <p:spPr/>
        <p:txBody>
          <a:bodyPr/>
          <a:lstStyle/>
          <a:p>
            <a:pPr algn="ctr"/>
            <a:r>
              <a:rPr lang="en-US" dirty="0" smtClean="0"/>
              <a:t>Two Criteria Under Consideration</a:t>
            </a:r>
            <a:endParaRPr lang="en-US" dirty="0"/>
          </a:p>
        </p:txBody>
      </p:sp>
    </p:spTree>
    <p:extLst>
      <p:ext uri="{BB962C8B-B14F-4D97-AF65-F5344CB8AC3E}">
        <p14:creationId xmlns:p14="http://schemas.microsoft.com/office/powerpoint/2010/main" val="1888890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ctr"/>
            <a:r>
              <a:rPr lang="en-US" dirty="0" smtClean="0"/>
              <a:t>Examples of Supporting Evidence</a:t>
            </a:r>
            <a:endParaRPr lang="en-US" dirty="0"/>
          </a:p>
        </p:txBody>
      </p:sp>
      <p:sp>
        <p:nvSpPr>
          <p:cNvPr id="6" name="Text Placeholder 5"/>
          <p:cNvSpPr>
            <a:spLocks noGrp="1"/>
          </p:cNvSpPr>
          <p:nvPr>
            <p:ph type="body" sz="quarter" idx="12"/>
          </p:nvPr>
        </p:nvSpPr>
        <p:spPr/>
        <p:txBody>
          <a:bodyPr/>
          <a:lstStyle/>
          <a:p>
            <a:r>
              <a:rPr lang="en-US" sz="2400" dirty="0"/>
              <a:t>1. A list of links to services and explanation of how they support learner learning or promote learner success.</a:t>
            </a:r>
          </a:p>
          <a:p>
            <a:r>
              <a:rPr lang="en-US" sz="2400" dirty="0"/>
              <a:t> </a:t>
            </a:r>
          </a:p>
          <a:p>
            <a:r>
              <a:rPr lang="en-US" sz="2400" dirty="0"/>
              <a:t>2. Description of data collection, distribution, and feedback mechanisms to improve learn support efforts</a:t>
            </a:r>
          </a:p>
          <a:p>
            <a:endParaRPr lang="en-US" dirty="0"/>
          </a:p>
        </p:txBody>
      </p:sp>
    </p:spTree>
    <p:extLst>
      <p:ext uri="{BB962C8B-B14F-4D97-AF65-F5344CB8AC3E}">
        <p14:creationId xmlns:p14="http://schemas.microsoft.com/office/powerpoint/2010/main" val="3821625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a:bodyPr>
          <a:lstStyle/>
          <a:p>
            <a:r>
              <a:rPr lang="en-US" dirty="0"/>
              <a:t>Two Levels of certification:</a:t>
            </a:r>
          </a:p>
          <a:p>
            <a:pPr algn="l"/>
            <a:r>
              <a:rPr lang="en-US" dirty="0"/>
              <a:t>Stage 1 – Candidate – Making Progress</a:t>
            </a:r>
          </a:p>
          <a:p>
            <a:pPr algn="l"/>
            <a:r>
              <a:rPr lang="en-US" dirty="0"/>
              <a:t>Stage 2 - Certified</a:t>
            </a:r>
          </a:p>
          <a:p>
            <a:endParaRPr lang="en-US" dirty="0"/>
          </a:p>
        </p:txBody>
      </p:sp>
      <p:sp>
        <p:nvSpPr>
          <p:cNvPr id="3" name="Text Placeholder 2"/>
          <p:cNvSpPr>
            <a:spLocks noGrp="1"/>
          </p:cNvSpPr>
          <p:nvPr>
            <p:ph type="body" sz="quarter" idx="13"/>
          </p:nvPr>
        </p:nvSpPr>
        <p:spPr/>
        <p:txBody>
          <a:bodyPr>
            <a:normAutofit/>
          </a:bodyPr>
          <a:lstStyle/>
          <a:p>
            <a:r>
              <a:rPr lang="en-US" sz="4000" dirty="0" smtClean="0"/>
              <a:t>Online Learner Success Certification</a:t>
            </a:r>
            <a:endParaRPr lang="en-US" sz="4000" dirty="0"/>
          </a:p>
        </p:txBody>
      </p:sp>
    </p:spTree>
    <p:extLst>
      <p:ext uri="{BB962C8B-B14F-4D97-AF65-F5344CB8AC3E}">
        <p14:creationId xmlns:p14="http://schemas.microsoft.com/office/powerpoint/2010/main" val="401900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13574" y="1040529"/>
            <a:ext cx="8335963" cy="5282282"/>
          </a:xfrm>
        </p:spPr>
        <p:txBody>
          <a:bodyPr>
            <a:noAutofit/>
          </a:bodyPr>
          <a:lstStyle/>
          <a:p>
            <a:r>
              <a:rPr lang="en-US" sz="2400" dirty="0"/>
              <a:t>3-5 measures </a:t>
            </a:r>
            <a:r>
              <a:rPr lang="en-US" sz="2400" b="1" dirty="0"/>
              <a:t>defined by the institution/program </a:t>
            </a:r>
            <a:r>
              <a:rPr lang="en-US" sz="2400" dirty="0"/>
              <a:t>consistent with mission</a:t>
            </a:r>
            <a:r>
              <a:rPr lang="en-US" sz="2400" dirty="0" smtClean="0"/>
              <a:t>, and </a:t>
            </a:r>
            <a:r>
              <a:rPr lang="en-US" sz="2400" dirty="0"/>
              <a:t>with external quality benchmarks proposed. </a:t>
            </a:r>
            <a:endParaRPr lang="en-US" sz="2400" dirty="0" smtClean="0"/>
          </a:p>
          <a:p>
            <a:r>
              <a:rPr lang="en-US" sz="2400" u="sng" dirty="0" smtClean="0"/>
              <a:t>Examples</a:t>
            </a:r>
            <a:r>
              <a:rPr lang="en-US" sz="2400" dirty="0" smtClean="0"/>
              <a:t> </a:t>
            </a:r>
            <a:r>
              <a:rPr lang="en-US" sz="2400" dirty="0"/>
              <a:t>of measurable criteria that might be considered are: </a:t>
            </a:r>
          </a:p>
          <a:p>
            <a:pPr marL="342900" indent="-342900">
              <a:buFont typeface="Arial"/>
              <a:buChar char="•"/>
            </a:pPr>
            <a:r>
              <a:rPr lang="en-US" sz="2400" dirty="0" smtClean="0"/>
              <a:t>(</a:t>
            </a:r>
            <a:r>
              <a:rPr lang="en-US" sz="2400" dirty="0"/>
              <a:t>1) Retention, </a:t>
            </a:r>
            <a:r>
              <a:rPr lang="en-US" sz="2400" dirty="0" smtClean="0"/>
              <a:t>(</a:t>
            </a:r>
            <a:r>
              <a:rPr lang="en-US" sz="2400" dirty="0"/>
              <a:t>2) course completion, and (3) graduation rates – compared to some reasonable benchmarks for successful programs or institutions </a:t>
            </a:r>
            <a:r>
              <a:rPr lang="en-US" sz="2400" dirty="0" smtClean="0"/>
              <a:t/>
            </a:r>
            <a:br>
              <a:rPr lang="en-US" sz="2400" dirty="0" smtClean="0"/>
            </a:br>
            <a:endParaRPr lang="en-US" sz="2400" dirty="0"/>
          </a:p>
          <a:p>
            <a:pPr marL="342900" indent="-342900">
              <a:buFont typeface="Arial"/>
              <a:buChar char="•"/>
            </a:pPr>
            <a:r>
              <a:rPr lang="en-US" sz="2400" dirty="0" smtClean="0"/>
              <a:t>Capstone </a:t>
            </a:r>
            <a:r>
              <a:rPr lang="en-US" sz="2400" dirty="0"/>
              <a:t>assessments that demonstrate achievement of programmatic or institutional learning </a:t>
            </a:r>
            <a:r>
              <a:rPr lang="en-US" sz="2400" dirty="0" smtClean="0"/>
              <a:t>objectives or competencies</a:t>
            </a:r>
            <a:br>
              <a:rPr lang="en-US" sz="2400" dirty="0" smtClean="0"/>
            </a:br>
            <a:endParaRPr lang="en-US" sz="2400" dirty="0"/>
          </a:p>
          <a:p>
            <a:pPr marL="342900" indent="-342900">
              <a:buFont typeface="Arial"/>
              <a:buChar char="•"/>
            </a:pPr>
            <a:r>
              <a:rPr lang="en-US" sz="2400" dirty="0" smtClean="0"/>
              <a:t>Summative </a:t>
            </a:r>
            <a:r>
              <a:rPr lang="en-US" sz="2400" dirty="0"/>
              <a:t>assessment of learners, particularly those using nationally recognized assessment instruments </a:t>
            </a:r>
          </a:p>
        </p:txBody>
      </p:sp>
      <p:sp>
        <p:nvSpPr>
          <p:cNvPr id="3" name="Text Placeholder 2"/>
          <p:cNvSpPr>
            <a:spLocks noGrp="1"/>
          </p:cNvSpPr>
          <p:nvPr>
            <p:ph type="body" sz="quarter" idx="10"/>
          </p:nvPr>
        </p:nvSpPr>
        <p:spPr/>
        <p:txBody>
          <a:bodyPr>
            <a:normAutofit fontScale="92500"/>
          </a:bodyPr>
          <a:lstStyle/>
          <a:p>
            <a:pPr algn="ctr"/>
            <a:r>
              <a:rPr lang="en-US" dirty="0" smtClean="0"/>
              <a:t>Based on Institutionally Defined Criteria</a:t>
            </a:r>
            <a:endParaRPr lang="en-US" dirty="0"/>
          </a:p>
        </p:txBody>
      </p:sp>
    </p:spTree>
    <p:extLst>
      <p:ext uri="{BB962C8B-B14F-4D97-AF65-F5344CB8AC3E}">
        <p14:creationId xmlns:p14="http://schemas.microsoft.com/office/powerpoint/2010/main" val="2967078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98880" y="3886200"/>
            <a:ext cx="6878320" cy="1752600"/>
          </a:xfrm>
        </p:spPr>
        <p:txBody>
          <a:bodyPr>
            <a:normAutofit fontScale="92500"/>
          </a:bodyPr>
          <a:lstStyle/>
          <a:p>
            <a:r>
              <a:rPr lang="en-US" sz="2800" dirty="0" smtClean="0"/>
              <a:t>Ron Legon</a:t>
            </a:r>
          </a:p>
          <a:p>
            <a:r>
              <a:rPr lang="en-US" sz="2800" dirty="0" smtClean="0"/>
              <a:t>Executive Director, QM</a:t>
            </a:r>
          </a:p>
          <a:p>
            <a:r>
              <a:rPr lang="en-US" sz="2800" dirty="0" smtClean="0"/>
              <a:t>On behalf of Program Certification Study Group </a:t>
            </a:r>
            <a:endParaRPr lang="en-US" sz="2800" dirty="0"/>
          </a:p>
        </p:txBody>
      </p:sp>
      <p:sp>
        <p:nvSpPr>
          <p:cNvPr id="3" name="Text Placeholder 2"/>
          <p:cNvSpPr>
            <a:spLocks noGrp="1"/>
          </p:cNvSpPr>
          <p:nvPr>
            <p:ph type="body" sz="quarter" idx="13"/>
          </p:nvPr>
        </p:nvSpPr>
        <p:spPr/>
        <p:txBody>
          <a:bodyPr>
            <a:normAutofit/>
          </a:bodyPr>
          <a:lstStyle/>
          <a:p>
            <a:r>
              <a:rPr lang="en-US" sz="4000" dirty="0" smtClean="0"/>
              <a:t>Introducing </a:t>
            </a:r>
          </a:p>
          <a:p>
            <a:r>
              <a:rPr lang="en-US" sz="4000" dirty="0" smtClean="0"/>
              <a:t>QM Program Certification</a:t>
            </a:r>
            <a:endParaRPr lang="en-US" sz="4000" dirty="0"/>
          </a:p>
        </p:txBody>
      </p:sp>
    </p:spTree>
    <p:extLst>
      <p:ext uri="{BB962C8B-B14F-4D97-AF65-F5344CB8AC3E}">
        <p14:creationId xmlns:p14="http://schemas.microsoft.com/office/powerpoint/2010/main" val="468833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fontScale="77500" lnSpcReduction="20000"/>
          </a:bodyPr>
          <a:lstStyle/>
          <a:p>
            <a:pPr algn="ctr"/>
            <a:r>
              <a:rPr lang="en-US" dirty="0" smtClean="0"/>
              <a:t>More Possible Ways to Define Student Success</a:t>
            </a:r>
            <a:endParaRPr lang="en-US" dirty="0"/>
          </a:p>
        </p:txBody>
      </p:sp>
      <p:sp>
        <p:nvSpPr>
          <p:cNvPr id="6" name="Text Placeholder 5"/>
          <p:cNvSpPr>
            <a:spLocks noGrp="1"/>
          </p:cNvSpPr>
          <p:nvPr>
            <p:ph type="body" sz="quarter" idx="12"/>
          </p:nvPr>
        </p:nvSpPr>
        <p:spPr>
          <a:xfrm>
            <a:off x="444500" y="1323975"/>
            <a:ext cx="8335963" cy="5051383"/>
          </a:xfrm>
        </p:spPr>
        <p:txBody>
          <a:bodyPr>
            <a:normAutofit lnSpcReduction="10000"/>
          </a:bodyPr>
          <a:lstStyle/>
          <a:p>
            <a:pPr marL="342900" indent="-342900">
              <a:buFont typeface="Arial"/>
              <a:buChar char="•"/>
            </a:pPr>
            <a:r>
              <a:rPr lang="en-US" sz="2400" dirty="0" smtClean="0"/>
              <a:t>Learning </a:t>
            </a:r>
            <a:r>
              <a:rPr lang="en-US" sz="2400" dirty="0"/>
              <a:t>outcome reports using data collection rubrics or other tools, demonstrating learners’ achievement of established goals, objectives, or competencies</a:t>
            </a:r>
          </a:p>
          <a:p>
            <a:endParaRPr lang="en-US" sz="2400" dirty="0"/>
          </a:p>
          <a:p>
            <a:pPr marL="342900" indent="-342900">
              <a:buFont typeface="Arial"/>
              <a:buChar char="•"/>
            </a:pPr>
            <a:r>
              <a:rPr lang="en-US" sz="2400" dirty="0" smtClean="0"/>
              <a:t>Alumni </a:t>
            </a:r>
            <a:r>
              <a:rPr lang="en-US" sz="2400" dirty="0"/>
              <a:t>survey data demonstrating learners’ opinions regarding whether their program contributed to career success</a:t>
            </a:r>
          </a:p>
          <a:p>
            <a:r>
              <a:rPr lang="en-US" sz="2400" dirty="0"/>
              <a:t> </a:t>
            </a:r>
            <a:endParaRPr lang="en-US" sz="2400" dirty="0" smtClean="0"/>
          </a:p>
          <a:p>
            <a:pPr marL="342900" indent="-342900">
              <a:buFont typeface="Arial"/>
              <a:buChar char="•"/>
            </a:pPr>
            <a:r>
              <a:rPr lang="en-US" sz="2400" dirty="0" smtClean="0"/>
              <a:t>Learner </a:t>
            </a:r>
            <a:r>
              <a:rPr lang="en-US" sz="2400" dirty="0"/>
              <a:t>employment data indicating the percentage of learners employed in a field related to their academic program within 6 months of </a:t>
            </a:r>
            <a:r>
              <a:rPr lang="en-US" sz="2400" dirty="0" smtClean="0"/>
              <a:t>graduation </a:t>
            </a:r>
            <a:br>
              <a:rPr lang="en-US" sz="2400" dirty="0" smtClean="0"/>
            </a:br>
            <a:endParaRPr lang="en-US" sz="2400" dirty="0" smtClean="0"/>
          </a:p>
          <a:p>
            <a:pPr marL="342900" indent="-342900">
              <a:buFont typeface="Arial"/>
              <a:buChar char="•"/>
            </a:pPr>
            <a:r>
              <a:rPr lang="en-US" sz="2400" dirty="0" smtClean="0"/>
              <a:t>Employer surveys on quality of graduates’ preparation</a:t>
            </a:r>
          </a:p>
        </p:txBody>
      </p:sp>
    </p:spTree>
    <p:extLst>
      <p:ext uri="{BB962C8B-B14F-4D97-AF65-F5344CB8AC3E}">
        <p14:creationId xmlns:p14="http://schemas.microsoft.com/office/powerpoint/2010/main" val="398781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514350" indent="-514350">
              <a:buFont typeface="+mj-lt"/>
              <a:buAutoNum type="arabicPeriod"/>
            </a:pPr>
            <a:r>
              <a:rPr lang="en-US" sz="2400" dirty="0" smtClean="0"/>
              <a:t>Justification of the learner success criteria chosen, based on Institutional or Program mission and other factors (e.g., student demographics, location, funding sources, institutional sponsorship, etc.) determining the character and circumstances of the institution/program</a:t>
            </a:r>
          </a:p>
          <a:p>
            <a:pPr marL="514350" indent="-514350">
              <a:buFont typeface="+mj-lt"/>
              <a:buAutoNum type="arabicPeriod"/>
            </a:pPr>
            <a:r>
              <a:rPr lang="en-US" sz="2400" dirty="0" smtClean="0"/>
              <a:t>Minimum </a:t>
            </a:r>
            <a:r>
              <a:rPr lang="en-US" sz="2400" dirty="0"/>
              <a:t>of 3 consecutive years of data relevant to the measures </a:t>
            </a:r>
            <a:r>
              <a:rPr lang="en-US" sz="2400" dirty="0" smtClean="0"/>
              <a:t>chosen </a:t>
            </a:r>
          </a:p>
          <a:p>
            <a:pPr marL="514350" indent="-514350">
              <a:buFont typeface="+mj-lt"/>
              <a:buAutoNum type="arabicPeriod"/>
            </a:pPr>
            <a:r>
              <a:rPr lang="en-US" sz="2400" dirty="0" smtClean="0"/>
              <a:t>Rationale for choice of external benchmarks</a:t>
            </a:r>
          </a:p>
          <a:p>
            <a:pPr marL="514350" indent="-514350">
              <a:buFont typeface="+mj-lt"/>
              <a:buAutoNum type="arabicPeriod"/>
            </a:pPr>
            <a:r>
              <a:rPr lang="en-US" sz="2400" dirty="0" smtClean="0"/>
              <a:t>Longitudinal data for external benchmarks</a:t>
            </a:r>
          </a:p>
          <a:p>
            <a:endParaRPr lang="en-US" dirty="0"/>
          </a:p>
        </p:txBody>
      </p:sp>
      <p:sp>
        <p:nvSpPr>
          <p:cNvPr id="3" name="Text Placeholder 2"/>
          <p:cNvSpPr>
            <a:spLocks noGrp="1"/>
          </p:cNvSpPr>
          <p:nvPr>
            <p:ph type="body" sz="quarter" idx="10"/>
          </p:nvPr>
        </p:nvSpPr>
        <p:spPr/>
        <p:txBody>
          <a:bodyPr/>
          <a:lstStyle/>
          <a:p>
            <a:pPr algn="ctr"/>
            <a:r>
              <a:rPr lang="en-US" dirty="0" smtClean="0"/>
              <a:t>Examples of Supporting Evidence</a:t>
            </a:r>
            <a:endParaRPr lang="en-US" dirty="0"/>
          </a:p>
        </p:txBody>
      </p:sp>
    </p:spTree>
    <p:extLst>
      <p:ext uri="{BB962C8B-B14F-4D97-AF65-F5344CB8AC3E}">
        <p14:creationId xmlns:p14="http://schemas.microsoft.com/office/powerpoint/2010/main" val="2114059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75765" y="3886200"/>
            <a:ext cx="7097059" cy="1752600"/>
          </a:xfrm>
        </p:spPr>
        <p:txBody>
          <a:bodyPr>
            <a:normAutofit fontScale="92500"/>
          </a:bodyPr>
          <a:lstStyle/>
          <a:p>
            <a:pPr algn="l"/>
            <a:r>
              <a:rPr lang="en-US" dirty="0" smtClean="0"/>
              <a:t>A recognition awarded to institutions or programs, based on award of the four specific certifications over a 2-3 year period.</a:t>
            </a:r>
            <a:endParaRPr lang="en-US" dirty="0"/>
          </a:p>
        </p:txBody>
      </p:sp>
      <p:sp>
        <p:nvSpPr>
          <p:cNvPr id="3" name="Text Placeholder 2"/>
          <p:cNvSpPr>
            <a:spLocks noGrp="1"/>
          </p:cNvSpPr>
          <p:nvPr>
            <p:ph type="body" sz="quarter" idx="13"/>
          </p:nvPr>
        </p:nvSpPr>
        <p:spPr/>
        <p:txBody>
          <a:bodyPr>
            <a:normAutofit/>
          </a:bodyPr>
          <a:lstStyle/>
          <a:p>
            <a:r>
              <a:rPr lang="en-US" sz="4000" dirty="0" smtClean="0"/>
              <a:t>Exemplary Online Program Certification</a:t>
            </a:r>
            <a:endParaRPr lang="en-US" sz="4000" dirty="0"/>
          </a:p>
        </p:txBody>
      </p:sp>
    </p:spTree>
    <p:extLst>
      <p:ext uri="{BB962C8B-B14F-4D97-AF65-F5344CB8AC3E}">
        <p14:creationId xmlns:p14="http://schemas.microsoft.com/office/powerpoint/2010/main" val="366850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886199"/>
            <a:ext cx="6400800" cy="2269565"/>
          </a:xfrm>
        </p:spPr>
        <p:txBody>
          <a:bodyPr>
            <a:normAutofit fontScale="92500" lnSpcReduction="10000"/>
          </a:bodyPr>
          <a:lstStyle/>
          <a:p>
            <a:pPr algn="l"/>
            <a:r>
              <a:rPr lang="en-US" dirty="0" smtClean="0"/>
              <a:t>The criteria and types of evidence acceptable toward each of the four certifications will be refined over the next 3 months.  Additional issues will be addressed subsequently.</a:t>
            </a:r>
            <a:endParaRPr lang="en-US" dirty="0"/>
          </a:p>
        </p:txBody>
      </p:sp>
      <p:sp>
        <p:nvSpPr>
          <p:cNvPr id="3" name="Text Placeholder 2"/>
          <p:cNvSpPr>
            <a:spLocks noGrp="1"/>
          </p:cNvSpPr>
          <p:nvPr>
            <p:ph type="body" sz="quarter" idx="13"/>
          </p:nvPr>
        </p:nvSpPr>
        <p:spPr/>
        <p:txBody>
          <a:bodyPr>
            <a:normAutofit/>
          </a:bodyPr>
          <a:lstStyle/>
          <a:p>
            <a:r>
              <a:rPr lang="en-US" sz="4000" dirty="0" smtClean="0"/>
              <a:t>Next Steps</a:t>
            </a:r>
            <a:endParaRPr lang="en-US" sz="4000" dirty="0"/>
          </a:p>
        </p:txBody>
      </p:sp>
    </p:spTree>
    <p:extLst>
      <p:ext uri="{BB962C8B-B14F-4D97-AF65-F5344CB8AC3E}">
        <p14:creationId xmlns:p14="http://schemas.microsoft.com/office/powerpoint/2010/main" val="1851778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ctr"/>
            <a:r>
              <a:rPr lang="en-US" dirty="0" smtClean="0"/>
              <a:t>Remaining Tasks before Rollout</a:t>
            </a:r>
            <a:endParaRPr lang="en-US" dirty="0"/>
          </a:p>
        </p:txBody>
      </p:sp>
      <p:sp>
        <p:nvSpPr>
          <p:cNvPr id="6" name="Text Placeholder 5"/>
          <p:cNvSpPr>
            <a:spLocks noGrp="1"/>
          </p:cNvSpPr>
          <p:nvPr>
            <p:ph type="body" sz="quarter" idx="12"/>
          </p:nvPr>
        </p:nvSpPr>
        <p:spPr>
          <a:xfrm>
            <a:off x="444500" y="1323975"/>
            <a:ext cx="8446124" cy="4996143"/>
          </a:xfrm>
        </p:spPr>
        <p:txBody>
          <a:bodyPr>
            <a:normAutofit/>
          </a:bodyPr>
          <a:lstStyle/>
          <a:p>
            <a:pPr marL="514350" indent="-514350">
              <a:buFont typeface="+mj-lt"/>
              <a:buAutoNum type="arabicPeriod"/>
            </a:pPr>
            <a:r>
              <a:rPr lang="en-US" sz="2800" dirty="0" smtClean="0"/>
              <a:t>Assess subscriber demand (focus groups, etc.)</a:t>
            </a:r>
          </a:p>
          <a:p>
            <a:pPr marL="514350" indent="-514350">
              <a:buFont typeface="+mj-lt"/>
              <a:buAutoNum type="arabicPeriod"/>
            </a:pPr>
            <a:r>
              <a:rPr lang="en-US" sz="2800" dirty="0" smtClean="0"/>
              <a:t>Identify reviewer qualifications for each certification</a:t>
            </a:r>
          </a:p>
          <a:p>
            <a:pPr marL="514350" indent="-514350">
              <a:buFont typeface="+mj-lt"/>
              <a:buAutoNum type="arabicPeriod"/>
            </a:pPr>
            <a:r>
              <a:rPr lang="en-US" sz="2800" dirty="0" smtClean="0"/>
              <a:t>Develop reviewer training program</a:t>
            </a:r>
          </a:p>
          <a:p>
            <a:pPr marL="514350" indent="-514350">
              <a:buFont typeface="+mj-lt"/>
              <a:buAutoNum type="arabicPeriod"/>
            </a:pPr>
            <a:r>
              <a:rPr lang="en-US" sz="2800" dirty="0" smtClean="0"/>
              <a:t>Solicit and train reviewers</a:t>
            </a:r>
          </a:p>
          <a:p>
            <a:pPr marL="514350" indent="-514350">
              <a:buFont typeface="+mj-lt"/>
              <a:buAutoNum type="arabicPeriod"/>
            </a:pPr>
            <a:r>
              <a:rPr lang="en-US" sz="2800" dirty="0"/>
              <a:t>Conduct beta reviews with subscriber volunteers (Spring/Summer 2015)</a:t>
            </a:r>
          </a:p>
          <a:p>
            <a:pPr marL="514350" indent="-514350">
              <a:buFont typeface="+mj-lt"/>
              <a:buAutoNum type="arabicPeriod"/>
            </a:pPr>
            <a:r>
              <a:rPr lang="en-US" sz="2800" dirty="0" smtClean="0"/>
              <a:t>Determine </a:t>
            </a:r>
            <a:r>
              <a:rPr lang="en-US" sz="2800" dirty="0"/>
              <a:t>price points </a:t>
            </a:r>
          </a:p>
          <a:p>
            <a:pPr marL="514350" indent="-514350">
              <a:buFont typeface="+mj-lt"/>
              <a:buAutoNum type="arabicPeriod"/>
            </a:pPr>
            <a:r>
              <a:rPr lang="en-US" sz="2800" dirty="0" smtClean="0"/>
              <a:t>Open service for all interested subscribers (Summer/Fall 2015)</a:t>
            </a:r>
          </a:p>
          <a:p>
            <a:pPr marL="514350" indent="-514350">
              <a:buFont typeface="+mj-lt"/>
              <a:buAutoNum type="arabicPeriod"/>
            </a:pPr>
            <a:endParaRPr lang="en-US" sz="2800" dirty="0"/>
          </a:p>
        </p:txBody>
      </p:sp>
    </p:spTree>
    <p:extLst>
      <p:ext uri="{BB962C8B-B14F-4D97-AF65-F5344CB8AC3E}">
        <p14:creationId xmlns:p14="http://schemas.microsoft.com/office/powerpoint/2010/main" val="168730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4000" dirty="0" smtClean="0"/>
              <a:t>Discussion</a:t>
            </a:r>
          </a:p>
        </p:txBody>
      </p:sp>
      <p:sp>
        <p:nvSpPr>
          <p:cNvPr id="4" name="Subtitle 1"/>
          <p:cNvSpPr>
            <a:spLocks noGrp="1"/>
          </p:cNvSpPr>
          <p:nvPr>
            <p:ph type="subTitle" idx="1"/>
          </p:nvPr>
        </p:nvSpPr>
        <p:spPr>
          <a:xfrm>
            <a:off x="1371600" y="3886199"/>
            <a:ext cx="6400800" cy="2269565"/>
          </a:xfrm>
        </p:spPr>
        <p:txBody>
          <a:bodyPr>
            <a:normAutofit/>
          </a:bodyPr>
          <a:lstStyle/>
          <a:p>
            <a:pPr algn="l"/>
            <a:r>
              <a:rPr lang="en-US" dirty="0" smtClean="0"/>
              <a:t>Send any feedback comments and suggestions to Ron Legon at Quality Matters:</a:t>
            </a:r>
          </a:p>
          <a:p>
            <a:r>
              <a:rPr lang="en-US" dirty="0" smtClean="0">
                <a:hlinkClick r:id="rId2"/>
              </a:rPr>
              <a:t>rlegon@qualitymatters.org</a:t>
            </a:r>
            <a:endParaRPr lang="en-US" dirty="0" smtClean="0"/>
          </a:p>
          <a:p>
            <a:endParaRPr lang="en-US" dirty="0"/>
          </a:p>
        </p:txBody>
      </p:sp>
    </p:spTree>
    <p:extLst>
      <p:ext uri="{BB962C8B-B14F-4D97-AF65-F5344CB8AC3E}">
        <p14:creationId xmlns:p14="http://schemas.microsoft.com/office/powerpoint/2010/main" val="1614663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4000" dirty="0" smtClean="0"/>
              <a:t>Thank you!</a:t>
            </a:r>
            <a:endParaRPr lang="en-US" sz="4000" dirty="0"/>
          </a:p>
        </p:txBody>
      </p:sp>
    </p:spTree>
    <p:extLst>
      <p:ext uri="{BB962C8B-B14F-4D97-AF65-F5344CB8AC3E}">
        <p14:creationId xmlns:p14="http://schemas.microsoft.com/office/powerpoint/2010/main" val="2503413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356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dirty="0" smtClean="0"/>
              <a:t>Why Program Certification?</a:t>
            </a:r>
            <a:endParaRPr lang="en-US" sz="2800" dirty="0"/>
          </a:p>
        </p:txBody>
      </p:sp>
      <p:sp>
        <p:nvSpPr>
          <p:cNvPr id="3" name="Text Placeholder 2"/>
          <p:cNvSpPr>
            <a:spLocks noGrp="1"/>
          </p:cNvSpPr>
          <p:nvPr>
            <p:ph type="body" sz="quarter" idx="13"/>
          </p:nvPr>
        </p:nvSpPr>
        <p:spPr/>
        <p:txBody>
          <a:bodyPr>
            <a:normAutofit/>
          </a:bodyPr>
          <a:lstStyle/>
          <a:p>
            <a:r>
              <a:rPr lang="en-US" sz="4000" dirty="0" smtClean="0"/>
              <a:t>Background</a:t>
            </a:r>
            <a:endParaRPr lang="en-US" sz="4000" dirty="0"/>
          </a:p>
        </p:txBody>
      </p:sp>
    </p:spTree>
    <p:extLst>
      <p:ext uri="{BB962C8B-B14F-4D97-AF65-F5344CB8AC3E}">
        <p14:creationId xmlns:p14="http://schemas.microsoft.com/office/powerpoint/2010/main" val="2390690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ctr"/>
            <a:r>
              <a:rPr lang="en-US" dirty="0" smtClean="0"/>
              <a:t>Long-Standing Subscriber Interest</a:t>
            </a:r>
            <a:endParaRPr lang="en-US" dirty="0"/>
          </a:p>
        </p:txBody>
      </p:sp>
      <p:sp>
        <p:nvSpPr>
          <p:cNvPr id="6" name="Text Placeholder 5"/>
          <p:cNvSpPr>
            <a:spLocks noGrp="1"/>
          </p:cNvSpPr>
          <p:nvPr>
            <p:ph type="body" sz="quarter" idx="12"/>
          </p:nvPr>
        </p:nvSpPr>
        <p:spPr/>
        <p:txBody>
          <a:bodyPr>
            <a:normAutofit/>
          </a:bodyPr>
          <a:lstStyle/>
          <a:p>
            <a:pPr marL="457200" indent="-457200">
              <a:buFont typeface="Arial"/>
              <a:buChar char="•"/>
            </a:pPr>
            <a:r>
              <a:rPr lang="en-US" sz="2400" dirty="0" smtClean="0"/>
              <a:t>Desire for broader recognition</a:t>
            </a:r>
          </a:p>
          <a:p>
            <a:pPr marL="457200" indent="-457200">
              <a:buFont typeface="Arial"/>
              <a:buChar char="•"/>
            </a:pPr>
            <a:r>
              <a:rPr lang="en-US" sz="2500" dirty="0" smtClean="0"/>
              <a:t>External validation of Quality Assurance efforts</a:t>
            </a:r>
          </a:p>
          <a:p>
            <a:pPr marL="457200" indent="-457200">
              <a:buFont typeface="Arial"/>
              <a:buChar char="•"/>
            </a:pPr>
            <a:r>
              <a:rPr lang="en-US" sz="2500" dirty="0" smtClean="0"/>
              <a:t>Add momentum to program and institutional initiatives</a:t>
            </a:r>
          </a:p>
          <a:p>
            <a:pPr marL="457200" indent="-457200">
              <a:buFont typeface="Arial"/>
              <a:buChar char="•"/>
            </a:pPr>
            <a:r>
              <a:rPr lang="en-US" sz="2500" dirty="0" smtClean="0"/>
              <a:t>Aid accreditation of online programs</a:t>
            </a:r>
          </a:p>
          <a:p>
            <a:pPr marL="457200" indent="-457200">
              <a:buFont typeface="Arial"/>
              <a:buChar char="•"/>
            </a:pPr>
            <a:r>
              <a:rPr lang="en-US" sz="2500" dirty="0" smtClean="0"/>
              <a:t>Market quality online programs to learners and other stakeholders</a:t>
            </a:r>
            <a:endParaRPr lang="en-US" sz="2500" dirty="0"/>
          </a:p>
        </p:txBody>
      </p:sp>
    </p:spTree>
    <p:extLst>
      <p:ext uri="{BB962C8B-B14F-4D97-AF65-F5344CB8AC3E}">
        <p14:creationId xmlns:p14="http://schemas.microsoft.com/office/powerpoint/2010/main" val="654592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44500" y="1323975"/>
            <a:ext cx="8335963" cy="5046345"/>
          </a:xfrm>
        </p:spPr>
        <p:txBody>
          <a:bodyPr>
            <a:normAutofit lnSpcReduction="10000"/>
          </a:bodyPr>
          <a:lstStyle/>
          <a:p>
            <a:pPr marL="457200" indent="-457200">
              <a:buFont typeface="Arial"/>
              <a:buChar char="•"/>
            </a:pPr>
            <a:r>
              <a:rPr lang="en-US" sz="2400" dirty="0" smtClean="0"/>
              <a:t>QM-approved Implementation Plans (since 2009)</a:t>
            </a:r>
          </a:p>
          <a:p>
            <a:pPr marL="1200150" lvl="1" indent="-457200">
              <a:buFont typeface="Arial"/>
              <a:buChar char="•"/>
            </a:pPr>
            <a:r>
              <a:rPr lang="en-US" sz="2300" dirty="0" smtClean="0"/>
              <a:t>3-year plans to implement QM:</a:t>
            </a:r>
          </a:p>
          <a:p>
            <a:pPr marL="1828800" lvl="3" indent="-457200">
              <a:buFont typeface="Arial"/>
              <a:buChar char="•"/>
            </a:pPr>
            <a:r>
              <a:rPr lang="en-US" dirty="0" smtClean="0"/>
              <a:t>Course reviews</a:t>
            </a:r>
          </a:p>
          <a:p>
            <a:pPr marL="1828800" lvl="3" indent="-457200">
              <a:buFont typeface="Arial"/>
              <a:buChar char="•"/>
            </a:pPr>
            <a:r>
              <a:rPr lang="en-US" dirty="0" smtClean="0"/>
              <a:t>Course development process</a:t>
            </a:r>
          </a:p>
          <a:p>
            <a:pPr marL="1828800" lvl="3" indent="-457200">
              <a:buFont typeface="Arial"/>
              <a:buChar char="•"/>
            </a:pPr>
            <a:r>
              <a:rPr lang="en-US" dirty="0" smtClean="0"/>
              <a:t>Faculty and staff professional development</a:t>
            </a:r>
          </a:p>
          <a:p>
            <a:pPr marL="1828800" lvl="3" indent="-457200">
              <a:buFont typeface="Arial"/>
              <a:buChar char="•"/>
            </a:pPr>
            <a:r>
              <a:rPr lang="en-US" dirty="0" smtClean="0"/>
              <a:t>Institution specific quality assurance measures</a:t>
            </a:r>
          </a:p>
          <a:p>
            <a:pPr marL="1200150" lvl="1" indent="-457200">
              <a:buFont typeface="Arial"/>
              <a:buChar char="•"/>
            </a:pPr>
            <a:r>
              <a:rPr lang="en-US" sz="2300" dirty="0" smtClean="0"/>
              <a:t>@ 45 plans on file</a:t>
            </a:r>
          </a:p>
          <a:p>
            <a:pPr marL="457200" indent="-457200">
              <a:buFont typeface="Arial"/>
              <a:buChar char="•"/>
            </a:pPr>
            <a:r>
              <a:rPr lang="en-US" sz="2400" dirty="0" smtClean="0"/>
              <a:t>Program and Institutional Audits (since 2011)</a:t>
            </a:r>
          </a:p>
          <a:p>
            <a:pPr marL="1200150" lvl="1" indent="-457200">
              <a:buFont typeface="Arial"/>
              <a:buChar char="•"/>
            </a:pPr>
            <a:r>
              <a:rPr lang="en-US" sz="2300" dirty="0" smtClean="0"/>
              <a:t>Three conducted in beta test</a:t>
            </a:r>
          </a:p>
          <a:p>
            <a:pPr marL="1828800" lvl="3" indent="-457200">
              <a:buFont typeface="Arial"/>
              <a:buChar char="•"/>
            </a:pPr>
            <a:r>
              <a:rPr lang="en-US" dirty="0" smtClean="0"/>
              <a:t>Self-Study (3 month – 1 year project)</a:t>
            </a:r>
          </a:p>
          <a:p>
            <a:pPr marL="1828800" lvl="3" indent="-457200">
              <a:buFont typeface="Arial"/>
              <a:buChar char="•"/>
            </a:pPr>
            <a:r>
              <a:rPr lang="en-US" dirty="0" smtClean="0"/>
              <a:t>Site Visit (2 days on campus)</a:t>
            </a:r>
          </a:p>
          <a:p>
            <a:pPr marL="1828800" lvl="3" indent="-457200">
              <a:buFont typeface="Arial"/>
              <a:buChar char="•"/>
            </a:pPr>
            <a:r>
              <a:rPr lang="en-US" dirty="0" smtClean="0"/>
              <a:t>In-depth reports with recommendations for improvement</a:t>
            </a:r>
          </a:p>
          <a:p>
            <a:pPr marL="1200150" lvl="1" indent="-457200">
              <a:buFont typeface="Arial"/>
              <a:buChar char="•"/>
            </a:pPr>
            <a:r>
              <a:rPr lang="en-US" sz="2300" dirty="0" smtClean="0"/>
              <a:t>Problems with scalability</a:t>
            </a:r>
          </a:p>
          <a:p>
            <a:pPr marL="1200150" lvl="1" indent="-457200">
              <a:buFont typeface="Arial"/>
              <a:buChar char="•"/>
            </a:pPr>
            <a:endParaRPr lang="en-US" sz="2300" dirty="0"/>
          </a:p>
        </p:txBody>
      </p:sp>
      <p:sp>
        <p:nvSpPr>
          <p:cNvPr id="3" name="Text Placeholder 2"/>
          <p:cNvSpPr>
            <a:spLocks noGrp="1"/>
          </p:cNvSpPr>
          <p:nvPr>
            <p:ph type="body" sz="quarter" idx="10"/>
          </p:nvPr>
        </p:nvSpPr>
        <p:spPr/>
        <p:txBody>
          <a:bodyPr/>
          <a:lstStyle/>
          <a:p>
            <a:pPr algn="ctr"/>
            <a:r>
              <a:rPr lang="en-US" dirty="0" smtClean="0"/>
              <a:t>Earlier QM Responses</a:t>
            </a:r>
            <a:endParaRPr lang="en-US" dirty="0"/>
          </a:p>
        </p:txBody>
      </p:sp>
    </p:spTree>
    <p:extLst>
      <p:ext uri="{BB962C8B-B14F-4D97-AF65-F5344CB8AC3E}">
        <p14:creationId xmlns:p14="http://schemas.microsoft.com/office/powerpoint/2010/main" val="3954580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ctr"/>
            <a:r>
              <a:rPr lang="en-US" dirty="0" smtClean="0"/>
              <a:t>Is there more QM could do?</a:t>
            </a:r>
            <a:endParaRPr lang="en-US" dirty="0"/>
          </a:p>
        </p:txBody>
      </p:sp>
      <p:sp>
        <p:nvSpPr>
          <p:cNvPr id="6" name="Text Placeholder 5"/>
          <p:cNvSpPr>
            <a:spLocks noGrp="1"/>
          </p:cNvSpPr>
          <p:nvPr>
            <p:ph type="body" sz="quarter" idx="12"/>
          </p:nvPr>
        </p:nvSpPr>
        <p:spPr>
          <a:xfrm>
            <a:off x="115463" y="1170043"/>
            <a:ext cx="8883401" cy="5218143"/>
          </a:xfrm>
        </p:spPr>
        <p:txBody>
          <a:bodyPr>
            <a:normAutofit/>
          </a:bodyPr>
          <a:lstStyle/>
          <a:p>
            <a:pPr marL="457200" indent="-457200">
              <a:buFont typeface="Arial"/>
              <a:buChar char="•"/>
            </a:pPr>
            <a:r>
              <a:rPr lang="en-US" sz="2400" dirty="0" smtClean="0"/>
              <a:t>Factors in designing QM quality certifications beyond the course</a:t>
            </a:r>
          </a:p>
          <a:p>
            <a:pPr marL="1200150" lvl="1" indent="-457200">
              <a:buFont typeface="Arial"/>
              <a:buChar char="•"/>
            </a:pPr>
            <a:r>
              <a:rPr lang="en-US" sz="2300" dirty="0" smtClean="0"/>
              <a:t>Draw on QM’s expertise in conducting online course reviews</a:t>
            </a:r>
          </a:p>
          <a:p>
            <a:pPr marL="1200150" lvl="1" indent="-457200">
              <a:buFont typeface="Arial"/>
              <a:buChar char="•"/>
            </a:pPr>
            <a:r>
              <a:rPr lang="en-US" sz="2300" dirty="0" smtClean="0"/>
              <a:t>Base on best practice and research supported criteria</a:t>
            </a:r>
          </a:p>
          <a:p>
            <a:pPr marL="1200150" lvl="1" indent="-457200">
              <a:buFont typeface="Arial"/>
              <a:buChar char="•"/>
            </a:pPr>
            <a:r>
              <a:rPr lang="en-US" sz="2300" dirty="0" smtClean="0"/>
              <a:t>Design a review process based on remote access and evidence</a:t>
            </a:r>
          </a:p>
          <a:p>
            <a:pPr marL="1200150" lvl="1" indent="-457200">
              <a:buFont typeface="Arial"/>
              <a:buChar char="•"/>
            </a:pPr>
            <a:r>
              <a:rPr lang="en-US" sz="2300" dirty="0" smtClean="0"/>
              <a:t>Build on QM peer review principles</a:t>
            </a:r>
          </a:p>
          <a:p>
            <a:pPr marL="1200150" lvl="1" indent="-457200">
              <a:buFont typeface="Arial"/>
              <a:buChar char="•"/>
            </a:pPr>
            <a:r>
              <a:rPr lang="en-US" sz="2300" dirty="0" smtClean="0"/>
              <a:t>Foster continuous improvement in a wider context</a:t>
            </a:r>
          </a:p>
          <a:p>
            <a:pPr marL="1200150" lvl="1" indent="-457200">
              <a:buFont typeface="Arial"/>
              <a:buChar char="•"/>
            </a:pPr>
            <a:r>
              <a:rPr lang="en-US" sz="2300" dirty="0" smtClean="0"/>
              <a:t>Focus on areas that directly impact the quality of online learning and demonstrate the results:</a:t>
            </a:r>
          </a:p>
          <a:p>
            <a:pPr marL="1828800" lvl="3" indent="-457200">
              <a:buFont typeface="Arial"/>
              <a:buChar char="•"/>
            </a:pPr>
            <a:r>
              <a:rPr lang="en-US" sz="2400" dirty="0" smtClean="0"/>
              <a:t>Course design</a:t>
            </a:r>
          </a:p>
          <a:p>
            <a:pPr marL="1828800" lvl="3" indent="-457200">
              <a:buFont typeface="Arial"/>
              <a:buChar char="•"/>
            </a:pPr>
            <a:r>
              <a:rPr lang="en-US" sz="2400" dirty="0" smtClean="0"/>
              <a:t>Faculty training and support</a:t>
            </a:r>
          </a:p>
          <a:p>
            <a:pPr marL="1828800" lvl="3" indent="-457200">
              <a:buFont typeface="Arial"/>
              <a:buChar char="•"/>
            </a:pPr>
            <a:r>
              <a:rPr lang="en-US" sz="2400" dirty="0" smtClean="0"/>
              <a:t>Learner orientation and support</a:t>
            </a:r>
          </a:p>
          <a:p>
            <a:pPr marL="1828800" lvl="3" indent="-457200">
              <a:buFont typeface="Arial"/>
              <a:buChar char="•"/>
            </a:pPr>
            <a:r>
              <a:rPr lang="en-US" sz="2400" dirty="0" smtClean="0"/>
              <a:t>Learner outcomes</a:t>
            </a:r>
          </a:p>
        </p:txBody>
      </p:sp>
    </p:spTree>
    <p:extLst>
      <p:ext uri="{BB962C8B-B14F-4D97-AF65-F5344CB8AC3E}">
        <p14:creationId xmlns:p14="http://schemas.microsoft.com/office/powerpoint/2010/main" val="2214441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44500" y="1208526"/>
            <a:ext cx="8335963" cy="5201458"/>
          </a:xfrm>
        </p:spPr>
        <p:txBody>
          <a:bodyPr>
            <a:normAutofit/>
          </a:bodyPr>
          <a:lstStyle/>
          <a:p>
            <a:r>
              <a:rPr lang="en-US" sz="2400" dirty="0" smtClean="0"/>
              <a:t>A team reflecting the range of QM subscribers and schools already approved for implementation plans:</a:t>
            </a:r>
          </a:p>
          <a:p>
            <a:pPr marL="342900" indent="-342900" algn="just">
              <a:buFont typeface="Arial"/>
              <a:buChar char="•"/>
            </a:pPr>
            <a:r>
              <a:rPr lang="en-US" sz="2100" dirty="0" smtClean="0"/>
              <a:t>Arizona </a:t>
            </a:r>
            <a:r>
              <a:rPr lang="en-US" sz="2100" dirty="0"/>
              <a:t>State </a:t>
            </a:r>
            <a:r>
              <a:rPr lang="en-US" sz="2100" dirty="0" smtClean="0"/>
              <a:t>University</a:t>
            </a:r>
            <a:r>
              <a:rPr lang="en-US" sz="2100" dirty="0"/>
              <a:t>, Steven Crawford</a:t>
            </a:r>
            <a:r>
              <a:rPr lang="en-US" sz="2100" dirty="0" smtClean="0"/>
              <a:t>                           (public, 4 year)</a:t>
            </a:r>
          </a:p>
          <a:p>
            <a:pPr marL="342900" indent="-342900" algn="just">
              <a:buFont typeface="Arial"/>
              <a:buChar char="•"/>
            </a:pPr>
            <a:r>
              <a:rPr lang="en-US" sz="2100" dirty="0" err="1" smtClean="0"/>
              <a:t>Capella</a:t>
            </a:r>
            <a:r>
              <a:rPr lang="en-US" sz="2100" dirty="0" smtClean="0"/>
              <a:t> University</a:t>
            </a:r>
            <a:r>
              <a:rPr lang="en-US" sz="2100" dirty="0"/>
              <a:t>, Nick White</a:t>
            </a:r>
            <a:r>
              <a:rPr lang="en-US" sz="2100" dirty="0" smtClean="0"/>
              <a:t>                                           (</a:t>
            </a:r>
            <a:r>
              <a:rPr lang="en-US" sz="2100" dirty="0"/>
              <a:t>for </a:t>
            </a:r>
            <a:r>
              <a:rPr lang="en-US" sz="2100" dirty="0" smtClean="0"/>
              <a:t>profit, 4 year)</a:t>
            </a:r>
            <a:endParaRPr lang="en-US" sz="2100" dirty="0"/>
          </a:p>
          <a:p>
            <a:pPr marL="342900" indent="-342900" algn="just">
              <a:buFont typeface="Arial"/>
              <a:buChar char="•"/>
            </a:pPr>
            <a:r>
              <a:rPr lang="en-US" sz="2100" dirty="0" smtClean="0"/>
              <a:t>Lakeland </a:t>
            </a:r>
            <a:r>
              <a:rPr lang="en-US" sz="2100" dirty="0"/>
              <a:t>Community </a:t>
            </a:r>
            <a:r>
              <a:rPr lang="en-US" sz="2100" dirty="0" smtClean="0"/>
              <a:t>College</a:t>
            </a:r>
            <a:r>
              <a:rPr lang="en-US" sz="2100" dirty="0"/>
              <a:t>, Bill </a:t>
            </a:r>
            <a:r>
              <a:rPr lang="en-US" sz="2100" dirty="0" smtClean="0"/>
              <a:t>Knapp                              (public, 2 year) </a:t>
            </a:r>
          </a:p>
          <a:p>
            <a:pPr marL="342900" indent="-342900" algn="just">
              <a:buFont typeface="Arial"/>
              <a:buChar char="•"/>
            </a:pPr>
            <a:r>
              <a:rPr lang="en-US" sz="2100" dirty="0" smtClean="0"/>
              <a:t>National Louis University</a:t>
            </a:r>
            <a:r>
              <a:rPr lang="en-US" sz="2100" dirty="0"/>
              <a:t>, Sonja </a:t>
            </a:r>
            <a:r>
              <a:rPr lang="en-US" sz="2100" dirty="0" err="1" smtClean="0"/>
              <a:t>Strahl</a:t>
            </a:r>
            <a:r>
              <a:rPr lang="en-US" sz="2100" dirty="0" smtClean="0"/>
              <a:t>                         (</a:t>
            </a:r>
            <a:r>
              <a:rPr lang="en-US" sz="2100" dirty="0"/>
              <a:t>private, non-profit) </a:t>
            </a:r>
          </a:p>
          <a:p>
            <a:pPr marL="342900" indent="-342900" algn="just">
              <a:buFont typeface="Arial"/>
              <a:buChar char="•"/>
            </a:pPr>
            <a:r>
              <a:rPr lang="en-US" sz="1800" dirty="0" smtClean="0"/>
              <a:t>Northland </a:t>
            </a:r>
            <a:r>
              <a:rPr lang="en-US" sz="1800" dirty="0" smtClean="0"/>
              <a:t>Community and Technical College</a:t>
            </a:r>
            <a:r>
              <a:rPr lang="en-US" sz="1800" dirty="0"/>
              <a:t>, Beth </a:t>
            </a:r>
            <a:r>
              <a:rPr lang="en-US" sz="1800" smtClean="0"/>
              <a:t>McMahon                           </a:t>
            </a:r>
            <a:r>
              <a:rPr lang="en-US" sz="1800" smtClean="0"/>
              <a:t>(public) </a:t>
            </a:r>
            <a:endParaRPr lang="en-US" sz="1800" dirty="0"/>
          </a:p>
          <a:p>
            <a:pPr marL="342900" indent="-342900" algn="just">
              <a:buFont typeface="Arial"/>
              <a:buChar char="•"/>
            </a:pPr>
            <a:r>
              <a:rPr lang="en-US" sz="2100" dirty="0" smtClean="0"/>
              <a:t>Texas Woman’s University</a:t>
            </a:r>
            <a:r>
              <a:rPr lang="en-US" sz="2100" dirty="0"/>
              <a:t>, Allison Peterson</a:t>
            </a:r>
            <a:r>
              <a:rPr lang="en-US" sz="2100" dirty="0" smtClean="0"/>
              <a:t>                        (public, 4 year)</a:t>
            </a:r>
          </a:p>
          <a:p>
            <a:pPr marL="342900" indent="-342900" algn="just">
              <a:buFont typeface="Arial"/>
              <a:buChar char="•"/>
            </a:pPr>
            <a:r>
              <a:rPr lang="en-US" sz="2100" dirty="0" smtClean="0"/>
              <a:t>University </a:t>
            </a:r>
            <a:r>
              <a:rPr lang="en-US" sz="2100" dirty="0"/>
              <a:t>of Central </a:t>
            </a:r>
            <a:r>
              <a:rPr lang="en-US" sz="2100" dirty="0" smtClean="0"/>
              <a:t>Missouri</a:t>
            </a:r>
            <a:r>
              <a:rPr lang="en-US" sz="2100" dirty="0"/>
              <a:t>, Kathy </a:t>
            </a:r>
            <a:r>
              <a:rPr lang="en-US" sz="2100" dirty="0" smtClean="0"/>
              <a:t>McCormick               (</a:t>
            </a:r>
            <a:r>
              <a:rPr lang="en-US" sz="2100" dirty="0"/>
              <a:t>public, 4 year) </a:t>
            </a:r>
          </a:p>
          <a:p>
            <a:pPr marL="342900" indent="-342900" algn="just">
              <a:buFont typeface="Arial"/>
              <a:buChar char="•"/>
            </a:pPr>
            <a:r>
              <a:rPr lang="en-US" sz="2100" dirty="0" smtClean="0"/>
              <a:t>University </a:t>
            </a:r>
            <a:r>
              <a:rPr lang="en-US" sz="2100" dirty="0"/>
              <a:t>of </a:t>
            </a:r>
            <a:r>
              <a:rPr lang="en-US" sz="2100" dirty="0" smtClean="0"/>
              <a:t>Cincinnati, </a:t>
            </a:r>
            <a:r>
              <a:rPr lang="en-US" sz="2100" dirty="0"/>
              <a:t>Sarah </a:t>
            </a:r>
            <a:r>
              <a:rPr lang="en-US" sz="2100" dirty="0" smtClean="0"/>
              <a:t>Schroeder                             (</a:t>
            </a:r>
            <a:r>
              <a:rPr lang="en-US" sz="2100" dirty="0"/>
              <a:t>public, 4 year)</a:t>
            </a:r>
          </a:p>
          <a:p>
            <a:pPr marL="342900" indent="-342900" algn="just">
              <a:buFont typeface="Arial"/>
              <a:buChar char="•"/>
            </a:pPr>
            <a:r>
              <a:rPr lang="en-US" sz="2100" dirty="0" smtClean="0"/>
              <a:t>Lincoln University, </a:t>
            </a:r>
            <a:r>
              <a:rPr lang="en-US" sz="2100" dirty="0"/>
              <a:t>Rachael </a:t>
            </a:r>
            <a:r>
              <a:rPr lang="en-US" sz="2100" dirty="0" smtClean="0"/>
              <a:t>Sale                                             (</a:t>
            </a:r>
            <a:r>
              <a:rPr lang="en-US" sz="2100" dirty="0"/>
              <a:t>public, 4 Year)</a:t>
            </a:r>
          </a:p>
          <a:p>
            <a:pPr marL="342900" indent="-342900" algn="just">
              <a:buFont typeface="Arial"/>
              <a:buChar char="•"/>
            </a:pPr>
            <a:r>
              <a:rPr lang="en-US" sz="2100" dirty="0" smtClean="0"/>
              <a:t>University of the Rockies, </a:t>
            </a:r>
            <a:r>
              <a:rPr lang="en-US" sz="2100" dirty="0"/>
              <a:t>Carol </a:t>
            </a:r>
            <a:r>
              <a:rPr lang="en-US" sz="2100" dirty="0" err="1" smtClean="0"/>
              <a:t>Parenteau</a:t>
            </a:r>
            <a:r>
              <a:rPr lang="en-US" sz="2100" dirty="0" smtClean="0"/>
              <a:t>                     (</a:t>
            </a:r>
            <a:r>
              <a:rPr lang="en-US" sz="2100" dirty="0"/>
              <a:t>for profit, 4 year)</a:t>
            </a:r>
            <a:endParaRPr lang="en-US" sz="2100" dirty="0" smtClean="0"/>
          </a:p>
          <a:p>
            <a:r>
              <a:rPr lang="en-US" sz="2000" dirty="0" smtClean="0"/>
              <a:t>+ QM Staff: Deb Adair, Melissa Poole, Ron Legon</a:t>
            </a:r>
            <a:endParaRPr lang="en-US" sz="2000" dirty="0"/>
          </a:p>
        </p:txBody>
      </p:sp>
      <p:sp>
        <p:nvSpPr>
          <p:cNvPr id="3" name="Text Placeholder 2"/>
          <p:cNvSpPr>
            <a:spLocks noGrp="1"/>
          </p:cNvSpPr>
          <p:nvPr>
            <p:ph type="body" sz="quarter" idx="10"/>
          </p:nvPr>
        </p:nvSpPr>
        <p:spPr/>
        <p:txBody>
          <a:bodyPr/>
          <a:lstStyle/>
          <a:p>
            <a:pPr algn="ctr"/>
            <a:r>
              <a:rPr lang="en-US" dirty="0" smtClean="0"/>
              <a:t>The Study Group</a:t>
            </a:r>
            <a:endParaRPr lang="en-US" dirty="0"/>
          </a:p>
        </p:txBody>
      </p:sp>
    </p:spTree>
    <p:extLst>
      <p:ext uri="{BB962C8B-B14F-4D97-AF65-F5344CB8AC3E}">
        <p14:creationId xmlns:p14="http://schemas.microsoft.com/office/powerpoint/2010/main" val="2267734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599" y="3886200"/>
            <a:ext cx="7204635" cy="1752600"/>
          </a:xfrm>
        </p:spPr>
        <p:txBody>
          <a:bodyPr/>
          <a:lstStyle/>
          <a:p>
            <a:r>
              <a:rPr lang="en-US" dirty="0" smtClean="0"/>
              <a:t>Two Levels of certification:</a:t>
            </a:r>
          </a:p>
          <a:p>
            <a:pPr algn="l"/>
            <a:r>
              <a:rPr lang="en-US" dirty="0" smtClean="0"/>
              <a:t>Stage 1 – Candidate – Making Progress</a:t>
            </a:r>
          </a:p>
          <a:p>
            <a:pPr algn="l"/>
            <a:r>
              <a:rPr lang="en-US" dirty="0" smtClean="0"/>
              <a:t>Stage 2 - Certified</a:t>
            </a:r>
            <a:endParaRPr lang="en-US" dirty="0"/>
          </a:p>
        </p:txBody>
      </p:sp>
      <p:sp>
        <p:nvSpPr>
          <p:cNvPr id="3" name="Text Placeholder 2"/>
          <p:cNvSpPr>
            <a:spLocks noGrp="1"/>
          </p:cNvSpPr>
          <p:nvPr>
            <p:ph type="body" sz="quarter" idx="13"/>
          </p:nvPr>
        </p:nvSpPr>
        <p:spPr/>
        <p:txBody>
          <a:bodyPr>
            <a:normAutofit/>
          </a:bodyPr>
          <a:lstStyle/>
          <a:p>
            <a:r>
              <a:rPr lang="en-US" sz="4000" dirty="0" smtClean="0"/>
              <a:t>Online Program Design Certification</a:t>
            </a:r>
            <a:endParaRPr lang="en-US" sz="4000" dirty="0"/>
          </a:p>
        </p:txBody>
      </p:sp>
    </p:spTree>
    <p:extLst>
      <p:ext uri="{BB962C8B-B14F-4D97-AF65-F5344CB8AC3E}">
        <p14:creationId xmlns:p14="http://schemas.microsoft.com/office/powerpoint/2010/main" val="3961159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44500" y="1323975"/>
            <a:ext cx="8335963" cy="5059125"/>
          </a:xfrm>
        </p:spPr>
        <p:txBody>
          <a:bodyPr>
            <a:normAutofit fontScale="92500" lnSpcReduction="10000"/>
          </a:bodyPr>
          <a:lstStyle/>
          <a:p>
            <a:pPr marL="514350" indent="-514350">
              <a:buFont typeface="+mj-lt"/>
              <a:buAutoNum type="arabicPeriod"/>
            </a:pPr>
            <a:r>
              <a:rPr lang="en-US" sz="2400" dirty="0"/>
              <a:t>Each program put forward includes measurable learning objectives, outcomes, or </a:t>
            </a:r>
            <a:r>
              <a:rPr lang="en-US" sz="2400" dirty="0" smtClean="0"/>
              <a:t>competencies.</a:t>
            </a:r>
          </a:p>
          <a:p>
            <a:pPr marL="514350" indent="-514350">
              <a:buFont typeface="+mj-lt"/>
              <a:buAutoNum type="arabicPeriod"/>
            </a:pPr>
            <a:r>
              <a:rPr lang="en-US" sz="2400" dirty="0"/>
              <a:t>The learning objectives, outcomes, or competencies of the individual courses are consistent with the program objectives, outcomes, or </a:t>
            </a:r>
            <a:r>
              <a:rPr lang="en-US" sz="2400" dirty="0" smtClean="0"/>
              <a:t>competencies.</a:t>
            </a:r>
          </a:p>
          <a:p>
            <a:pPr marL="514350" indent="-514350">
              <a:buFont typeface="+mj-lt"/>
              <a:buAutoNum type="arabicPeriod"/>
            </a:pPr>
            <a:r>
              <a:rPr lang="en-US" sz="2400" dirty="0" smtClean="0"/>
              <a:t>All </a:t>
            </a:r>
            <a:r>
              <a:rPr lang="en-US" sz="2400" dirty="0"/>
              <a:t>instructional designers and any instructors who independently design design current online courses have completed professional development in best practices in online course design. </a:t>
            </a:r>
            <a:endParaRPr lang="en-US" sz="2400" dirty="0" smtClean="0"/>
          </a:p>
          <a:p>
            <a:pPr marL="514350" indent="-514350">
              <a:buFont typeface="+mj-lt"/>
              <a:buAutoNum type="arabicPeriod"/>
            </a:pPr>
            <a:r>
              <a:rPr lang="en-US" sz="2400" dirty="0" smtClean="0"/>
              <a:t>A </a:t>
            </a:r>
            <a:r>
              <a:rPr lang="en-US" sz="2400" dirty="0"/>
              <a:t>plan to bring all online courses into alignment with the relevant Quality Matters Rubrics </a:t>
            </a:r>
            <a:endParaRPr lang="en-US" sz="2400" dirty="0" smtClean="0"/>
          </a:p>
          <a:p>
            <a:pPr marL="1257300" lvl="1" indent="-514350">
              <a:buFont typeface="+mj-lt"/>
              <a:buAutoNum type="arabicPeriod"/>
            </a:pPr>
            <a:r>
              <a:rPr lang="en-US" sz="2300" dirty="0" smtClean="0"/>
              <a:t>either </a:t>
            </a:r>
            <a:r>
              <a:rPr lang="en-US" sz="2300" dirty="0"/>
              <a:t>through a course development/revision process that embodies the relevant QM Rubric(s), </a:t>
            </a:r>
            <a:endParaRPr lang="en-US" sz="2300" dirty="0" smtClean="0"/>
          </a:p>
          <a:p>
            <a:pPr marL="1257300" lvl="1" indent="-514350">
              <a:buFont typeface="+mj-lt"/>
              <a:buAutoNum type="arabicPeriod"/>
            </a:pPr>
            <a:r>
              <a:rPr lang="en-US" sz="2300" dirty="0" smtClean="0"/>
              <a:t>or </a:t>
            </a:r>
            <a:r>
              <a:rPr lang="en-US" sz="2300" dirty="0"/>
              <a:t>a course review process </a:t>
            </a:r>
            <a:r>
              <a:rPr lang="en-US" sz="2300" dirty="0" smtClean="0"/>
              <a:t>with </a:t>
            </a:r>
            <a:r>
              <a:rPr lang="en-US" sz="2300" dirty="0"/>
              <a:t>a mix of official and informal reviews that touches all online courses in a reasonable period of time. </a:t>
            </a:r>
          </a:p>
        </p:txBody>
      </p:sp>
      <p:sp>
        <p:nvSpPr>
          <p:cNvPr id="3" name="Text Placeholder 2"/>
          <p:cNvSpPr>
            <a:spLocks noGrp="1"/>
          </p:cNvSpPr>
          <p:nvPr>
            <p:ph type="body" sz="quarter" idx="10"/>
          </p:nvPr>
        </p:nvSpPr>
        <p:spPr/>
        <p:txBody>
          <a:bodyPr/>
          <a:lstStyle/>
          <a:p>
            <a:pPr algn="ctr"/>
            <a:r>
              <a:rPr lang="en-US" dirty="0" smtClean="0"/>
              <a:t>Four Criteria Under Consideration</a:t>
            </a:r>
            <a:endParaRPr lang="en-US" dirty="0"/>
          </a:p>
        </p:txBody>
      </p:sp>
    </p:spTree>
    <p:extLst>
      <p:ext uri="{BB962C8B-B14F-4D97-AF65-F5344CB8AC3E}">
        <p14:creationId xmlns:p14="http://schemas.microsoft.com/office/powerpoint/2010/main" val="2191083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Q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QualityMatters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QM PowerPoint Template.potx</Template>
  <TotalTime>6519</TotalTime>
  <Words>1180</Words>
  <Application>Microsoft Office PowerPoint</Application>
  <PresentationFormat>On-screen Show (4:3)</PresentationFormat>
  <Paragraphs>166</Paragraphs>
  <Slides>27</Slides>
  <Notes>4</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QM PowerPoint Template</vt:lpstr>
      <vt:lpstr>QualityMatters2014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TSI Graphics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Herrfurth</dc:creator>
  <cp:lastModifiedBy>Barbra</cp:lastModifiedBy>
  <cp:revision>262</cp:revision>
  <cp:lastPrinted>2014-06-27T13:15:29Z</cp:lastPrinted>
  <dcterms:created xsi:type="dcterms:W3CDTF">2014-06-27T11:26:04Z</dcterms:created>
  <dcterms:modified xsi:type="dcterms:W3CDTF">2014-10-08T14:02:39Z</dcterms:modified>
</cp:coreProperties>
</file>