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handoutMasterIdLst>
    <p:handoutMasterId r:id="rId7"/>
  </p:handoutMasterIdLst>
  <p:sldIdLst>
    <p:sldId id="257" r:id="rId5"/>
  </p:sldIdLst>
  <p:sldSz cx="43891200" cy="32918400"/>
  <p:notesSz cx="7315200" cy="9601200"/>
  <p:defaultTextStyle>
    <a:defPPr>
      <a:defRPr lang="en-US"/>
    </a:defPPr>
    <a:lvl1pPr algn="l" rtl="0" fontAlgn="base">
      <a:spcBef>
        <a:spcPct val="0"/>
      </a:spcBef>
      <a:spcAft>
        <a:spcPct val="0"/>
      </a:spcAft>
      <a:defRPr sz="3000" kern="1200">
        <a:solidFill>
          <a:schemeClr val="tx1"/>
        </a:solidFill>
        <a:latin typeface="Arial" pitchFamily="34" charset="0"/>
        <a:ea typeface="ＭＳ Ｐゴシック" charset="-128"/>
        <a:cs typeface="+mn-cs"/>
      </a:defRPr>
    </a:lvl1pPr>
    <a:lvl2pPr marL="799999" algn="l" rtl="0" fontAlgn="base">
      <a:spcBef>
        <a:spcPct val="0"/>
      </a:spcBef>
      <a:spcAft>
        <a:spcPct val="0"/>
      </a:spcAft>
      <a:defRPr sz="3000" kern="1200">
        <a:solidFill>
          <a:schemeClr val="tx1"/>
        </a:solidFill>
        <a:latin typeface="Arial" pitchFamily="34" charset="0"/>
        <a:ea typeface="ＭＳ Ｐゴシック" charset="-128"/>
        <a:cs typeface="+mn-cs"/>
      </a:defRPr>
    </a:lvl2pPr>
    <a:lvl3pPr marL="1599998" algn="l" rtl="0" fontAlgn="base">
      <a:spcBef>
        <a:spcPct val="0"/>
      </a:spcBef>
      <a:spcAft>
        <a:spcPct val="0"/>
      </a:spcAft>
      <a:defRPr sz="3000" kern="1200">
        <a:solidFill>
          <a:schemeClr val="tx1"/>
        </a:solidFill>
        <a:latin typeface="Arial" pitchFamily="34" charset="0"/>
        <a:ea typeface="ＭＳ Ｐゴシック" charset="-128"/>
        <a:cs typeface="+mn-cs"/>
      </a:defRPr>
    </a:lvl3pPr>
    <a:lvl4pPr marL="2399998" algn="l" rtl="0" fontAlgn="base">
      <a:spcBef>
        <a:spcPct val="0"/>
      </a:spcBef>
      <a:spcAft>
        <a:spcPct val="0"/>
      </a:spcAft>
      <a:defRPr sz="3000" kern="1200">
        <a:solidFill>
          <a:schemeClr val="tx1"/>
        </a:solidFill>
        <a:latin typeface="Arial" pitchFamily="34" charset="0"/>
        <a:ea typeface="ＭＳ Ｐゴシック" charset="-128"/>
        <a:cs typeface="+mn-cs"/>
      </a:defRPr>
    </a:lvl4pPr>
    <a:lvl5pPr marL="3199996" algn="l" rtl="0" fontAlgn="base">
      <a:spcBef>
        <a:spcPct val="0"/>
      </a:spcBef>
      <a:spcAft>
        <a:spcPct val="0"/>
      </a:spcAft>
      <a:defRPr sz="3000" kern="1200">
        <a:solidFill>
          <a:schemeClr val="tx1"/>
        </a:solidFill>
        <a:latin typeface="Arial" pitchFamily="34" charset="0"/>
        <a:ea typeface="ＭＳ Ｐゴシック" charset="-128"/>
        <a:cs typeface="+mn-cs"/>
      </a:defRPr>
    </a:lvl5pPr>
    <a:lvl6pPr marL="3999996" algn="l" defTabSz="1599998" rtl="0" eaLnBrk="1" latinLnBrk="0" hangingPunct="1">
      <a:defRPr sz="3000" kern="1200">
        <a:solidFill>
          <a:schemeClr val="tx1"/>
        </a:solidFill>
        <a:latin typeface="Arial" pitchFamily="34" charset="0"/>
        <a:ea typeface="ＭＳ Ｐゴシック" charset="-128"/>
        <a:cs typeface="+mn-cs"/>
      </a:defRPr>
    </a:lvl6pPr>
    <a:lvl7pPr marL="4799994" algn="l" defTabSz="1599998" rtl="0" eaLnBrk="1" latinLnBrk="0" hangingPunct="1">
      <a:defRPr sz="3000" kern="1200">
        <a:solidFill>
          <a:schemeClr val="tx1"/>
        </a:solidFill>
        <a:latin typeface="Arial" pitchFamily="34" charset="0"/>
        <a:ea typeface="ＭＳ Ｐゴシック" charset="-128"/>
        <a:cs typeface="+mn-cs"/>
      </a:defRPr>
    </a:lvl7pPr>
    <a:lvl8pPr marL="5599993" algn="l" defTabSz="1599998" rtl="0" eaLnBrk="1" latinLnBrk="0" hangingPunct="1">
      <a:defRPr sz="3000" kern="1200">
        <a:solidFill>
          <a:schemeClr val="tx1"/>
        </a:solidFill>
        <a:latin typeface="Arial" pitchFamily="34" charset="0"/>
        <a:ea typeface="ＭＳ Ｐゴシック" charset="-128"/>
        <a:cs typeface="+mn-cs"/>
      </a:defRPr>
    </a:lvl8pPr>
    <a:lvl9pPr marL="6399992" algn="l" defTabSz="1599998" rtl="0" eaLnBrk="1" latinLnBrk="0" hangingPunct="1">
      <a:defRPr sz="3000" kern="1200">
        <a:solidFill>
          <a:schemeClr val="tx1"/>
        </a:solidFill>
        <a:latin typeface="Arial" pitchFamily="34"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unish Goyal"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93"/>
    <a:srgbClr val="666D70"/>
    <a:srgbClr val="777777"/>
    <a:srgbClr val="000099"/>
    <a:srgbClr val="002664"/>
    <a:srgbClr val="FCD900"/>
    <a:srgbClr val="FCD9FF"/>
    <a:srgbClr val="001948"/>
    <a:srgbClr val="001944"/>
    <a:srgbClr val="0019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51" autoAdjust="0"/>
    <p:restoredTop sz="87360" autoAdjust="0"/>
  </p:normalViewPr>
  <p:slideViewPr>
    <p:cSldViewPr snapToGrid="0" snapToObjects="1">
      <p:cViewPr>
        <p:scale>
          <a:sx n="30" d="100"/>
          <a:sy n="30" d="100"/>
        </p:scale>
        <p:origin x="-252" y="-48"/>
      </p:cViewPr>
      <p:guideLst>
        <p:guide orient="horz" pos="838"/>
        <p:guide orient="horz" pos="20240"/>
        <p:guide pos="6859"/>
        <p:guide pos="457"/>
        <p:guide pos="27264"/>
        <p:guide pos="7344"/>
        <p:guide pos="13651"/>
        <p:guide pos="14170"/>
        <p:guide pos="20453"/>
        <p:guide pos="2097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1" d="100"/>
          <a:sy n="81" d="100"/>
        </p:scale>
        <p:origin x="-199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ea typeface="+mn-ea"/>
              </a:defRPr>
            </a:lvl1pPr>
          </a:lstStyle>
          <a:p>
            <a:pPr>
              <a:defRPr/>
            </a:pPr>
            <a:endParaRPr lang="en-US"/>
          </a:p>
        </p:txBody>
      </p:sp>
      <p:sp>
        <p:nvSpPr>
          <p:cNvPr id="4099"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ea typeface="+mn-ea"/>
              </a:defRPr>
            </a:lvl1pPr>
          </a:lstStyle>
          <a:p>
            <a:pPr>
              <a:defRPr/>
            </a:pPr>
            <a:endParaRPr lang="en-US"/>
          </a:p>
        </p:txBody>
      </p:sp>
      <p:sp>
        <p:nvSpPr>
          <p:cNvPr id="4100"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ea typeface="+mn-ea"/>
              </a:defRPr>
            </a:lvl1pPr>
          </a:lstStyle>
          <a:p>
            <a:pPr>
              <a:defRPr/>
            </a:pPr>
            <a:endParaRPr lang="en-US"/>
          </a:p>
        </p:txBody>
      </p:sp>
      <p:sp>
        <p:nvSpPr>
          <p:cNvPr id="4101"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pPr>
              <a:defRPr/>
            </a:pPr>
            <a:fld id="{DC27D66C-2A52-4254-8A69-5E1B84023069}" type="slidenum">
              <a:rPr lang="en-US"/>
              <a:pPr>
                <a:defRPr/>
              </a:pPr>
              <a:t>‹#›</a:t>
            </a:fld>
            <a:endParaRPr lang="en-US"/>
          </a:p>
        </p:txBody>
      </p:sp>
    </p:spTree>
    <p:extLst>
      <p:ext uri="{BB962C8B-B14F-4D97-AF65-F5344CB8AC3E}">
        <p14:creationId xmlns:p14="http://schemas.microsoft.com/office/powerpoint/2010/main" val="15562382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ea typeface="+mn-ea"/>
              </a:defRPr>
            </a:lvl1pPr>
          </a:lstStyle>
          <a:p>
            <a:pPr>
              <a:defRPr/>
            </a:pPr>
            <a:endParaRPr lang="en-US"/>
          </a:p>
        </p:txBody>
      </p:sp>
      <p:sp>
        <p:nvSpPr>
          <p:cNvPr id="6147"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ea typeface="+mn-ea"/>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ea typeface="+mn-ea"/>
              </a:defRPr>
            </a:lvl1pPr>
          </a:lstStyle>
          <a:p>
            <a:pPr>
              <a:defRPr/>
            </a:pPr>
            <a:endParaRPr lang="en-US"/>
          </a:p>
        </p:txBody>
      </p:sp>
      <p:sp>
        <p:nvSpPr>
          <p:cNvPr id="6151"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pPr>
              <a:defRPr/>
            </a:pPr>
            <a:fld id="{0570546E-36E9-4B9C-9F1C-039CA4093056}" type="slidenum">
              <a:rPr lang="en-US"/>
              <a:pPr>
                <a:defRPr/>
              </a:pPr>
              <a:t>‹#›</a:t>
            </a:fld>
            <a:endParaRPr lang="en-US"/>
          </a:p>
        </p:txBody>
      </p:sp>
    </p:spTree>
    <p:extLst>
      <p:ext uri="{BB962C8B-B14F-4D97-AF65-F5344CB8AC3E}">
        <p14:creationId xmlns:p14="http://schemas.microsoft.com/office/powerpoint/2010/main" val="39437654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000" kern="1200">
        <a:solidFill>
          <a:schemeClr val="tx1"/>
        </a:solidFill>
        <a:latin typeface="Arial" charset="0"/>
        <a:ea typeface="ＭＳ Ｐゴシック" charset="0"/>
        <a:cs typeface="+mn-cs"/>
      </a:defRPr>
    </a:lvl1pPr>
    <a:lvl2pPr marL="799999" algn="l" rtl="0" eaLnBrk="0" fontAlgn="base" hangingPunct="0">
      <a:spcBef>
        <a:spcPct val="30000"/>
      </a:spcBef>
      <a:spcAft>
        <a:spcPct val="0"/>
      </a:spcAft>
      <a:defRPr sz="2000" kern="1200">
        <a:solidFill>
          <a:schemeClr val="tx1"/>
        </a:solidFill>
        <a:latin typeface="Arial" charset="0"/>
        <a:ea typeface="ＭＳ Ｐゴシック" charset="0"/>
        <a:cs typeface="+mn-cs"/>
      </a:defRPr>
    </a:lvl2pPr>
    <a:lvl3pPr marL="1599998" algn="l" rtl="0" eaLnBrk="0" fontAlgn="base" hangingPunct="0">
      <a:spcBef>
        <a:spcPct val="30000"/>
      </a:spcBef>
      <a:spcAft>
        <a:spcPct val="0"/>
      </a:spcAft>
      <a:defRPr sz="2000" kern="1200">
        <a:solidFill>
          <a:schemeClr val="tx1"/>
        </a:solidFill>
        <a:latin typeface="Arial" charset="0"/>
        <a:ea typeface="ＭＳ Ｐゴシック" charset="0"/>
        <a:cs typeface="+mn-cs"/>
      </a:defRPr>
    </a:lvl3pPr>
    <a:lvl4pPr marL="2399998" algn="l" rtl="0" eaLnBrk="0" fontAlgn="base" hangingPunct="0">
      <a:spcBef>
        <a:spcPct val="30000"/>
      </a:spcBef>
      <a:spcAft>
        <a:spcPct val="0"/>
      </a:spcAft>
      <a:defRPr sz="2000" kern="1200">
        <a:solidFill>
          <a:schemeClr val="tx1"/>
        </a:solidFill>
        <a:latin typeface="Arial" charset="0"/>
        <a:ea typeface="ＭＳ Ｐゴシック" charset="0"/>
        <a:cs typeface="+mn-cs"/>
      </a:defRPr>
    </a:lvl4pPr>
    <a:lvl5pPr marL="3199996" algn="l" rtl="0" eaLnBrk="0" fontAlgn="base" hangingPunct="0">
      <a:spcBef>
        <a:spcPct val="30000"/>
      </a:spcBef>
      <a:spcAft>
        <a:spcPct val="0"/>
      </a:spcAft>
      <a:defRPr sz="2000" kern="1200">
        <a:solidFill>
          <a:schemeClr val="tx1"/>
        </a:solidFill>
        <a:latin typeface="Arial" charset="0"/>
        <a:ea typeface="ＭＳ Ｐゴシック" charset="0"/>
        <a:cs typeface="+mn-cs"/>
      </a:defRPr>
    </a:lvl5pPr>
    <a:lvl6pPr marL="3999996" algn="l" defTabSz="1599998" rtl="0" eaLnBrk="1" latinLnBrk="0" hangingPunct="1">
      <a:defRPr sz="2000" kern="1200">
        <a:solidFill>
          <a:schemeClr val="tx1"/>
        </a:solidFill>
        <a:latin typeface="+mn-lt"/>
        <a:ea typeface="+mn-ea"/>
        <a:cs typeface="+mn-cs"/>
      </a:defRPr>
    </a:lvl6pPr>
    <a:lvl7pPr marL="4799994" algn="l" defTabSz="1599998" rtl="0" eaLnBrk="1" latinLnBrk="0" hangingPunct="1">
      <a:defRPr sz="2000" kern="1200">
        <a:solidFill>
          <a:schemeClr val="tx1"/>
        </a:solidFill>
        <a:latin typeface="+mn-lt"/>
        <a:ea typeface="+mn-ea"/>
        <a:cs typeface="+mn-cs"/>
      </a:defRPr>
    </a:lvl7pPr>
    <a:lvl8pPr marL="5599993" algn="l" defTabSz="1599998" rtl="0" eaLnBrk="1" latinLnBrk="0" hangingPunct="1">
      <a:defRPr sz="2000" kern="1200">
        <a:solidFill>
          <a:schemeClr val="tx1"/>
        </a:solidFill>
        <a:latin typeface="+mn-lt"/>
        <a:ea typeface="+mn-ea"/>
        <a:cs typeface="+mn-cs"/>
      </a:defRPr>
    </a:lvl8pPr>
    <a:lvl9pPr marL="6399992" algn="l" defTabSz="1599998" rtl="0" eaLnBrk="1" latinLnBrk="0" hangingPunct="1">
      <a:defRPr sz="2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b="1" dirty="0" smtClean="0">
                <a:solidFill>
                  <a:srgbClr val="002664"/>
                </a:solidFill>
                <a:latin typeface="Trebuchet MS" pitchFamily="34" charset="0"/>
              </a:rPr>
              <a:t>Data Collection in Qualitative Research</a:t>
            </a:r>
          </a:p>
          <a:p>
            <a:r>
              <a:rPr lang="en-US" sz="2000" dirty="0" smtClean="0">
                <a:latin typeface="Trebuchet MS" pitchFamily="34" charset="0"/>
              </a:rPr>
              <a:t>Marshall and </a:t>
            </a:r>
            <a:r>
              <a:rPr lang="en-US" sz="2000" dirty="0" err="1" smtClean="0">
                <a:latin typeface="Trebuchet MS" pitchFamily="34" charset="0"/>
              </a:rPr>
              <a:t>Rossman</a:t>
            </a:r>
            <a:r>
              <a:rPr lang="en-US" sz="2000" dirty="0" smtClean="0">
                <a:latin typeface="Trebuchet MS" pitchFamily="34" charset="0"/>
              </a:rPr>
              <a:t> (2011) identify four primary methods for data collection including "(1) participating in the setting, (2) observing directly, (3) interviewing in depth, and (4) analyzing documents and material culture..." (p. 137). As we reflected on the "tools" for collecting qualitative data, we focused on the following questions: 1) What is my primary method for data collection? 2) Why did I choose this particular method for my research? 3) How will my choice of this method help to answer your research question(s)? Then, each of us conducted a systematic product review to identify the tools’ use, advantages, and disadvantages when used within the context of qualitative data collection.</a:t>
            </a:r>
          </a:p>
          <a:p>
            <a:endParaRPr lang="en-US" dirty="0"/>
          </a:p>
        </p:txBody>
      </p:sp>
      <p:sp>
        <p:nvSpPr>
          <p:cNvPr id="4" name="Slide Number Placeholder 3"/>
          <p:cNvSpPr>
            <a:spLocks noGrp="1"/>
          </p:cNvSpPr>
          <p:nvPr>
            <p:ph type="sldNum" sz="quarter" idx="10"/>
          </p:nvPr>
        </p:nvSpPr>
        <p:spPr/>
        <p:txBody>
          <a:bodyPr/>
          <a:lstStyle/>
          <a:p>
            <a:pPr>
              <a:defRPr/>
            </a:pPr>
            <a:fld id="{0570546E-36E9-4B9C-9F1C-039CA4093056}" type="slidenum">
              <a:rPr lang="en-US" smtClean="0"/>
              <a:pPr>
                <a:defRPr/>
              </a:pPr>
              <a:t>1</a:t>
            </a:fld>
            <a:endParaRPr lang="en-US"/>
          </a:p>
        </p:txBody>
      </p:sp>
    </p:spTree>
    <p:extLst>
      <p:ext uri="{BB962C8B-B14F-4D97-AF65-F5344CB8AC3E}">
        <p14:creationId xmlns:p14="http://schemas.microsoft.com/office/powerpoint/2010/main" val="2338517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6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336480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1381364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7284480" y="5273040"/>
            <a:ext cx="39502080" cy="11234928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78240" y="5273040"/>
            <a:ext cx="117774720" cy="1123492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2784962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1858649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4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67278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778240" y="30723840"/>
            <a:ext cx="78638400" cy="86898480"/>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8148160" y="30723840"/>
            <a:ext cx="78638400" cy="86898480"/>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158630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4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4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2493424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2757254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3469125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82"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62"/>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82" y="6888497"/>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667777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9/5/2014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2906342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82"/>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50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pPr eaLnBrk="1" latinLnBrk="0" hangingPunct="1"/>
            <a:fld id="{7CB97365-EBCA-4027-87D5-99FC1D4DF0BB}" type="datetimeFigureOut">
              <a:rPr lang="en-US" smtClean="0"/>
              <a:pPr eaLnBrk="1" latinLnBrk="0" hangingPunct="1"/>
              <a:t>9/5/2014</a:t>
            </a:fld>
            <a:endParaRPr lang="en-US">
              <a:solidFill>
                <a:schemeClr val="tx1">
                  <a:shade val="50000"/>
                </a:schemeClr>
              </a:solidFill>
            </a:endParaRPr>
          </a:p>
        </p:txBody>
      </p:sp>
      <p:sp>
        <p:nvSpPr>
          <p:cNvPr id="5" name="Footer Placeholder 4"/>
          <p:cNvSpPr>
            <a:spLocks noGrp="1"/>
          </p:cNvSpPr>
          <p:nvPr>
            <p:ph type="ftr" sz="quarter" idx="3"/>
          </p:nvPr>
        </p:nvSpPr>
        <p:spPr>
          <a:xfrm>
            <a:off x="14996160" y="3051050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kumimoji="0" lang="en-US">
              <a:solidFill>
                <a:schemeClr val="tx1">
                  <a:shade val="50000"/>
                </a:schemeClr>
              </a:solidFill>
            </a:endParaRPr>
          </a:p>
        </p:txBody>
      </p:sp>
      <p:sp>
        <p:nvSpPr>
          <p:cNvPr id="6" name="Slide Number Placeholder 5"/>
          <p:cNvSpPr>
            <a:spLocks noGrp="1"/>
          </p:cNvSpPr>
          <p:nvPr>
            <p:ph type="sldNum" sz="quarter" idx="4"/>
          </p:nvPr>
        </p:nvSpPr>
        <p:spPr>
          <a:xfrm>
            <a:off x="31455360" y="3051050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69E29E33-B620-47F9-BB04-8846C2A5AFCC}" type="slidenum">
              <a:rPr kumimoji="0" lang="en-US" smtClean="0"/>
              <a:pPr eaLnBrk="1" latinLnBrk="0" hangingPunct="1"/>
              <a:t>‹#›</a:t>
            </a:fld>
            <a:endParaRPr kumimoji="0" lang="en-US" dirty="0">
              <a:solidFill>
                <a:schemeClr val="tx1">
                  <a:shade val="50000"/>
                </a:schemeClr>
              </a:solidFill>
            </a:endParaRPr>
          </a:p>
        </p:txBody>
      </p:sp>
      <p:sp>
        <p:nvSpPr>
          <p:cNvPr id="7" name="Text Box 7"/>
          <p:cNvSpPr txBox="1">
            <a:spLocks noChangeArrowheads="1"/>
          </p:cNvSpPr>
          <p:nvPr userDrawn="1"/>
        </p:nvSpPr>
        <p:spPr bwMode="auto">
          <a:xfrm>
            <a:off x="33284162" y="32032576"/>
            <a:ext cx="9944101" cy="369332"/>
          </a:xfrm>
          <a:prstGeom prst="rect">
            <a:avLst/>
          </a:prstGeom>
          <a:noFill/>
          <a:ln w="9525">
            <a:noFill/>
            <a:miter lim="800000"/>
            <a:headEnd/>
            <a:tailEnd/>
          </a:ln>
        </p:spPr>
        <p:txBody>
          <a:bodyPr lIns="0" tIns="0" rIns="0" bIns="0">
            <a:spAutoFit/>
          </a:bodyPr>
          <a:lstStyle/>
          <a:p>
            <a:pPr algn="r" defTabSz="4388884">
              <a:spcBef>
                <a:spcPct val="20000"/>
              </a:spcBef>
              <a:defRPr/>
            </a:pPr>
            <a:r>
              <a:rPr lang="en-US" sz="1200" b="1" i="1" dirty="0">
                <a:solidFill>
                  <a:schemeClr val="accent2"/>
                </a:solidFill>
              </a:rPr>
              <a:t>Poster produced by Faculty &amp; Curriculum Support (FACS), Georgetown University Medical Center</a:t>
            </a:r>
          </a:p>
          <a:p>
            <a:pPr algn="r" defTabSz="4388884">
              <a:defRPr/>
            </a:pPr>
            <a:endParaRPr lang="en-US" sz="1200" b="1" i="1" dirty="0">
              <a:solidFill>
                <a:schemeClr val="accent2"/>
              </a:solidFill>
            </a:endParaRPr>
          </a:p>
        </p:txBody>
      </p:sp>
    </p:spTree>
    <p:extLst>
      <p:ext uri="{BB962C8B-B14F-4D97-AF65-F5344CB8AC3E}">
        <p14:creationId xmlns:p14="http://schemas.microsoft.com/office/powerpoint/2010/main" val="25045003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23161"/>
            <a:ext cx="43891200" cy="2326791"/>
          </a:xfrm>
          <a:prstGeom prst="rect">
            <a:avLst/>
          </a:prstGeom>
        </p:spPr>
        <p:txBody>
          <a:bodyPr wrap="square" lIns="109728" tIns="54864" rIns="109728" bIns="54864">
            <a:spAutoFit/>
          </a:bodyPr>
          <a:lstStyle/>
          <a:p>
            <a:pPr algn="ctr" eaLnBrk="1" hangingPunct="1"/>
            <a:r>
              <a:rPr lang="en-US" sz="7200" b="1" dirty="0" smtClean="0">
                <a:ln>
                  <a:solidFill>
                    <a:schemeClr val="accent4">
                      <a:lumMod val="50000"/>
                    </a:schemeClr>
                  </a:solidFill>
                </a:ln>
                <a:solidFill>
                  <a:srgbClr val="003893"/>
                </a:solidFill>
                <a:effectLst>
                  <a:outerShdw blurRad="38100" dist="38100" dir="2700000" algn="tl">
                    <a:srgbClr val="000000">
                      <a:alpha val="43137"/>
                    </a:srgbClr>
                  </a:outerShdw>
                </a:effectLst>
                <a:latin typeface="Goudy Old Style" pitchFamily="18" charset="0"/>
                <a:cs typeface="Times New Roman" pitchFamily="18" charset="0"/>
              </a:rPr>
              <a:t>Addressing </a:t>
            </a:r>
            <a:r>
              <a:rPr lang="en-US" sz="7200" b="1" dirty="0">
                <a:ln>
                  <a:solidFill>
                    <a:schemeClr val="accent4">
                      <a:lumMod val="50000"/>
                    </a:schemeClr>
                  </a:solidFill>
                </a:ln>
                <a:solidFill>
                  <a:srgbClr val="003893"/>
                </a:solidFill>
                <a:effectLst>
                  <a:outerShdw blurRad="38100" dist="38100" dir="2700000" algn="tl">
                    <a:srgbClr val="000000">
                      <a:alpha val="43137"/>
                    </a:srgbClr>
                  </a:outerShdw>
                </a:effectLst>
                <a:latin typeface="Goudy Old Style" pitchFamily="18" charset="0"/>
                <a:cs typeface="Times New Roman" pitchFamily="18" charset="0"/>
              </a:rPr>
              <a:t>Federal Financial Aid </a:t>
            </a:r>
            <a:endParaRPr lang="en-US" sz="7200" b="1" dirty="0" smtClean="0">
              <a:ln>
                <a:solidFill>
                  <a:schemeClr val="accent4">
                    <a:lumMod val="50000"/>
                  </a:schemeClr>
                </a:solidFill>
              </a:ln>
              <a:solidFill>
                <a:srgbClr val="003893"/>
              </a:solidFill>
              <a:effectLst>
                <a:outerShdw blurRad="38100" dist="38100" dir="2700000" algn="tl">
                  <a:srgbClr val="000000">
                    <a:alpha val="43137"/>
                  </a:srgbClr>
                </a:outerShdw>
              </a:effectLst>
              <a:latin typeface="Goudy Old Style" pitchFamily="18" charset="0"/>
              <a:cs typeface="Times New Roman" pitchFamily="18" charset="0"/>
            </a:endParaRPr>
          </a:p>
          <a:p>
            <a:pPr algn="ctr" eaLnBrk="1" hangingPunct="1"/>
            <a:r>
              <a:rPr lang="en-US" sz="7200" b="1" dirty="0" smtClean="0">
                <a:ln>
                  <a:solidFill>
                    <a:schemeClr val="accent4">
                      <a:lumMod val="50000"/>
                    </a:schemeClr>
                  </a:solidFill>
                </a:ln>
                <a:solidFill>
                  <a:srgbClr val="003893"/>
                </a:solidFill>
                <a:effectLst>
                  <a:outerShdw blurRad="38100" dist="38100" dir="2700000" algn="tl">
                    <a:srgbClr val="000000">
                      <a:alpha val="43137"/>
                    </a:srgbClr>
                  </a:outerShdw>
                </a:effectLst>
                <a:latin typeface="Goudy Old Style" pitchFamily="18" charset="0"/>
                <a:cs typeface="Times New Roman" pitchFamily="18" charset="0"/>
              </a:rPr>
              <a:t>Requirements </a:t>
            </a:r>
            <a:r>
              <a:rPr lang="en-US" sz="7200" b="1" dirty="0">
                <a:ln>
                  <a:solidFill>
                    <a:schemeClr val="accent4">
                      <a:lumMod val="50000"/>
                    </a:schemeClr>
                  </a:solidFill>
                </a:ln>
                <a:solidFill>
                  <a:srgbClr val="003893"/>
                </a:solidFill>
                <a:effectLst>
                  <a:outerShdw blurRad="38100" dist="38100" dir="2700000" algn="tl">
                    <a:srgbClr val="000000">
                      <a:alpha val="43137"/>
                    </a:srgbClr>
                  </a:outerShdw>
                </a:effectLst>
                <a:latin typeface="Goudy Old Style" pitchFamily="18" charset="0"/>
                <a:cs typeface="Times New Roman" pitchFamily="18" charset="0"/>
              </a:rPr>
              <a:t>within Course Design</a:t>
            </a:r>
          </a:p>
        </p:txBody>
      </p:sp>
      <p:sp>
        <p:nvSpPr>
          <p:cNvPr id="3" name="Text Box 84"/>
          <p:cNvSpPr txBox="1">
            <a:spLocks noChangeArrowheads="1"/>
          </p:cNvSpPr>
          <p:nvPr/>
        </p:nvSpPr>
        <p:spPr bwMode="auto">
          <a:xfrm>
            <a:off x="897254" y="5686935"/>
            <a:ext cx="16400146" cy="5492457"/>
          </a:xfrm>
          <a:prstGeom prst="rect">
            <a:avLst/>
          </a:prstGeom>
          <a:noFill/>
          <a:ln w="9525">
            <a:noFill/>
            <a:miter lim="800000"/>
            <a:headEnd/>
            <a:tailEnd/>
          </a:ln>
          <a:effectLst/>
        </p:spPr>
        <p:txBody>
          <a:bodyPr lIns="0" tIns="0" rIns="0" bIns="0"/>
          <a:lstStyle/>
          <a:p>
            <a:pPr marL="526694">
              <a:lnSpc>
                <a:spcPct val="125000"/>
              </a:lnSpc>
            </a:pPr>
            <a:r>
              <a:rPr lang="en-US" sz="5400" b="1" dirty="0" smtClean="0">
                <a:solidFill>
                  <a:srgbClr val="003893"/>
                </a:solidFill>
                <a:latin typeface="Goudy Old Style" pitchFamily="18" charset="0"/>
              </a:rPr>
              <a:t>Introduction</a:t>
            </a:r>
            <a:r>
              <a:rPr lang="en-US" sz="5400" b="1" dirty="0" smtClean="0">
                <a:solidFill>
                  <a:srgbClr val="003893"/>
                </a:solidFill>
                <a:latin typeface="Goudy Old Style" pitchFamily="18" charset="0"/>
              </a:rPr>
              <a:t/>
            </a:r>
            <a:br>
              <a:rPr lang="en-US" sz="5400" b="1" dirty="0" smtClean="0">
                <a:solidFill>
                  <a:srgbClr val="003893"/>
                </a:solidFill>
                <a:latin typeface="Goudy Old Style" pitchFamily="18" charset="0"/>
              </a:rPr>
            </a:br>
            <a:r>
              <a:rPr lang="en-US" sz="3600" dirty="0"/>
              <a:t>When </a:t>
            </a:r>
            <a:r>
              <a:rPr lang="en-US" sz="3600" dirty="0"/>
              <a:t>designing courses for the higher education environment, some government mandates must now be addressed in order for courses to be compliant with Federal Financial requirements.   It is important to understand where these complexities for online instruction originate, the implications of addressing them, how to interpret them, and how to incorporate safeguards for compliance within course design.</a:t>
            </a:r>
          </a:p>
          <a:p>
            <a:pPr marL="526694">
              <a:lnSpc>
                <a:spcPct val="125000"/>
              </a:lnSpc>
            </a:pPr>
            <a:endParaRPr lang="en-US" sz="3800" dirty="0">
              <a:latin typeface="Trebuchet MS" pitchFamily="34" charset="0"/>
            </a:endParaRPr>
          </a:p>
        </p:txBody>
      </p:sp>
      <p:sp>
        <p:nvSpPr>
          <p:cNvPr id="42" name="TextBox 41"/>
          <p:cNvSpPr txBox="1"/>
          <p:nvPr/>
        </p:nvSpPr>
        <p:spPr>
          <a:xfrm>
            <a:off x="0" y="3314110"/>
            <a:ext cx="43891200" cy="794064"/>
          </a:xfrm>
          <a:prstGeom prst="rect">
            <a:avLst/>
          </a:prstGeom>
          <a:noFill/>
        </p:spPr>
        <p:txBody>
          <a:bodyPr wrap="square" lIns="109728" tIns="0" rIns="109728" bIns="54864" rtlCol="0">
            <a:spAutoFit/>
          </a:bodyPr>
          <a:lstStyle/>
          <a:p>
            <a:pPr algn="ctr"/>
            <a:r>
              <a:rPr lang="en-US" sz="3400" b="1" dirty="0">
                <a:solidFill>
                  <a:srgbClr val="666D70"/>
                </a:solidFill>
                <a:effectLst>
                  <a:outerShdw blurRad="38100" dist="38100" dir="2700000" algn="tl">
                    <a:srgbClr val="000000">
                      <a:alpha val="43137"/>
                    </a:srgbClr>
                  </a:outerShdw>
                </a:effectLst>
                <a:latin typeface="Arial Narrow" pitchFamily="34" charset="0"/>
              </a:rPr>
              <a:t> </a:t>
            </a:r>
            <a:r>
              <a:rPr lang="en-US" sz="4800" b="1" dirty="0" smtClean="0">
                <a:solidFill>
                  <a:srgbClr val="666D70"/>
                </a:solidFill>
                <a:latin typeface="Arial Narrow" pitchFamily="34" charset="0"/>
                <a:cs typeface="Times New Roman" pitchFamily="18" charset="0"/>
              </a:rPr>
              <a:t>Bruce Sowers – Lead Instructional Designer – Integrated Learning Institute</a:t>
            </a:r>
            <a:endParaRPr lang="en-US" b="1" dirty="0">
              <a:solidFill>
                <a:srgbClr val="666D70"/>
              </a:solidFill>
              <a:latin typeface="Arial Narrow" pitchFamily="34" charset="0"/>
            </a:endParaRPr>
          </a:p>
        </p:txBody>
      </p:sp>
      <p:sp>
        <p:nvSpPr>
          <p:cNvPr id="46" name="Rectangle 45"/>
          <p:cNvSpPr/>
          <p:nvPr/>
        </p:nvSpPr>
        <p:spPr>
          <a:xfrm>
            <a:off x="35490150" y="31032450"/>
            <a:ext cx="7711854" cy="1279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84"/>
          <p:cNvSpPr txBox="1">
            <a:spLocks noChangeArrowheads="1"/>
          </p:cNvSpPr>
          <p:nvPr/>
        </p:nvSpPr>
        <p:spPr bwMode="auto">
          <a:xfrm>
            <a:off x="18152639" y="5589696"/>
            <a:ext cx="24540384" cy="24270194"/>
          </a:xfrm>
          <a:prstGeom prst="rect">
            <a:avLst/>
          </a:prstGeom>
          <a:noFill/>
          <a:ln w="9525">
            <a:noFill/>
            <a:miter lim="800000"/>
            <a:headEnd/>
            <a:tailEnd/>
          </a:ln>
          <a:effectLst/>
        </p:spPr>
        <p:txBody>
          <a:bodyPr lIns="0" tIns="0" rIns="0" bIns="0"/>
          <a:lstStyle/>
          <a:p>
            <a:r>
              <a:rPr lang="en-US" sz="5400" b="1" dirty="0" smtClean="0">
                <a:solidFill>
                  <a:srgbClr val="003893"/>
                </a:solidFill>
                <a:latin typeface="Goudy Old Style" pitchFamily="18" charset="0"/>
              </a:rPr>
              <a:t>Strategy</a:t>
            </a:r>
            <a:endParaRPr lang="en-US" sz="5400" b="1" dirty="0">
              <a:solidFill>
                <a:srgbClr val="003893"/>
              </a:solidFill>
              <a:latin typeface="Goudy Old Style" pitchFamily="18" charset="0"/>
            </a:endParaRPr>
          </a:p>
          <a:p>
            <a:endParaRPr lang="en-US" sz="3200" dirty="0" smtClean="0"/>
          </a:p>
          <a:p>
            <a:pPr marL="571500" indent="-571500">
              <a:buFontTx/>
              <a:buChar char="-"/>
            </a:pPr>
            <a:r>
              <a:rPr lang="en-US" sz="3800" b="1" dirty="0" smtClean="0">
                <a:latin typeface="Trebuchet MS" pitchFamily="34" charset="0"/>
              </a:rPr>
              <a:t>DOE Consultation</a:t>
            </a:r>
          </a:p>
          <a:p>
            <a:pPr marL="526694">
              <a:lnSpc>
                <a:spcPct val="125000"/>
              </a:lnSpc>
            </a:pPr>
            <a:r>
              <a:rPr lang="en-US" sz="3600" dirty="0"/>
              <a:t>C</a:t>
            </a:r>
            <a:r>
              <a:rPr lang="en-US" sz="3600" dirty="0" smtClean="0"/>
              <a:t>onsultation </a:t>
            </a:r>
            <a:r>
              <a:rPr lang="en-US" sz="3600" dirty="0"/>
              <a:t>with the Chicago regional office of the Department of Education, has determined that weekly, substantive, instructor-initiated interaction with students is </a:t>
            </a:r>
            <a:r>
              <a:rPr lang="en-US" sz="3600" dirty="0" smtClean="0"/>
              <a:t>an appropriate </a:t>
            </a:r>
            <a:r>
              <a:rPr lang="en-US" sz="3600" dirty="0"/>
              <a:t>minimum expectation of online course design.</a:t>
            </a:r>
          </a:p>
          <a:p>
            <a:pPr marL="526694">
              <a:lnSpc>
                <a:spcPct val="125000"/>
              </a:lnSpc>
            </a:pPr>
            <a:r>
              <a:rPr lang="en-US" sz="3600" dirty="0"/>
              <a:t>All online courses </a:t>
            </a:r>
            <a:r>
              <a:rPr lang="en-US" sz="3600" dirty="0" smtClean="0"/>
              <a:t>should </a:t>
            </a:r>
            <a:r>
              <a:rPr lang="en-US" sz="3600" dirty="0"/>
              <a:t>be financial aid eligible and be designed to meet this definition, regardless of course type.  Both undergraduate and graduate courses are to be designed to meet the same criteria.</a:t>
            </a:r>
          </a:p>
          <a:p>
            <a:endParaRPr lang="en-US" sz="3800" b="1" dirty="0" smtClean="0">
              <a:latin typeface="Trebuchet MS" pitchFamily="34" charset="0"/>
            </a:endParaRPr>
          </a:p>
          <a:p>
            <a:pPr marL="526694" indent="-571500">
              <a:lnSpc>
                <a:spcPct val="125000"/>
              </a:lnSpc>
              <a:buFontTx/>
              <a:buChar char="-"/>
            </a:pPr>
            <a:r>
              <a:rPr lang="en-US" sz="3600" b="1" dirty="0"/>
              <a:t>QM Rubric Standards Correlation</a:t>
            </a:r>
          </a:p>
          <a:p>
            <a:pPr marL="568325" indent="6350">
              <a:lnSpc>
                <a:spcPct val="125000"/>
              </a:lnSpc>
            </a:pPr>
            <a:r>
              <a:rPr lang="en-US" sz="3600" dirty="0"/>
              <a:t>Standard 1.4:  </a:t>
            </a:r>
            <a:r>
              <a:rPr lang="en-US" sz="3600" dirty="0"/>
              <a:t>Course and/or </a:t>
            </a:r>
            <a:r>
              <a:rPr lang="en-US" sz="3600" dirty="0"/>
              <a:t>institutional policies </a:t>
            </a:r>
            <a:r>
              <a:rPr lang="en-US" sz="3600" dirty="0"/>
              <a:t>with which the </a:t>
            </a:r>
            <a:r>
              <a:rPr lang="en-US" sz="3600" dirty="0"/>
              <a:t>student is </a:t>
            </a:r>
            <a:r>
              <a:rPr lang="en-US" sz="3600" dirty="0"/>
              <a:t>expected to comply are </a:t>
            </a:r>
            <a:r>
              <a:rPr lang="en-US" sz="3600" dirty="0"/>
              <a:t>clearly stated</a:t>
            </a:r>
            <a:r>
              <a:rPr lang="en-US" sz="3600" dirty="0"/>
              <a:t>, or a link to current policies is provided</a:t>
            </a:r>
            <a:r>
              <a:rPr lang="en-US" sz="3600" dirty="0"/>
              <a:t>.</a:t>
            </a:r>
          </a:p>
          <a:p>
            <a:pPr marL="568325" indent="6350">
              <a:lnSpc>
                <a:spcPct val="125000"/>
              </a:lnSpc>
            </a:pPr>
            <a:r>
              <a:rPr lang="en-US" sz="3600" dirty="0"/>
              <a:t>Standard </a:t>
            </a:r>
            <a:r>
              <a:rPr lang="en-US" sz="3600" dirty="0"/>
              <a:t>3.5:  Students have </a:t>
            </a:r>
            <a:r>
              <a:rPr lang="en-US" sz="3600" dirty="0"/>
              <a:t>multiple opportunities </a:t>
            </a:r>
            <a:r>
              <a:rPr lang="en-US" sz="3600" dirty="0"/>
              <a:t>to measure their own learning progress</a:t>
            </a:r>
            <a:r>
              <a:rPr lang="en-US" sz="3600" dirty="0"/>
              <a:t>.</a:t>
            </a:r>
          </a:p>
          <a:p>
            <a:pPr marL="568325" indent="6350">
              <a:lnSpc>
                <a:spcPct val="125000"/>
              </a:lnSpc>
            </a:pPr>
            <a:r>
              <a:rPr lang="en-US" sz="3600" dirty="0"/>
              <a:t>Standard 5.4:  </a:t>
            </a:r>
            <a:r>
              <a:rPr lang="en-US" sz="3600" dirty="0"/>
              <a:t>The requirements </a:t>
            </a:r>
            <a:r>
              <a:rPr lang="en-US" sz="3600" dirty="0"/>
              <a:t>for student </a:t>
            </a:r>
            <a:r>
              <a:rPr lang="en-US" sz="3600" dirty="0"/>
              <a:t>interaction are clearly articulated</a:t>
            </a:r>
            <a:r>
              <a:rPr lang="en-US" sz="3600" dirty="0"/>
              <a:t>.</a:t>
            </a:r>
            <a:endParaRPr lang="en-US" sz="3600" dirty="0"/>
          </a:p>
          <a:p>
            <a:pPr marL="571500" indent="-571500">
              <a:buFontTx/>
              <a:buChar char="-"/>
            </a:pPr>
            <a:endParaRPr lang="en-US" sz="3600" b="1" dirty="0">
              <a:latin typeface="Trebuchet MS" pitchFamily="34" charset="0"/>
            </a:endParaRPr>
          </a:p>
          <a:p>
            <a:pPr marL="571500" indent="-571500">
              <a:buFontTx/>
              <a:buChar char="-"/>
            </a:pPr>
            <a:r>
              <a:rPr lang="en-US" sz="3800" b="1" dirty="0" smtClean="0">
                <a:latin typeface="Trebuchet MS" pitchFamily="34" charset="0"/>
              </a:rPr>
              <a:t>Stakeholders and Partners</a:t>
            </a:r>
          </a:p>
          <a:p>
            <a:pPr marL="526694">
              <a:lnSpc>
                <a:spcPct val="125000"/>
              </a:lnSpc>
            </a:pPr>
            <a:r>
              <a:rPr lang="en-US" sz="3600" dirty="0" smtClean="0"/>
              <a:t>Necessary </a:t>
            </a:r>
            <a:r>
              <a:rPr lang="en-US" sz="3600" dirty="0"/>
              <a:t>participants in the process include the institution’s financial aid office, the Division of Online and Distance Education, instructional designers and faculty</a:t>
            </a:r>
            <a:r>
              <a:rPr lang="en-US" sz="3600" dirty="0" smtClean="0"/>
              <a:t>.  </a:t>
            </a:r>
            <a:endParaRPr lang="en-US" sz="3600" dirty="0"/>
          </a:p>
          <a:p>
            <a:endParaRPr lang="en-US" sz="3800" dirty="0">
              <a:latin typeface="Trebuchet MS" pitchFamily="34" charset="0"/>
            </a:endParaRPr>
          </a:p>
          <a:p>
            <a:pPr marL="457200" indent="-457200">
              <a:buFontTx/>
              <a:buChar char="-"/>
            </a:pPr>
            <a:r>
              <a:rPr lang="en-US" sz="3800" dirty="0" smtClean="0">
                <a:latin typeface="Trebuchet MS" pitchFamily="34" charset="0"/>
              </a:rPr>
              <a:t> </a:t>
            </a:r>
            <a:r>
              <a:rPr lang="en-US" sz="3800" b="1" dirty="0" smtClean="0">
                <a:latin typeface="Trebuchet MS" pitchFamily="34" charset="0"/>
              </a:rPr>
              <a:t>Faculty Development</a:t>
            </a:r>
          </a:p>
          <a:p>
            <a:pPr marL="526694" lvl="1">
              <a:lnSpc>
                <a:spcPct val="125000"/>
              </a:lnSpc>
            </a:pPr>
            <a:r>
              <a:rPr lang="en-US" sz="3800" dirty="0" smtClean="0">
                <a:latin typeface="Trebuchet MS" pitchFamily="34" charset="0"/>
              </a:rPr>
              <a:t>Instructional </a:t>
            </a:r>
            <a:r>
              <a:rPr lang="en-US" sz="3600" dirty="0"/>
              <a:t>designers collaborate with faculty during course design, provide handouts, and provide presentations about meeting financial aid requirements for online courses.</a:t>
            </a:r>
          </a:p>
          <a:p>
            <a:pPr marL="457200" indent="-457200">
              <a:buFontTx/>
              <a:buChar char="-"/>
            </a:pPr>
            <a:endParaRPr lang="en-US" sz="3800" dirty="0">
              <a:latin typeface="Trebuchet MS" pitchFamily="34" charset="0"/>
            </a:endParaRPr>
          </a:p>
          <a:p>
            <a:pPr marL="457200" indent="-457200">
              <a:buFontTx/>
              <a:buChar char="-"/>
            </a:pPr>
            <a:r>
              <a:rPr lang="en-US" sz="3800" dirty="0" smtClean="0">
                <a:latin typeface="Trebuchet MS" pitchFamily="34" charset="0"/>
              </a:rPr>
              <a:t> </a:t>
            </a:r>
            <a:r>
              <a:rPr lang="en-US" sz="3800" b="1" dirty="0" smtClean="0">
                <a:latin typeface="Trebuchet MS" pitchFamily="34" charset="0"/>
              </a:rPr>
              <a:t>Course Design</a:t>
            </a:r>
          </a:p>
          <a:p>
            <a:pPr marL="526694" lvl="1">
              <a:lnSpc>
                <a:spcPct val="125000"/>
              </a:lnSpc>
            </a:pPr>
            <a:r>
              <a:rPr lang="en-US" sz="3600" dirty="0">
                <a:latin typeface="Trebuchet MS" pitchFamily="34" charset="0"/>
              </a:rPr>
              <a:t>An academically-related communication presented to the students which elicits their response, with the instructor then providing feedback to the student’s response.  This indicates that both parties are cognitively present and engaged with the course material.  These actions:</a:t>
            </a:r>
          </a:p>
          <a:p>
            <a:pPr marL="1098194" lvl="1" indent="-571500">
              <a:lnSpc>
                <a:spcPct val="125000"/>
              </a:lnSpc>
              <a:buFontTx/>
              <a:buChar char="-"/>
            </a:pPr>
            <a:r>
              <a:rPr lang="en-US" sz="3600" dirty="0" smtClean="0">
                <a:latin typeface="Trebuchet MS" pitchFamily="34" charset="0"/>
              </a:rPr>
              <a:t>Produce </a:t>
            </a:r>
            <a:r>
              <a:rPr lang="en-US" sz="3600" dirty="0">
                <a:latin typeface="Trebuchet MS" pitchFamily="34" charset="0"/>
              </a:rPr>
              <a:t>artifacts which represent weekly engagement by both student and </a:t>
            </a:r>
            <a:r>
              <a:rPr lang="en-US" sz="3600" dirty="0" smtClean="0">
                <a:latin typeface="Trebuchet MS" pitchFamily="34" charset="0"/>
              </a:rPr>
              <a:t>instructor</a:t>
            </a:r>
          </a:p>
          <a:p>
            <a:pPr marL="1098194" lvl="1" indent="-571500">
              <a:lnSpc>
                <a:spcPct val="125000"/>
              </a:lnSpc>
              <a:buFontTx/>
              <a:buChar char="-"/>
            </a:pPr>
            <a:r>
              <a:rPr lang="en-US" sz="3600" dirty="0" smtClean="0">
                <a:latin typeface="Trebuchet MS" pitchFamily="34" charset="0"/>
              </a:rPr>
              <a:t>Support </a:t>
            </a:r>
            <a:r>
              <a:rPr lang="en-US" sz="3600" dirty="0">
                <a:latin typeface="Trebuchet MS" pitchFamily="34" charset="0"/>
              </a:rPr>
              <a:t>Standard 5 of the Quality Matters Rubric adopted by Ball State </a:t>
            </a:r>
            <a:r>
              <a:rPr lang="en-US" sz="3600" dirty="0" smtClean="0">
                <a:latin typeface="Trebuchet MS" pitchFamily="34" charset="0"/>
              </a:rPr>
              <a:t>University</a:t>
            </a:r>
          </a:p>
          <a:p>
            <a:pPr marL="1098194" lvl="1" indent="-571500">
              <a:lnSpc>
                <a:spcPct val="125000"/>
              </a:lnSpc>
              <a:buFontTx/>
              <a:buChar char="-"/>
            </a:pPr>
            <a:endParaRPr lang="en-US" sz="3600" dirty="0">
              <a:latin typeface="Trebuchet MS" pitchFamily="34" charset="0"/>
            </a:endParaRPr>
          </a:p>
          <a:p>
            <a:pPr marL="565150" lvl="1">
              <a:lnSpc>
                <a:spcPct val="125000"/>
              </a:lnSpc>
            </a:pPr>
            <a:r>
              <a:rPr lang="en-US" sz="3600" dirty="0">
                <a:latin typeface="Trebuchet MS" pitchFamily="34" charset="0"/>
              </a:rPr>
              <a:t>Many activities can serve to fulfill this requirement, however, it must be an activity in which:</a:t>
            </a:r>
          </a:p>
          <a:p>
            <a:pPr marL="1136650" lvl="1" indent="-571500">
              <a:lnSpc>
                <a:spcPct val="125000"/>
              </a:lnSpc>
              <a:buFont typeface="Arial" pitchFamily="34" charset="0"/>
              <a:buChar char="•"/>
            </a:pPr>
            <a:r>
              <a:rPr lang="en-US" sz="3600" dirty="0">
                <a:latin typeface="Trebuchet MS" pitchFamily="34" charset="0"/>
              </a:rPr>
              <a:t>The activity presents itself to the student not before the week in which interaction is to occur, and results in direct instructor feedback during that same </a:t>
            </a:r>
            <a:r>
              <a:rPr lang="en-US" sz="3600" dirty="0" smtClean="0">
                <a:latin typeface="Trebuchet MS" pitchFamily="34" charset="0"/>
              </a:rPr>
              <a:t>week.</a:t>
            </a:r>
          </a:p>
          <a:p>
            <a:pPr marL="1136650" lvl="1" indent="-571500">
              <a:lnSpc>
                <a:spcPct val="125000"/>
              </a:lnSpc>
              <a:buFont typeface="Arial" pitchFamily="34" charset="0"/>
              <a:buChar char="•"/>
            </a:pPr>
            <a:r>
              <a:rPr lang="en-US" sz="3600" dirty="0" smtClean="0">
                <a:latin typeface="Trebuchet MS" pitchFamily="34" charset="0"/>
              </a:rPr>
              <a:t>The activity is presented in a blended environment during weeks in the cohort does not physically meet.</a:t>
            </a:r>
          </a:p>
          <a:p>
            <a:pPr marL="1136650" lvl="1" indent="-571500">
              <a:lnSpc>
                <a:spcPct val="125000"/>
              </a:lnSpc>
              <a:buFont typeface="Arial" pitchFamily="34" charset="0"/>
              <a:buChar char="•"/>
            </a:pPr>
            <a:r>
              <a:rPr lang="en-US" sz="3600" dirty="0" smtClean="0">
                <a:latin typeface="Trebuchet MS" pitchFamily="34" charset="0"/>
              </a:rPr>
              <a:t>The </a:t>
            </a:r>
            <a:r>
              <a:rPr lang="en-US" sz="3600" dirty="0">
                <a:latin typeface="Trebuchet MS" pitchFamily="34" charset="0"/>
              </a:rPr>
              <a:t>activity supports the measurable learning outcomes for the subject matter being presented that week.</a:t>
            </a:r>
          </a:p>
          <a:p>
            <a:pPr marL="1136650" lvl="1" indent="-571500">
              <a:lnSpc>
                <a:spcPct val="125000"/>
              </a:lnSpc>
              <a:buFont typeface="Arial" pitchFamily="34" charset="0"/>
              <a:buChar char="•"/>
            </a:pPr>
            <a:r>
              <a:rPr lang="en-US" sz="3600" dirty="0">
                <a:latin typeface="Trebuchet MS" pitchFamily="34" charset="0"/>
              </a:rPr>
              <a:t>The activity occurs EVERY week of the term.</a:t>
            </a:r>
          </a:p>
          <a:p>
            <a:pPr marL="1098194" lvl="1" indent="-571500">
              <a:lnSpc>
                <a:spcPct val="125000"/>
              </a:lnSpc>
              <a:buFontTx/>
              <a:buChar char="-"/>
            </a:pPr>
            <a:endParaRPr lang="en-US" sz="3600" dirty="0">
              <a:latin typeface="Trebuchet MS" pitchFamily="34" charset="0"/>
            </a:endParaRPr>
          </a:p>
          <a:p>
            <a:pPr marL="457200" indent="-457200">
              <a:buFontTx/>
              <a:buChar char="-"/>
            </a:pPr>
            <a:endParaRPr lang="en-US" sz="3800" b="1" dirty="0" smtClean="0">
              <a:latin typeface="Trebuchet MS" pitchFamily="34" charset="0"/>
            </a:endParaRPr>
          </a:p>
          <a:p>
            <a:endParaRPr lang="en-US" sz="3800" dirty="0" smtClean="0">
              <a:latin typeface="Trebuchet MS" pitchFamily="34" charset="0"/>
            </a:endParaRPr>
          </a:p>
          <a:p>
            <a:endParaRPr lang="en-US" sz="3200" dirty="0"/>
          </a:p>
        </p:txBody>
      </p:sp>
      <p:graphicFrame>
        <p:nvGraphicFramePr>
          <p:cNvPr id="7" name="Table 6"/>
          <p:cNvGraphicFramePr>
            <a:graphicFrameLocks noGrp="1"/>
          </p:cNvGraphicFramePr>
          <p:nvPr>
            <p:extLst>
              <p:ext uri="{D42A27DB-BD31-4B8C-83A1-F6EECF244321}">
                <p14:modId xmlns:p14="http://schemas.microsoft.com/office/powerpoint/2010/main" val="3695525011"/>
              </p:ext>
            </p:extLst>
          </p:nvPr>
        </p:nvGraphicFramePr>
        <p:xfrm>
          <a:off x="1211907" y="14056243"/>
          <a:ext cx="15438679" cy="14475818"/>
        </p:xfrm>
        <a:graphic>
          <a:graphicData uri="http://schemas.openxmlformats.org/drawingml/2006/table">
            <a:tbl>
              <a:tblPr firstRow="1" bandRow="1">
                <a:tableStyleId>{5C22544A-7EE6-4342-B048-85BDC9FD1C3A}</a:tableStyleId>
              </a:tblPr>
              <a:tblGrid>
                <a:gridCol w="7794575"/>
                <a:gridCol w="7644104"/>
              </a:tblGrid>
              <a:tr h="1560700">
                <a:tc>
                  <a:txBody>
                    <a:bodyPr/>
                    <a:lstStyle/>
                    <a:p>
                      <a:pPr algn="ctr"/>
                      <a:r>
                        <a:rPr lang="en-US" sz="3200" b="1" dirty="0" smtClean="0">
                          <a:effectLst>
                            <a:outerShdw blurRad="38100" dist="38100" dir="2700000" algn="tl">
                              <a:srgbClr val="000000">
                                <a:alpha val="43137"/>
                              </a:srgbClr>
                            </a:outerShdw>
                          </a:effectLst>
                          <a:latin typeface="Goudy Old Style" pitchFamily="18" charset="0"/>
                        </a:rPr>
                        <a:t>Distance</a:t>
                      </a:r>
                      <a:r>
                        <a:rPr lang="en-US" sz="3200" b="1" baseline="0" dirty="0" smtClean="0">
                          <a:effectLst>
                            <a:outerShdw blurRad="38100" dist="38100" dir="2700000" algn="tl">
                              <a:srgbClr val="000000">
                                <a:alpha val="43137"/>
                              </a:srgbClr>
                            </a:outerShdw>
                          </a:effectLst>
                          <a:latin typeface="Goudy Old Style" pitchFamily="18" charset="0"/>
                        </a:rPr>
                        <a:t> Education</a:t>
                      </a:r>
                      <a:endParaRPr lang="en-US" sz="3200" b="1" dirty="0">
                        <a:effectLst>
                          <a:outerShdw blurRad="38100" dist="38100" dir="2700000" algn="tl">
                            <a:srgbClr val="000000">
                              <a:alpha val="43137"/>
                            </a:srgbClr>
                          </a:outerShdw>
                        </a:effectLst>
                        <a:latin typeface="Goudy Old Style" pitchFamily="18" charset="0"/>
                      </a:endParaRPr>
                    </a:p>
                  </a:txBody>
                  <a:tcPr>
                    <a:solidFill>
                      <a:srgbClr val="003893"/>
                    </a:solidFill>
                  </a:tcPr>
                </a:tc>
                <a:tc>
                  <a:txBody>
                    <a:bodyPr/>
                    <a:lstStyle/>
                    <a:p>
                      <a:pPr algn="ctr"/>
                      <a:r>
                        <a:rPr lang="en-US" sz="3200" b="1" dirty="0" smtClean="0">
                          <a:effectLst>
                            <a:outerShdw blurRad="38100" dist="38100" dir="2700000" algn="tl">
                              <a:srgbClr val="000000">
                                <a:alpha val="43137"/>
                              </a:srgbClr>
                            </a:outerShdw>
                          </a:effectLst>
                          <a:latin typeface="Goudy Old Style" pitchFamily="18" charset="0"/>
                        </a:rPr>
                        <a:t>Correspondence</a:t>
                      </a:r>
                      <a:r>
                        <a:rPr lang="en-US" sz="3200" b="1" baseline="0" dirty="0" smtClean="0">
                          <a:effectLst>
                            <a:outerShdw blurRad="38100" dist="38100" dir="2700000" algn="tl">
                              <a:srgbClr val="000000">
                                <a:alpha val="43137"/>
                              </a:srgbClr>
                            </a:outerShdw>
                          </a:effectLst>
                          <a:latin typeface="Goudy Old Style" pitchFamily="18" charset="0"/>
                        </a:rPr>
                        <a:t> Courses</a:t>
                      </a:r>
                      <a:endParaRPr lang="en-US" sz="3200" b="1" dirty="0">
                        <a:effectLst>
                          <a:outerShdw blurRad="38100" dist="38100" dir="2700000" algn="tl">
                            <a:srgbClr val="000000">
                              <a:alpha val="43137"/>
                            </a:srgbClr>
                          </a:outerShdw>
                        </a:effectLst>
                        <a:latin typeface="Goudy Old Style" pitchFamily="18" charset="0"/>
                      </a:endParaRPr>
                    </a:p>
                  </a:txBody>
                  <a:tcPr>
                    <a:solidFill>
                      <a:srgbClr val="003893"/>
                    </a:solidFill>
                  </a:tcPr>
                </a:tc>
              </a:tr>
              <a:tr h="12915118">
                <a:tc>
                  <a:txBody>
                    <a:bodyPr/>
                    <a:lstStyle/>
                    <a:p>
                      <a:r>
                        <a:rPr lang="en-US" sz="4000" kern="1200" dirty="0" smtClean="0">
                          <a:solidFill>
                            <a:schemeClr val="dk1"/>
                          </a:solidFill>
                          <a:effectLst/>
                          <a:latin typeface="+mn-lt"/>
                          <a:ea typeface="+mn-ea"/>
                          <a:cs typeface="+mn-cs"/>
                        </a:rPr>
                        <a:t>The Federal Government defines online distance education as (excerpt):</a:t>
                      </a:r>
                    </a:p>
                    <a:p>
                      <a:endParaRPr lang="en-US" sz="4000" kern="1200" dirty="0" smtClean="0">
                        <a:solidFill>
                          <a:schemeClr val="dk1"/>
                        </a:solidFill>
                        <a:effectLst/>
                        <a:latin typeface="+mn-lt"/>
                        <a:ea typeface="+mn-ea"/>
                        <a:cs typeface="+mn-cs"/>
                      </a:endParaRPr>
                    </a:p>
                    <a:p>
                      <a:r>
                        <a:rPr lang="en-US" sz="4000" i="1" kern="1200" dirty="0" smtClean="0">
                          <a:solidFill>
                            <a:schemeClr val="dk1"/>
                          </a:solidFill>
                          <a:effectLst/>
                          <a:latin typeface="+mn-lt"/>
                          <a:ea typeface="+mn-ea"/>
                          <a:cs typeface="+mn-cs"/>
                        </a:rPr>
                        <a:t>“…</a:t>
                      </a:r>
                      <a:r>
                        <a:rPr lang="en-US" sz="4000" kern="1200" dirty="0" smtClean="0">
                          <a:solidFill>
                            <a:schemeClr val="dk1"/>
                          </a:solidFill>
                          <a:effectLst/>
                          <a:latin typeface="+mn-lt"/>
                          <a:ea typeface="+mn-ea"/>
                          <a:cs typeface="+mn-cs"/>
                        </a:rPr>
                        <a:t>deliver instruction to students who are separated from the instructor and to support regular and substantive interaction between the students and the instructor, either synchronously or asynchronously.”</a:t>
                      </a:r>
                    </a:p>
                    <a:p>
                      <a:endParaRPr lang="en-US" sz="4000" kern="1200" dirty="0" smtClean="0">
                        <a:solidFill>
                          <a:schemeClr val="dk1"/>
                        </a:solidFill>
                        <a:effectLst/>
                        <a:latin typeface="+mn-lt"/>
                        <a:ea typeface="+mn-ea"/>
                        <a:cs typeface="+mn-cs"/>
                      </a:endParaRPr>
                    </a:p>
                    <a:p>
                      <a:r>
                        <a:rPr lang="en-US" sz="3600" kern="1200" dirty="0" smtClean="0">
                          <a:solidFill>
                            <a:schemeClr val="dk1"/>
                          </a:solidFill>
                          <a:effectLst/>
                          <a:latin typeface="+mn-lt"/>
                          <a:ea typeface="+mn-ea"/>
                          <a:cs typeface="+mn-cs"/>
                        </a:rPr>
                        <a:t>(Federal Regulations, Title 34:  Education.  PART 600 – INSTITUTIONAL ELIGIBILITY UNDER THE HIGHER EDUCATION ACT OF 	1965, AS AMENDED, Subpart A – General)</a:t>
                      </a:r>
                      <a:endParaRPr lang="en-US" sz="1000" dirty="0" smtClean="0">
                        <a:latin typeface="Arial Narrow" pitchFamily="34" charset="0"/>
                      </a:endParaRPr>
                    </a:p>
                  </a:txBody>
                  <a:tcPr/>
                </a:tc>
                <a:tc>
                  <a:txBody>
                    <a:bodyPr/>
                    <a:lstStyle/>
                    <a:p>
                      <a:pPr marL="0" marR="0" indent="0" algn="l" defTabSz="4389120" rtl="0" eaLnBrk="1" fontAlgn="auto" latinLnBrk="0" hangingPunct="1">
                        <a:lnSpc>
                          <a:spcPct val="100000"/>
                        </a:lnSpc>
                        <a:spcBef>
                          <a:spcPts val="0"/>
                        </a:spcBef>
                        <a:spcAft>
                          <a:spcPts val="0"/>
                        </a:spcAft>
                        <a:buClrTx/>
                        <a:buSzTx/>
                        <a:buFont typeface="Arial" pitchFamily="34" charset="0"/>
                        <a:buNone/>
                        <a:tabLst/>
                        <a:defRPr/>
                      </a:pPr>
                      <a:r>
                        <a:rPr lang="en-US" sz="4000" kern="1200" dirty="0" smtClean="0">
                          <a:solidFill>
                            <a:schemeClr val="dk1"/>
                          </a:solidFill>
                          <a:effectLst/>
                          <a:latin typeface="+mn-lt"/>
                          <a:ea typeface="+mn-ea"/>
                          <a:cs typeface="+mn-cs"/>
                        </a:rPr>
                        <a:t>The Federal Government defines a</a:t>
                      </a:r>
                      <a:r>
                        <a:rPr lang="en-US" sz="4000" kern="1200" baseline="0" dirty="0" smtClean="0">
                          <a:solidFill>
                            <a:schemeClr val="dk1"/>
                          </a:solidFill>
                          <a:effectLst/>
                          <a:latin typeface="+mn-lt"/>
                          <a:ea typeface="+mn-ea"/>
                          <a:cs typeface="+mn-cs"/>
                        </a:rPr>
                        <a:t> correspondence course </a:t>
                      </a:r>
                      <a:r>
                        <a:rPr lang="en-US" sz="4000" kern="1200" dirty="0" smtClean="0">
                          <a:solidFill>
                            <a:schemeClr val="dk1"/>
                          </a:solidFill>
                          <a:effectLst/>
                          <a:latin typeface="+mn-lt"/>
                          <a:ea typeface="+mn-ea"/>
                          <a:cs typeface="+mn-cs"/>
                        </a:rPr>
                        <a:t>as (excerpt):</a:t>
                      </a:r>
                    </a:p>
                    <a:p>
                      <a:pPr marL="0" indent="0">
                        <a:buFont typeface="Arial" pitchFamily="34" charset="0"/>
                        <a:buNone/>
                      </a:pPr>
                      <a:endParaRPr lang="en-US" sz="4000" dirty="0" smtClean="0"/>
                    </a:p>
                    <a:p>
                      <a:pPr marL="0" indent="0">
                        <a:buFont typeface="Arial" pitchFamily="34" charset="0"/>
                        <a:buNone/>
                      </a:pPr>
                      <a:endParaRPr lang="en-US" sz="4000" dirty="0" smtClean="0"/>
                    </a:p>
                    <a:p>
                      <a:pPr marL="0" indent="0">
                        <a:buFont typeface="Arial" pitchFamily="34" charset="0"/>
                        <a:buNone/>
                      </a:pPr>
                      <a:r>
                        <a:rPr lang="en-US" sz="4000" dirty="0" smtClean="0"/>
                        <a:t>“A course provided by an institution under which the institution provides instructional materials, by mail or electronic transmission, including examinations on the materials, to students who are separated from the instructor. Interaction between the instructor and student is limited, is not regular and substantive, and is primarily initiated by the student. Correspondence courses are typically self-paced.”</a:t>
                      </a:r>
                      <a:endParaRPr lang="en-US" sz="4000" dirty="0" smtClean="0">
                        <a:latin typeface="Arial Narrow" pitchFamily="34" charset="0"/>
                      </a:endParaRPr>
                    </a:p>
                  </a:txBody>
                  <a:tcPr/>
                </a:tc>
              </a:tr>
            </a:tbl>
          </a:graphicData>
        </a:graphic>
      </p:graphicFrame>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7253" y="914397"/>
            <a:ext cx="6789421" cy="3366072"/>
          </a:xfrm>
          <a:prstGeom prst="rect">
            <a:avLst/>
          </a:prstGeom>
        </p:spPr>
      </p:pic>
      <p:sp>
        <p:nvSpPr>
          <p:cNvPr id="11" name="Text Box 84"/>
          <p:cNvSpPr txBox="1">
            <a:spLocks noChangeArrowheads="1"/>
          </p:cNvSpPr>
          <p:nvPr/>
        </p:nvSpPr>
        <p:spPr bwMode="auto">
          <a:xfrm>
            <a:off x="1211906" y="12516256"/>
            <a:ext cx="15438679" cy="1221009"/>
          </a:xfrm>
          <a:prstGeom prst="rect">
            <a:avLst/>
          </a:prstGeom>
          <a:noFill/>
          <a:ln w="9525">
            <a:noFill/>
            <a:miter lim="800000"/>
            <a:headEnd/>
            <a:tailEnd/>
          </a:ln>
          <a:effectLst/>
        </p:spPr>
        <p:txBody>
          <a:bodyPr lIns="0" tIns="0" rIns="0" bIns="0"/>
          <a:lstStyle/>
          <a:p>
            <a:pPr>
              <a:lnSpc>
                <a:spcPct val="110000"/>
              </a:lnSpc>
            </a:pPr>
            <a:r>
              <a:rPr lang="en-US" sz="5400" b="1" dirty="0" smtClean="0">
                <a:solidFill>
                  <a:srgbClr val="003893"/>
                </a:solidFill>
                <a:latin typeface="Goudy Old Style" pitchFamily="18" charset="0"/>
              </a:rPr>
              <a:t>Definition of Courses </a:t>
            </a:r>
            <a:r>
              <a:rPr lang="en-US" sz="5400" b="1" dirty="0" smtClean="0">
                <a:solidFill>
                  <a:srgbClr val="003893"/>
                </a:solidFill>
                <a:latin typeface="Goudy Old Style" pitchFamily="18" charset="0"/>
              </a:rPr>
              <a:t>Eligible for Financial Aid</a:t>
            </a:r>
          </a:p>
          <a:p>
            <a:pPr marL="526694">
              <a:lnSpc>
                <a:spcPct val="125000"/>
              </a:lnSpc>
            </a:pPr>
            <a:r>
              <a:rPr lang="en-US" sz="3600" dirty="0"/>
              <a:t/>
            </a:r>
            <a:br>
              <a:rPr lang="en-US" sz="3600" dirty="0"/>
            </a:br>
            <a:r>
              <a:rPr lang="en-US" sz="3600" dirty="0"/>
              <a:t/>
            </a:r>
            <a:br>
              <a:rPr lang="en-US" sz="3600" dirty="0"/>
            </a:br>
            <a:endParaRPr lang="en-US" sz="3600" dirty="0">
              <a:latin typeface="Trebuchet MS" pitchFamily="34" charset="0"/>
            </a:endParaRPr>
          </a:p>
          <a:p>
            <a:pPr marL="526694">
              <a:lnSpc>
                <a:spcPct val="125000"/>
              </a:lnSpc>
            </a:pPr>
            <a:endParaRPr lang="en-US" sz="3800" dirty="0">
              <a:latin typeface="Trebuchet MS" pitchFamily="34" charset="0"/>
            </a:endParaRPr>
          </a:p>
        </p:txBody>
      </p:sp>
      <p:pic>
        <p:nvPicPr>
          <p:cNvPr id="1026" name="Picture 2" descr="C:\Users\besowers\Desktop\Head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231554" y="914397"/>
            <a:ext cx="7461469" cy="3474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528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9AAB503E7B62A479BA7F955EEA0A246" ma:contentTypeVersion="0" ma:contentTypeDescription="Create a new document." ma:contentTypeScope="" ma:versionID="52e6fd1b622aa41da33aa25f2354674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33219AC-5382-439E-9958-1211EE494D26}">
  <ds:schemaRefs>
    <ds:schemaRef ds:uri="http://schemas.microsoft.com/sharepoint/v3/contenttype/forms"/>
  </ds:schemaRefs>
</ds:datastoreItem>
</file>

<file path=customXml/itemProps2.xml><?xml version="1.0" encoding="utf-8"?>
<ds:datastoreItem xmlns:ds="http://schemas.openxmlformats.org/officeDocument/2006/customXml" ds:itemID="{6755BFF3-0A50-4A15-9552-A6AC85885401}">
  <ds:schemaRefs>
    <ds:schemaRef ds:uri="http://schemas.microsoft.com/office/2006/metadata/properties"/>
    <ds:schemaRef ds:uri="http://schemas.microsoft.com/office/2006/documentManagement/types"/>
    <ds:schemaRef ds:uri="http://purl.org/dc/dcmitype/"/>
    <ds:schemaRef ds:uri="http://www.w3.org/XML/1998/namespace"/>
    <ds:schemaRef ds:uri="http://schemas.openxmlformats.org/package/2006/metadata/core-properties"/>
    <ds:schemaRef ds:uri="http://purl.org/dc/terms/"/>
    <ds:schemaRef ds:uri="http://purl.org/dc/elements/1.1/"/>
  </ds:schemaRefs>
</ds:datastoreItem>
</file>

<file path=customXml/itemProps3.xml><?xml version="1.0" encoding="utf-8"?>
<ds:datastoreItem xmlns:ds="http://schemas.openxmlformats.org/officeDocument/2006/customXml" ds:itemID="{BF9C32D7-8506-4F4A-AF3B-003CD4167D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19785</TotalTime>
  <Words>659</Words>
  <Application>Microsoft Office PowerPoint</Application>
  <PresentationFormat>Custom</PresentationFormat>
  <Paragraphs>49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Georgetown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Presentation, 4-Column, 56 x 36</dc:title>
  <dc:creator>Snyder</dc:creator>
  <cp:lastModifiedBy>Sowers, Bruce</cp:lastModifiedBy>
  <cp:revision>444</cp:revision>
  <cp:lastPrinted>2013-01-02T17:00:01Z</cp:lastPrinted>
  <dcterms:created xsi:type="dcterms:W3CDTF">2005-02-02T16:58:07Z</dcterms:created>
  <dcterms:modified xsi:type="dcterms:W3CDTF">2014-09-05T19:44:32Z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0x010100E9AAB503E7B62A479BA7F955EEA0A246</vt:lpwstr>
  </property>
</Properties>
</file>