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8" r:id="rId3"/>
    <p:sldId id="278" r:id="rId4"/>
    <p:sldId id="279" r:id="rId5"/>
    <p:sldId id="280" r:id="rId6"/>
    <p:sldId id="281" r:id="rId7"/>
    <p:sldId id="277" r:id="rId8"/>
    <p:sldId id="282" r:id="rId9"/>
    <p:sldId id="287" r:id="rId10"/>
    <p:sldId id="284" r:id="rId11"/>
    <p:sldId id="286" r:id="rId12"/>
  </p:sldIdLst>
  <p:sldSz cx="9144000" cy="6858000" type="screen4x3"/>
  <p:notesSz cx="6985000" cy="92837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F2B"/>
    <a:srgbClr val="144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1" autoAdjust="0"/>
    <p:restoredTop sz="77534" autoAdjust="0"/>
  </p:normalViewPr>
  <p:slideViewPr>
    <p:cSldViewPr snapToGrid="0">
      <p:cViewPr varScale="1">
        <p:scale>
          <a:sx n="63" d="100"/>
          <a:sy n="63" d="100"/>
        </p:scale>
        <p:origin x="869" y="38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54163B40-B794-864B-934C-13607D1EE108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74A55DDB-1DCD-2840-B904-B96B85735B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022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841CBF15-CF49-D04F-9AE3-26C813C56629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F07FD02B-6EA2-3749-8AF6-A9FC79628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292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D02B-6EA2-3749-8AF6-A9FC7962896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60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252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  <a:p>
            <a:pPr>
              <a:buClr>
                <a:schemeClr val="dk1"/>
              </a:buClr>
            </a:pPr>
            <a:endParaRPr dirty="0"/>
          </a:p>
          <a:p>
            <a:pPr>
              <a:buClr>
                <a:schemeClr val="dk1"/>
              </a:buCl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6553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D02B-6EA2-3749-8AF6-A9FC7962896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82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760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17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Clr>
                <a:schemeClr val="dk1"/>
              </a:buClr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496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lang="en"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4010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670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727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D02B-6EA2-3749-8AF6-A9FC7962896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30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6850" y="1304810"/>
            <a:ext cx="8763000" cy="499917"/>
          </a:xfrm>
          <a:prstGeom prst="rect">
            <a:avLst/>
          </a:prstGeom>
        </p:spPr>
        <p:txBody>
          <a:bodyPr/>
          <a:lstStyle>
            <a:lvl1pPr algn="ctr">
              <a:defRPr sz="2800"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1997881"/>
            <a:ext cx="9143999" cy="323686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CoverDesign2.jpg"/>
          <p:cNvPicPr>
            <a:picLocks noChangeAspect="1"/>
          </p:cNvPicPr>
          <p:nvPr userDrawn="1"/>
        </p:nvPicPr>
        <p:blipFill>
          <a:blip r:embed="rId2"/>
          <a:srcRect l="760" r="801"/>
          <a:stretch>
            <a:fillRect/>
          </a:stretch>
        </p:blipFill>
        <p:spPr>
          <a:xfrm>
            <a:off x="85187" y="1998463"/>
            <a:ext cx="8967818" cy="3213036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287588" y="5497513"/>
            <a:ext cx="4489594" cy="1089025"/>
          </a:xfrm>
          <a:prstGeom prst="rect">
            <a:avLst/>
          </a:prstGeom>
        </p:spPr>
        <p:txBody>
          <a:bodyPr vert="horz"/>
          <a:lstStyle>
            <a:lvl1pPr algn="ctr"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5" name="Picture 4" descr="DivITLogo_Horizont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454" y="127000"/>
            <a:ext cx="2470727" cy="988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120582"/>
            <a:ext cx="9144000" cy="737418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CoverDesign2.jpg"/>
          <p:cNvPicPr>
            <a:picLocks noChangeAspect="1"/>
          </p:cNvPicPr>
          <p:nvPr userDrawn="1"/>
        </p:nvPicPr>
        <p:blipFill>
          <a:blip r:embed="rId3"/>
          <a:srcRect l="2598" t="72804" b="1382"/>
          <a:stretch>
            <a:fillRect/>
          </a:stretch>
        </p:blipFill>
        <p:spPr>
          <a:xfrm>
            <a:off x="0" y="6115666"/>
            <a:ext cx="8292898" cy="7423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97" y="205924"/>
            <a:ext cx="8789838" cy="351984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973468"/>
            <a:ext cx="8229600" cy="4909500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3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23953" y="6257480"/>
            <a:ext cx="1388530" cy="25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633413" y="836754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242044-97E1-DB4E-8DA8-22A9181C77E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729413" y="836754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6050B-E9E3-7D4D-8D05-8F696F6369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6210241" y="6247537"/>
            <a:ext cx="2464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Division of Information Technology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3" y="761119"/>
            <a:ext cx="9144000" cy="1589"/>
          </a:xfrm>
          <a:prstGeom prst="line">
            <a:avLst/>
          </a:prstGeom>
          <a:ln>
            <a:solidFill>
              <a:srgbClr val="134F2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68288"/>
            <a:ext cx="739140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0314"/>
            <a:ext cx="3566160" cy="46860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1670314"/>
            <a:ext cx="3566160" cy="46860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199313" y="6356350"/>
            <a:ext cx="1752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494C1-55A6-43D4-8526-A3A6CF2A3B74}" type="datetime1">
              <a:rPr lang="en-US"/>
              <a:pPr>
                <a:defRPr/>
              </a:pPr>
              <a:t>10/18/2016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625" y="6356350"/>
            <a:ext cx="6007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588" y="360363"/>
            <a:ext cx="5064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AB9C7-631B-491B-8722-091963620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9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6727600"/>
            <a:ext cx="9144000" cy="1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800" dirty="0"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1" y="421234"/>
            <a:ext cx="8520599" cy="1108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1" y="1633633"/>
            <a:ext cx="8520599" cy="447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8" y="6217621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87953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1" y="421234"/>
            <a:ext cx="8520599" cy="1108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6217621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63983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6727600"/>
            <a:ext cx="9144000" cy="1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800" dirty="0"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90251" y="600200"/>
            <a:ext cx="5878799" cy="5454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8" y="6217621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7693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8" y="6217621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9591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1600" kern="1200" baseline="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litymatters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file/d/0BxN4M6qCVbDPOEl0d1dKWmFXOEk/view" TargetMode="External"/><Relationship Id="rId5" Type="http://schemas.openxmlformats.org/officeDocument/2006/relationships/hyperlink" Target="http://www.blackboard.com/resources/catalyst-awards/bbexemplarycourserubric_rebrand_july2015.pdf" TargetMode="External"/><Relationship Id="rId4" Type="http://schemas.openxmlformats.org/officeDocument/2006/relationships/hyperlink" Target="http://onlinelearningconsortium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md-files.instructure.com/courses/1203256/files/4406799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81000" y="1004185"/>
            <a:ext cx="8763000" cy="499917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Creating an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Interactive 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One-Stop Online Quality Assurance Shop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Adobe Captivate</a:t>
            </a:r>
            <a:r>
              <a:rPr lang="en-US" sz="2600" dirty="0" smtClean="0"/>
              <a:t/>
            </a:r>
            <a:br>
              <a:rPr lang="en-US" sz="2600" dirty="0" smtClean="0"/>
            </a:br>
            <a:endParaRPr lang="en-US" sz="2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Jun Yang</a:t>
            </a:r>
          </a:p>
          <a:p>
            <a:r>
              <a:rPr lang="en-US" dirty="0" smtClean="0"/>
              <a:t>University of Maryland</a:t>
            </a:r>
          </a:p>
          <a:p>
            <a:r>
              <a:rPr lang="en-US" dirty="0" smtClean="0"/>
              <a:t>Oct, 2016</a:t>
            </a:r>
            <a:endParaRPr lang="en-US" dirty="0"/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973468"/>
            <a:ext cx="8308848" cy="49095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Making tutorials engaging__ time commitment and learning curve with Adobe Captivate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Accessibility issues of Adobe Captivate tutorials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Collecting and following up the survey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Marketing on the wider adaption of this checklist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/>
              <a:t>Faculty buy in and review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/>
              <a:t>Faculty focus group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64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0" y="828403"/>
            <a:ext cx="9161099" cy="219911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177081" y="288518"/>
            <a:ext cx="8789838" cy="3519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and Questions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 Yang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4294967295"/>
          </p:nvPr>
        </p:nvSpPr>
        <p:spPr>
          <a:xfrm>
            <a:off x="0" y="4235450"/>
            <a:ext cx="2035175" cy="12366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Instructional Designer </a:t>
            </a:r>
            <a:br>
              <a:rPr lang="e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Assurance</a:t>
            </a:r>
            <a:br>
              <a:rPr lang="e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</a:p>
          <a:p>
            <a:pPr algn="ctr">
              <a:spcBef>
                <a:spcPts val="0"/>
              </a:spcBef>
            </a:pPr>
            <a:endParaRPr sz="1200" dirty="0"/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7988" y="1941205"/>
            <a:ext cx="1465123" cy="1487013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491850" y="5070530"/>
            <a:ext cx="3124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junyang8@umd.edu</a:t>
            </a:r>
          </a:p>
        </p:txBody>
      </p:sp>
      <p:sp>
        <p:nvSpPr>
          <p:cNvPr id="3" name="Rectangle 2"/>
          <p:cNvSpPr/>
          <p:nvPr/>
        </p:nvSpPr>
        <p:spPr>
          <a:xfrm>
            <a:off x="2294550" y="393045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Instructional Designer </a:t>
            </a:r>
            <a:b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Assurance</a:t>
            </a:r>
            <a:b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</a:p>
        </p:txBody>
      </p:sp>
    </p:spTree>
    <p:extLst>
      <p:ext uri="{BB962C8B-B14F-4D97-AF65-F5344CB8AC3E}">
        <p14:creationId xmlns:p14="http://schemas.microsoft.com/office/powerpoint/2010/main" val="11316097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Goals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973468"/>
            <a:ext cx="8235696" cy="49095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Provide faculty with a self-assessment instrument.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Provide faculty with a one-shop quality shop.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Aid faculty in their efforts in developing an online course.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charset="0"/>
                <a:cs typeface="Calibri" charset="0"/>
                <a:sym typeface="Calibri" charset="0"/>
              </a:rPr>
              <a:t>Provide faculty </a:t>
            </a:r>
            <a:r>
              <a:rPr lang="en-US" dirty="0" smtClean="0">
                <a:latin typeface="Calibri" charset="0"/>
                <a:cs typeface="Calibri" charset="0"/>
                <a:sym typeface="Calibri" charset="0"/>
              </a:rPr>
              <a:t>with </a:t>
            </a:r>
            <a:r>
              <a:rPr lang="en-US" dirty="0">
                <a:latin typeface="Calibri" charset="0"/>
                <a:cs typeface="Calibri" charset="0"/>
                <a:sym typeface="Calibri" charset="0"/>
              </a:rPr>
              <a:t>a framework that </a:t>
            </a:r>
            <a:r>
              <a:rPr lang="en-US" dirty="0" smtClean="0">
                <a:latin typeface="Calibri" charset="0"/>
                <a:cs typeface="Calibri" charset="0"/>
                <a:sym typeface="Calibri" charset="0"/>
              </a:rPr>
              <a:t>promotes </a:t>
            </a:r>
            <a:r>
              <a:rPr lang="en-US" dirty="0">
                <a:latin typeface="Calibri" charset="0"/>
                <a:cs typeface="Calibri" charset="0"/>
                <a:sym typeface="Calibri" charset="0"/>
              </a:rPr>
              <a:t>best practices </a:t>
            </a:r>
            <a:r>
              <a:rPr lang="en-US" dirty="0" smtClean="0">
                <a:latin typeface="Calibri" charset="0"/>
                <a:cs typeface="Calibri" charset="0"/>
                <a:sym typeface="Calibri" charset="0"/>
              </a:rPr>
              <a:t>for online </a:t>
            </a:r>
            <a:r>
              <a:rPr lang="en-US" dirty="0">
                <a:latin typeface="Calibri" charset="0"/>
                <a:cs typeface="Calibri" charset="0"/>
                <a:sym typeface="Calibri" charset="0"/>
              </a:rPr>
              <a:t>learning.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charset="0"/>
                <a:cs typeface="Calibri" charset="0"/>
                <a:sym typeface="Calibri" charset="0"/>
              </a:rPr>
              <a:t>Create a </a:t>
            </a:r>
            <a:r>
              <a:rPr lang="en-US" dirty="0">
                <a:latin typeface="Calibri" charset="0"/>
                <a:cs typeface="Calibri" charset="0"/>
                <a:sym typeface="Calibri" charset="0"/>
              </a:rPr>
              <a:t>culture of quality for online </a:t>
            </a:r>
            <a:r>
              <a:rPr lang="en-US" dirty="0" smtClean="0">
                <a:latin typeface="Calibri" charset="0"/>
                <a:cs typeface="Calibri" charset="0"/>
                <a:sym typeface="Calibri" charset="0"/>
              </a:rPr>
              <a:t>teaching at UMD.</a:t>
            </a:r>
            <a:endParaRPr lang="en-US" dirty="0">
              <a:latin typeface="Calibri" charset="0"/>
              <a:cs typeface="Calibri" charset="0"/>
              <a:sym typeface="Calibri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34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we have heard from faculty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Their schedule does not align with the our schedule.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They want more timely and on-demand support.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They are overwhelmed with requirements containing a long list of </a:t>
            </a:r>
            <a:r>
              <a:rPr lang="en-US" dirty="0" err="1" smtClean="0"/>
              <a:t>bullets__Time</a:t>
            </a:r>
            <a:r>
              <a:rPr lang="en-US" dirty="0" smtClean="0"/>
              <a:t> and workload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They want a simple, streamlined approach.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They do not know where to get started. 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5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Focusing on the key competencies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Creating </a:t>
            </a:r>
            <a:r>
              <a:rPr lang="en-US" kern="1200" dirty="0">
                <a:solidFill>
                  <a:schemeClr val="tx1"/>
                </a:solidFill>
              </a:rPr>
              <a:t>a multi-media based interactive online course quality system that encompasses a QM checklist, design templates, and design </a:t>
            </a:r>
            <a:r>
              <a:rPr lang="en-US" kern="1200" dirty="0" smtClean="0">
                <a:solidFill>
                  <a:schemeClr val="tx1"/>
                </a:solidFill>
              </a:rPr>
              <a:t>tutorials to </a:t>
            </a:r>
            <a:r>
              <a:rPr lang="en-US" dirty="0" smtClean="0"/>
              <a:t>answer “How To” questions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Creating the checklist also in survey format to track user input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71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Frameworks 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sz="quarter" idx="14"/>
          </p:nvPr>
        </p:nvSpPr>
        <p:spPr>
          <a:xfrm>
            <a:off x="456516" y="1083196"/>
            <a:ext cx="8229600" cy="490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buClr>
                <a:srgbClr val="000000"/>
              </a:buClr>
              <a:buAutoNum type="arabicPeriod"/>
            </a:pPr>
            <a:r>
              <a:rPr lang="e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Matters (</a:t>
            </a:r>
            <a:r>
              <a:rPr lang="en" sz="20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www.qualitymatters.org</a:t>
            </a:r>
            <a:r>
              <a:rPr lang="e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28600">
              <a:buClr>
                <a:srgbClr val="000000"/>
              </a:buClr>
              <a:buFont typeface="Open Sans"/>
              <a:buAutoNum type="arabicPeriod"/>
            </a:pPr>
            <a:r>
              <a:rPr lang="en" sz="2000" dirty="0">
                <a:solidFill>
                  <a:srgbClr val="281F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Online Learning Consortium (</a:t>
            </a:r>
            <a:r>
              <a:rPr lang="en-US" sz="2000" dirty="0">
                <a:solidFill>
                  <a:srgbClr val="281F18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http://onlinelearningconsortium.org</a:t>
            </a:r>
            <a:r>
              <a:rPr lang="en-US" sz="2000" dirty="0">
                <a:solidFill>
                  <a:srgbClr val="281F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br>
              <a:rPr lang="en-US" sz="2000" dirty="0">
                <a:solidFill>
                  <a:srgbClr val="281F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2000" dirty="0">
              <a:solidFill>
                <a:srgbClr val="281F1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-228600">
              <a:buClr>
                <a:srgbClr val="000000"/>
              </a:buClr>
              <a:buFont typeface="Open Sans"/>
              <a:buAutoNum type="arabicPeriod"/>
            </a:pPr>
            <a:r>
              <a:rPr lang="en" sz="20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Blackboard Exemplary Course Evaluation Rubric</a:t>
            </a:r>
            <a:r>
              <a:rPr lang="en" sz="20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" sz="20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20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" sz="20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20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http://www.blackboard.com/resources/catalyst-awards/bbexemplarycourserubric_rebrand_july2015.pdf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28600">
              <a:spcAft>
                <a:spcPts val="1200"/>
              </a:spcAft>
              <a:buClr>
                <a:srgbClr val="281F18"/>
              </a:buClr>
              <a:buAutoNum type="arabicPeriod"/>
            </a:pPr>
            <a:r>
              <a:rPr lang="e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Quality Online Learning and Teaching (QOLT) at Chico State</a:t>
            </a:r>
            <a:r>
              <a:rPr lang="en" b="1" dirty="0">
                <a:solidFill>
                  <a:srgbClr val="281F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/>
            </a:r>
            <a:br>
              <a:rPr lang="en" b="1" dirty="0">
                <a:solidFill>
                  <a:srgbClr val="281F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endParaRPr lang="en" b="1" dirty="0">
              <a:solidFill>
                <a:srgbClr val="281F18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>
              <a:spcAft>
                <a:spcPts val="1200"/>
              </a:spcAft>
            </a:pPr>
            <a:r>
              <a:rPr lang="en" dirty="0">
                <a:solidFill>
                  <a:srgbClr val="281F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" dirty="0">
                <a:solidFill>
                  <a:srgbClr val="281F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dirty="0">
                <a:solidFill>
                  <a:srgbClr val="281F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" dirty="0">
                <a:solidFill>
                  <a:srgbClr val="281F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" dirty="0">
              <a:solidFill>
                <a:srgbClr val="281F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dirty="0">
              <a:solidFill>
                <a:srgbClr val="281F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sz="1350" dirty="0">
              <a:solidFill>
                <a:srgbClr val="281F18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572702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/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Key Components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1400" b="1" dirty="0">
                <a:solidFill>
                  <a:schemeClr val="lt1"/>
                </a:solidFill>
              </a:rPr>
              <a:t>Course Design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4294967295"/>
          </p:nvPr>
        </p:nvSpPr>
        <p:spPr>
          <a:xfrm>
            <a:off x="0" y="2947988"/>
            <a:ext cx="1674813" cy="25638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course design, focusing on the most essential standards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body" idx="4294967295"/>
          </p:nvPr>
        </p:nvSpPr>
        <p:spPr>
          <a:xfrm>
            <a:off x="0" y="2419350"/>
            <a:ext cx="1839913" cy="412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1400" b="1" smtClean="0">
                <a:solidFill>
                  <a:schemeClr val="lt1"/>
                </a:solidFill>
              </a:rPr>
              <a:t>Communication</a:t>
            </a:r>
            <a:endParaRPr lang="en" sz="1400" b="1" dirty="0">
              <a:solidFill>
                <a:schemeClr val="l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29" y="1543730"/>
            <a:ext cx="8805906" cy="317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491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61" y="1171576"/>
            <a:ext cx="6368423" cy="4689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46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554" y="2020074"/>
            <a:ext cx="4252598" cy="312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64941"/>
            <a:ext cx="5313213" cy="43582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42517" y="1080274"/>
            <a:ext cx="2947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Interactive Tutorial Examples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4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 of the 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checklist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2224" y="973468"/>
            <a:ext cx="5279136" cy="4909500"/>
          </a:xfrm>
        </p:spPr>
        <p:txBody>
          <a:bodyPr/>
          <a:lstStyle/>
          <a:p>
            <a:pPr lvl="0"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Demonstration of the checklist and the interactive tutorials</a:t>
            </a:r>
          </a:p>
          <a:p>
            <a:pPr lvl="0"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96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IT Them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1510</TotalTime>
  <Words>272</Words>
  <Application>Microsoft Office PowerPoint</Application>
  <PresentationFormat>On-screen Show (4:3)</PresentationFormat>
  <Paragraphs>54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Open Sans</vt:lpstr>
      <vt:lpstr>Times New Roman</vt:lpstr>
      <vt:lpstr>Wingdings</vt:lpstr>
      <vt:lpstr>OIT Theme 1</vt:lpstr>
      <vt:lpstr>Creating an Interactive  One-Stop Online Quality Assurance Shop Using Adobe Captivate </vt:lpstr>
      <vt:lpstr>Our Goals </vt:lpstr>
      <vt:lpstr>Things we have heard from faculty</vt:lpstr>
      <vt:lpstr>Our Approach</vt:lpstr>
      <vt:lpstr>Quality Frameworks </vt:lpstr>
      <vt:lpstr>5 Key Components</vt:lpstr>
      <vt:lpstr>Examples</vt:lpstr>
      <vt:lpstr>Examples</vt:lpstr>
      <vt:lpstr>Demo of the checklist</vt:lpstr>
      <vt:lpstr>Challenges</vt:lpstr>
      <vt:lpstr>Thank You and Questions? </vt:lpstr>
    </vt:vector>
  </TitlesOfParts>
  <Company>University of Maryland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Cheryl White</dc:creator>
  <cp:lastModifiedBy>Jun Yang</cp:lastModifiedBy>
  <cp:revision>132</cp:revision>
  <cp:lastPrinted>2015-04-23T18:48:12Z</cp:lastPrinted>
  <dcterms:created xsi:type="dcterms:W3CDTF">2010-08-31T14:11:22Z</dcterms:created>
  <dcterms:modified xsi:type="dcterms:W3CDTF">2016-10-18T13:08:55Z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DC042A22-19D2-4D83-A5D5-EADF20049C00</vt:lpwstr>
  </property>
  <property fmtid="{D5CDD505-2E9C-101B-9397-08002B2CF9AE}" pid="3" name="ArticulatePath">
    <vt:lpwstr>Template_2</vt:lpwstr>
  </property>
</Properties>
</file>