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8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9202B-B1BA-8945-B710-7057F811092D}" type="datetimeFigureOut">
              <a:rPr lang="en-US" smtClean="0"/>
              <a:t>9/15/14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A26E7-427F-944D-969C-1A1C078CE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61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A26E7-427F-944D-969C-1A1C078CEB6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74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914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3"/>
          <p:cNvSpPr>
            <a:spLocks noChangeArrowheads="1"/>
          </p:cNvSpPr>
          <p:nvPr userDrawn="1"/>
        </p:nvSpPr>
        <p:spPr bwMode="auto">
          <a:xfrm flipH="1">
            <a:off x="4038600" y="1524000"/>
            <a:ext cx="1905000" cy="152400"/>
          </a:xfrm>
          <a:prstGeom prst="rect">
            <a:avLst/>
          </a:prstGeom>
          <a:solidFill>
            <a:srgbClr val="E97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30"/>
          <p:cNvSpPr>
            <a:spLocks noChangeArrowheads="1"/>
          </p:cNvSpPr>
          <p:nvPr userDrawn="1"/>
        </p:nvSpPr>
        <p:spPr bwMode="auto">
          <a:xfrm flipH="1">
            <a:off x="1182688" y="1527175"/>
            <a:ext cx="2855912" cy="152400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32"/>
          <p:cNvSpPr>
            <a:spLocks noChangeArrowheads="1"/>
          </p:cNvSpPr>
          <p:nvPr userDrawn="1"/>
        </p:nvSpPr>
        <p:spPr bwMode="auto">
          <a:xfrm flipH="1">
            <a:off x="4038600" y="1447800"/>
            <a:ext cx="3048000" cy="152400"/>
          </a:xfrm>
          <a:prstGeom prst="rect">
            <a:avLst/>
          </a:prstGeom>
          <a:solidFill>
            <a:srgbClr val="EAAB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37"/>
          <p:cNvSpPr>
            <a:spLocks noChangeArrowheads="1"/>
          </p:cNvSpPr>
          <p:nvPr userDrawn="1"/>
        </p:nvSpPr>
        <p:spPr bwMode="auto">
          <a:xfrm flipH="1">
            <a:off x="0" y="1524000"/>
            <a:ext cx="1193800" cy="155575"/>
          </a:xfrm>
          <a:prstGeom prst="rect">
            <a:avLst/>
          </a:prstGeom>
          <a:solidFill>
            <a:srgbClr val="00693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44"/>
          <p:cNvSpPr>
            <a:spLocks noChangeArrowheads="1"/>
          </p:cNvSpPr>
          <p:nvPr userDrawn="1"/>
        </p:nvSpPr>
        <p:spPr bwMode="auto">
          <a:xfrm flipH="1">
            <a:off x="0" y="1447800"/>
            <a:ext cx="4038600" cy="101600"/>
          </a:xfrm>
          <a:prstGeom prst="rect">
            <a:avLst/>
          </a:prstGeom>
          <a:solidFill>
            <a:srgbClr val="0035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" name="Picture 14" descr="nmstate 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8" y="152400"/>
            <a:ext cx="10175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5"/>
          <p:cNvSpPr txBox="1">
            <a:spLocks noChangeArrowheads="1"/>
          </p:cNvSpPr>
          <p:nvPr userDrawn="1"/>
        </p:nvSpPr>
        <p:spPr bwMode="auto">
          <a:xfrm>
            <a:off x="1524000" y="152400"/>
            <a:ext cx="71262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3600">
                <a:solidFill>
                  <a:srgbClr val="FFFFFF"/>
                </a:solidFill>
                <a:latin typeface="Calibri" charset="0"/>
                <a:cs typeface="Calibri" charset="0"/>
              </a:rPr>
              <a:t>Instructional Innovation and Quality</a:t>
            </a:r>
          </a:p>
          <a:p>
            <a:r>
              <a:rPr lang="en-US">
                <a:solidFill>
                  <a:srgbClr val="FFFFFF"/>
                </a:solidFill>
                <a:latin typeface="Calibri" charset="0"/>
                <a:cs typeface="Calibri" charset="0"/>
              </a:rPr>
              <a:t>Online Course Improvement Program</a:t>
            </a:r>
          </a:p>
        </p:txBody>
      </p:sp>
      <p:pic>
        <p:nvPicPr>
          <p:cNvPr id="12" name="Picture 5" descr="bars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38800"/>
            <a:ext cx="9153525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7"/>
          <p:cNvSpPr txBox="1">
            <a:spLocks noChangeArrowheads="1"/>
          </p:cNvSpPr>
          <p:nvPr userDrawn="1"/>
        </p:nvSpPr>
        <p:spPr bwMode="auto">
          <a:xfrm>
            <a:off x="1371600" y="6181725"/>
            <a:ext cx="7162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2800" dirty="0" err="1" smtClean="0">
                <a:latin typeface="Calibri" charset="0"/>
              </a:rPr>
              <a:t>ocip.nmsu.edu</a:t>
            </a:r>
            <a:endParaRPr lang="en-US" sz="2800" dirty="0" smtClean="0">
              <a:latin typeface="Calibri" charset="0"/>
            </a:endParaRPr>
          </a:p>
        </p:txBody>
      </p:sp>
      <p:pic>
        <p:nvPicPr>
          <p:cNvPr id="14" name="Picture 9" descr="NM_State_logo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65" t="31297" r="27481" b="30927"/>
          <a:stretch>
            <a:fillRect/>
          </a:stretch>
        </p:blipFill>
        <p:spPr bwMode="auto">
          <a:xfrm>
            <a:off x="8534400" y="6248400"/>
            <a:ext cx="5334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9"/>
          <p:cNvSpPr txBox="1">
            <a:spLocks noChangeArrowheads="1"/>
          </p:cNvSpPr>
          <p:nvPr userDrawn="1"/>
        </p:nvSpPr>
        <p:spPr bwMode="auto">
          <a:xfrm>
            <a:off x="152400" y="6400800"/>
            <a:ext cx="25384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400">
                <a:solidFill>
                  <a:srgbClr val="595959"/>
                </a:solidFill>
                <a:latin typeface="Calibri" charset="0"/>
                <a:cs typeface="Calibri" charset="0"/>
              </a:rPr>
              <a:t>© 2014 NMSU Board of Regents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Calibri"/>
                <a:cs typeface="Calibri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1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476964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Calibri"/>
                <a:cs typeface="Calibri"/>
              </a:defRPr>
            </a:lvl1pPr>
            <a:lvl2pPr>
              <a:defRPr sz="2800">
                <a:latin typeface="Calibri"/>
                <a:cs typeface="Calibri"/>
              </a:defRPr>
            </a:lvl2pPr>
            <a:lvl3pPr>
              <a:defRPr sz="2400">
                <a:latin typeface="Calibri"/>
                <a:cs typeface="Calibri"/>
              </a:defRPr>
            </a:lvl3pPr>
            <a:lvl4pPr>
              <a:defRPr sz="2000">
                <a:latin typeface="Calibri"/>
                <a:cs typeface="Calibri"/>
              </a:defRPr>
            </a:lvl4pPr>
            <a:lvl5pPr>
              <a:defRPr sz="2000">
                <a:latin typeface="Calibri"/>
                <a:cs typeface="Calibri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38227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056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340225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2400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>
                <a:latin typeface="Calibri"/>
                <a:cs typeface="Calibri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906963"/>
            <a:ext cx="5486400" cy="57943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Calibri"/>
                <a:cs typeface="Calibri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2048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687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10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Calibri"/>
                <a:cs typeface="Calibri"/>
              </a:defRPr>
            </a:lvl1pPr>
            <a:lvl2pPr>
              <a:defRPr>
                <a:latin typeface="Calibri"/>
                <a:cs typeface="Calibri"/>
              </a:defRPr>
            </a:lvl2pPr>
            <a:lvl3pPr>
              <a:defRPr>
                <a:latin typeface="Calibri"/>
                <a:cs typeface="Calibri"/>
              </a:defRPr>
            </a:lvl3pPr>
            <a:lvl4pPr>
              <a:defRPr>
                <a:latin typeface="Calibri"/>
                <a:cs typeface="Calibri"/>
              </a:defRPr>
            </a:lvl4pPr>
            <a:lvl5pPr>
              <a:defRPr>
                <a:latin typeface="Calibri"/>
                <a:cs typeface="Calibri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722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14787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514600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Calibri"/>
                <a:cs typeface="Calibri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150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810000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810000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498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Calibri"/>
                <a:cs typeface="Calibr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082925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Calibri"/>
                <a:cs typeface="Calibri"/>
              </a:defRPr>
            </a:lvl1pPr>
            <a:lvl2pPr>
              <a:defRPr sz="2000">
                <a:latin typeface="Calibri"/>
                <a:cs typeface="Calibri"/>
              </a:defRPr>
            </a:lvl2pPr>
            <a:lvl3pPr>
              <a:defRPr sz="1800">
                <a:latin typeface="Calibri"/>
                <a:cs typeface="Calibri"/>
              </a:defRPr>
            </a:lvl3pPr>
            <a:lvl4pPr>
              <a:defRPr sz="1600">
                <a:latin typeface="Calibri"/>
                <a:cs typeface="Calibri"/>
              </a:defRPr>
            </a:lvl4pPr>
            <a:lvl5pPr>
              <a:defRPr sz="1600">
                <a:latin typeface="Calibri"/>
                <a:cs typeface="Calibri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Calibri"/>
                <a:cs typeface="Calibri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082925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Calibri"/>
                <a:cs typeface="Calibri"/>
              </a:defRPr>
            </a:lvl1pPr>
            <a:lvl2pPr>
              <a:defRPr sz="2000">
                <a:latin typeface="Calibri"/>
                <a:cs typeface="Calibri"/>
              </a:defRPr>
            </a:lvl2pPr>
            <a:lvl3pPr>
              <a:defRPr sz="1800">
                <a:latin typeface="Calibri"/>
                <a:cs typeface="Calibri"/>
              </a:defRPr>
            </a:lvl3pPr>
            <a:lvl4pPr>
              <a:defRPr sz="1600">
                <a:latin typeface="Calibri"/>
                <a:cs typeface="Calibri"/>
              </a:defRPr>
            </a:lvl4pPr>
            <a:lvl5pPr>
              <a:defRPr sz="1600">
                <a:latin typeface="Calibri"/>
                <a:cs typeface="Calibri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92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15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3997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 descr="bars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38800"/>
            <a:ext cx="9153525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7"/>
          <p:cNvSpPr txBox="1">
            <a:spLocks noChangeArrowheads="1"/>
          </p:cNvSpPr>
          <p:nvPr userDrawn="1"/>
        </p:nvSpPr>
        <p:spPr bwMode="auto">
          <a:xfrm>
            <a:off x="4800600" y="6172200"/>
            <a:ext cx="3733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2800" dirty="0" err="1" smtClean="0">
                <a:latin typeface="Calibri" charset="0"/>
              </a:rPr>
              <a:t>ocip.nmsu.edu</a:t>
            </a:r>
            <a:endParaRPr lang="en-US" sz="2800" dirty="0" smtClean="0">
              <a:latin typeface="Calibri" charset="0"/>
            </a:endParaRPr>
          </a:p>
        </p:txBody>
      </p:sp>
      <p:pic>
        <p:nvPicPr>
          <p:cNvPr id="1028" name="Picture 9" descr="NM_State_logo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65" t="31297" r="27481" b="30927"/>
          <a:stretch>
            <a:fillRect/>
          </a:stretch>
        </p:blipFill>
        <p:spPr bwMode="auto">
          <a:xfrm>
            <a:off x="8534400" y="6248400"/>
            <a:ext cx="5334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Box 2"/>
          <p:cNvSpPr txBox="1">
            <a:spLocks noChangeArrowheads="1"/>
          </p:cNvSpPr>
          <p:nvPr userDrawn="1"/>
        </p:nvSpPr>
        <p:spPr bwMode="auto">
          <a:xfrm>
            <a:off x="152400" y="6324600"/>
            <a:ext cx="25384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400">
                <a:solidFill>
                  <a:srgbClr val="595959"/>
                </a:solidFill>
                <a:latin typeface="Calibri" charset="0"/>
                <a:cs typeface="Calibri" charset="0"/>
              </a:rPr>
              <a:t>© 2014 NMSU Board of Regents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80"/>
          <p:cNvSpPr txBox="1">
            <a:spLocks noGrp="1"/>
          </p:cNvSpPr>
          <p:nvPr>
            <p:ph type="subTitle" idx="1"/>
          </p:nvPr>
        </p:nvSpPr>
        <p:spPr>
          <a:xfrm>
            <a:off x="152400" y="1673423"/>
            <a:ext cx="6400800" cy="388820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40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40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4000" dirty="0" smtClean="0">
                <a:solidFill>
                  <a:schemeClr val="dk1"/>
                </a:solidFill>
                <a:ea typeface="Calibri"/>
                <a:sym typeface="Calibri"/>
              </a:rPr>
              <a:t>12 Steps to Quality Online Courses: Helping Faculty Translate the Standards</a:t>
            </a:r>
            <a:endParaRPr lang="en-US" sz="4000" b="0" i="0" u="none" strike="noStrike" cap="none" baseline="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l">
              <a:spcBef>
                <a:spcPts val="640"/>
              </a:spcBef>
              <a:buClr>
                <a:srgbClr val="888888"/>
              </a:buClr>
              <a:buSzPct val="25000"/>
            </a:pPr>
            <a:r>
              <a:rPr lang="en-US" sz="1800" dirty="0" smtClean="0">
                <a:solidFill>
                  <a:schemeClr val="dk1"/>
                </a:solidFill>
                <a:ea typeface="Calibri"/>
                <a:sym typeface="Calibri"/>
              </a:rPr>
              <a:t>Jed Duggan &amp; Miley Grandjean</a:t>
            </a:r>
          </a:p>
          <a:p>
            <a:pPr lvl="0" algn="l">
              <a:spcBef>
                <a:spcPts val="640"/>
              </a:spcBef>
              <a:buClr>
                <a:srgbClr val="888888"/>
              </a:buClr>
              <a:buSzPct val="25000"/>
            </a:pPr>
            <a:r>
              <a:rPr lang="x-none" sz="1800" dirty="0" smtClean="0">
                <a:solidFill>
                  <a:schemeClr val="dk1"/>
                </a:solidFill>
                <a:ea typeface="Calibri"/>
                <a:sym typeface="Calibri"/>
              </a:rPr>
              <a:t>New </a:t>
            </a:r>
            <a:r>
              <a:rPr lang="x-none" sz="1800" dirty="0">
                <a:solidFill>
                  <a:schemeClr val="dk1"/>
                </a:solidFill>
                <a:ea typeface="Calibri"/>
                <a:sym typeface="Calibri"/>
              </a:rPr>
              <a:t>Mexico State University</a:t>
            </a:r>
          </a:p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lang="x-none" sz="40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3800" b="1" dirty="0" smtClean="0"/>
              <a:t>Checklist for Standard 1</a:t>
            </a:r>
            <a:br>
              <a:rPr lang="en-US" sz="3800" b="1" dirty="0" smtClean="0"/>
            </a:br>
            <a:r>
              <a:rPr lang="en-US" sz="3800" b="1" dirty="0" smtClean="0"/>
              <a:t>Step 6: </a:t>
            </a:r>
            <a:r>
              <a:rPr lang="en-US" sz="3800" dirty="0" smtClean="0"/>
              <a:t>Student Resources (1.4)</a:t>
            </a:r>
            <a:endParaRPr lang="en-US" sz="3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4191000"/>
          </a:xfrm>
        </p:spPr>
        <p:txBody>
          <a:bodyPr/>
          <a:lstStyle/>
          <a:p>
            <a:r>
              <a:rPr lang="en-US" dirty="0"/>
              <a:t>Academic support</a:t>
            </a:r>
          </a:p>
          <a:p>
            <a:r>
              <a:rPr lang="en-US" dirty="0"/>
              <a:t>Library</a:t>
            </a:r>
          </a:p>
          <a:p>
            <a:r>
              <a:rPr lang="en-US" dirty="0"/>
              <a:t>Writing assistance</a:t>
            </a:r>
          </a:p>
          <a:p>
            <a:r>
              <a:rPr lang="en-US" dirty="0"/>
              <a:t>Math assistance</a:t>
            </a:r>
          </a:p>
          <a:p>
            <a:r>
              <a:rPr lang="en-US" dirty="0"/>
              <a:t>Any specific student resource required or suggested for your course</a:t>
            </a:r>
          </a:p>
          <a:p>
            <a:r>
              <a:rPr lang="en-US" dirty="0"/>
              <a:t>Tech Assistance</a:t>
            </a:r>
          </a:p>
        </p:txBody>
      </p:sp>
    </p:spTree>
    <p:extLst>
      <p:ext uri="{BB962C8B-B14F-4D97-AF65-F5344CB8AC3E}">
        <p14:creationId xmlns:p14="http://schemas.microsoft.com/office/powerpoint/2010/main" val="1683361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3800" b="1" dirty="0" smtClean="0"/>
              <a:t>Checklist for Standard 1</a:t>
            </a:r>
            <a:br>
              <a:rPr lang="en-US" sz="3800" b="1" dirty="0" smtClean="0"/>
            </a:br>
            <a:r>
              <a:rPr lang="en-US" sz="3800" b="1" dirty="0" smtClean="0"/>
              <a:t>Step 7: </a:t>
            </a:r>
            <a:r>
              <a:rPr lang="en-US" sz="3800" dirty="0" smtClean="0"/>
              <a:t>Prerequisites Needed (1.5)</a:t>
            </a:r>
            <a:endParaRPr lang="en-US" sz="3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810000"/>
          </a:xfrm>
        </p:spPr>
        <p:txBody>
          <a:bodyPr/>
          <a:lstStyle/>
          <a:p>
            <a:r>
              <a:rPr lang="en-US" sz="2600" dirty="0"/>
              <a:t>Information about prerequisite knowledge (i.e., passed BIO 100,  ?????)</a:t>
            </a:r>
          </a:p>
          <a:p>
            <a:r>
              <a:rPr lang="en-US" sz="2600" dirty="0"/>
              <a:t>Any required competencies (i.e., Native Spanish speaker, ACT score of 20 or above, BA in English)</a:t>
            </a:r>
          </a:p>
          <a:p>
            <a:r>
              <a:rPr lang="en-US" sz="2600" dirty="0"/>
              <a:t>Information should be found within the course in documents linked to the course</a:t>
            </a:r>
          </a:p>
          <a:p>
            <a:r>
              <a:rPr lang="en-US" sz="2600" dirty="0"/>
              <a:t>Supporting material provided to the student by another means </a:t>
            </a:r>
          </a:p>
        </p:txBody>
      </p:sp>
    </p:spTree>
    <p:extLst>
      <p:ext uri="{BB962C8B-B14F-4D97-AF65-F5344CB8AC3E}">
        <p14:creationId xmlns:p14="http://schemas.microsoft.com/office/powerpoint/2010/main" val="2701214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1143000"/>
          </a:xfrm>
        </p:spPr>
        <p:txBody>
          <a:bodyPr>
            <a:noAutofit/>
          </a:bodyPr>
          <a:lstStyle/>
          <a:p>
            <a:r>
              <a:rPr lang="en-US" sz="3800" b="1" dirty="0" smtClean="0"/>
              <a:t>Checklist for Standard 1</a:t>
            </a:r>
            <a:br>
              <a:rPr lang="en-US" sz="3800" b="1" dirty="0" smtClean="0"/>
            </a:br>
            <a:r>
              <a:rPr lang="en-US" sz="3800" b="1" dirty="0" smtClean="0"/>
              <a:t>Step 8: </a:t>
            </a:r>
            <a:r>
              <a:rPr lang="en-US" sz="3800" dirty="0" smtClean="0"/>
              <a:t>Competencies &amp; Tech Skills (1.6)</a:t>
            </a:r>
            <a:endParaRPr lang="en-US" sz="3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810000"/>
          </a:xfrm>
        </p:spPr>
        <p:txBody>
          <a:bodyPr>
            <a:noAutofit/>
          </a:bodyPr>
          <a:lstStyle/>
          <a:p>
            <a:r>
              <a:rPr lang="en-US" sz="2400" dirty="0"/>
              <a:t>General as well as course-specific technical skills </a:t>
            </a:r>
          </a:p>
          <a:p>
            <a:r>
              <a:rPr lang="en-US" sz="2400" dirty="0"/>
              <a:t>Examples of technical skills might include</a:t>
            </a:r>
          </a:p>
          <a:p>
            <a:r>
              <a:rPr lang="en-US" sz="2400" dirty="0"/>
              <a:t>Using the learning management system</a:t>
            </a:r>
          </a:p>
          <a:p>
            <a:r>
              <a:rPr lang="en-US" sz="2400" dirty="0"/>
              <a:t>Using email with attachments</a:t>
            </a:r>
          </a:p>
          <a:p>
            <a:r>
              <a:rPr lang="en-US" sz="2400" dirty="0"/>
              <a:t>Creating and submitting files in commonly used word processing program formats</a:t>
            </a:r>
          </a:p>
          <a:p>
            <a:r>
              <a:rPr lang="en-US" sz="2400" dirty="0"/>
              <a:t>Copying and pasting</a:t>
            </a:r>
          </a:p>
          <a:p>
            <a:r>
              <a:rPr lang="en-US" sz="2400" dirty="0"/>
              <a:t>Downloading and installing software</a:t>
            </a:r>
          </a:p>
          <a:p>
            <a:r>
              <a:rPr lang="en-US" sz="2400" dirty="0"/>
              <a:t>Using spreadsheet programs</a:t>
            </a:r>
          </a:p>
        </p:txBody>
      </p:sp>
    </p:spTree>
    <p:extLst>
      <p:ext uri="{BB962C8B-B14F-4D97-AF65-F5344CB8AC3E}">
        <p14:creationId xmlns:p14="http://schemas.microsoft.com/office/powerpoint/2010/main" val="3325968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36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618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800" b="1" i="0" u="none" strike="noStrike" cap="none" baseline="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Checklist for Standard 1</a:t>
            </a:r>
            <a:br>
              <a:rPr lang="en-US" sz="3800" b="1" i="0" u="none" strike="noStrike" cap="none" baseline="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</a:br>
            <a:r>
              <a:rPr lang="en-US" sz="3800" b="1" i="0" u="none" strike="noStrike" cap="none" baseline="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Step 9:</a:t>
            </a:r>
            <a:r>
              <a:rPr lang="en-US" sz="3800" b="1" i="0" u="none" strike="noStrike" cap="none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 </a:t>
            </a:r>
            <a:r>
              <a:rPr lang="x-none" sz="3800" b="0" i="0" u="none" strike="noStrike" cap="none" baseline="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Instructor Information</a:t>
            </a:r>
            <a:r>
              <a:rPr lang="en-US" sz="3800" b="0" i="0" u="none" strike="noStrike" cap="none" baseline="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(1.7)</a:t>
            </a:r>
            <a:endParaRPr lang="x-none" sz="3800" b="0" i="0" u="none" strike="noStrike" cap="none" baseline="0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5" name="Shape 137"/>
          <p:cNvSpPr txBox="1">
            <a:spLocks noGrp="1"/>
          </p:cNvSpPr>
          <p:nvPr>
            <p:ph idx="1"/>
          </p:nvPr>
        </p:nvSpPr>
        <p:spPr>
          <a:xfrm>
            <a:off x="457200" y="1600201"/>
            <a:ext cx="8229600" cy="32521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R="0" lvl="0" algn="l" rtl="0">
              <a:spcBef>
                <a:spcPts val="640"/>
              </a:spcBef>
              <a:buSzPct val="131944"/>
              <a:buFont typeface="Arial"/>
              <a:buChar char="•"/>
            </a:pPr>
            <a:r>
              <a:rPr lang="x-none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x-none" sz="2400" b="0" i="0" u="none" strike="noStrike" cap="none" baseline="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nitial introduction </a:t>
            </a:r>
            <a:r>
              <a:rPr lang="x-non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should-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00050" lvl="1" indent="0">
              <a:spcBef>
                <a:spcPts val="640"/>
              </a:spcBef>
              <a:buSzPct val="131944"/>
              <a:buNone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- </a:t>
            </a:r>
            <a:r>
              <a:rPr lang="x-none" sz="2000" dirty="0" smtClean="0">
                <a:solidFill>
                  <a:schemeClr val="tx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Include </a:t>
            </a:r>
            <a:r>
              <a:rPr lang="x-none" sz="2000" dirty="0">
                <a:solidFill>
                  <a:schemeClr val="tx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the instructor’s name, title, field of expertise, email address, phone number, and times when the instructor is typically online or may be reached by </a:t>
            </a:r>
            <a:r>
              <a:rPr lang="x-none" sz="2000" dirty="0" smtClean="0">
                <a:solidFill>
                  <a:schemeClr val="tx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phone.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ea typeface="Arial"/>
              <a:cs typeface="Arial" pitchFamily="34" charset="0"/>
              <a:sym typeface="Arial"/>
            </a:endParaRPr>
          </a:p>
          <a:p>
            <a:pPr marL="400050" lvl="1" indent="0">
              <a:spcBef>
                <a:spcPts val="640"/>
              </a:spcBef>
              <a:buSzPct val="131944"/>
              <a:buNone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x-none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x-none" sz="2000" b="0" i="0" u="none" strike="noStrike" cap="none" baseline="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reate </a:t>
            </a:r>
            <a:r>
              <a:rPr lang="x-none" sz="2000" b="0" i="0" u="none" strike="noStrike" cap="none" baseline="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a sense of connection between the instructor and the </a:t>
            </a:r>
            <a:r>
              <a:rPr lang="x-none" sz="2000" b="0" i="0" u="none" strike="noStrike" cap="none" baseline="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students</a:t>
            </a:r>
            <a:endParaRPr lang="en-US" sz="2000" b="0" i="0" u="none" strike="noStrike" cap="none" baseline="0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  <a:sym typeface="Calibri"/>
            </a:endParaRPr>
          </a:p>
          <a:p>
            <a:pPr marL="400050" lvl="1" indent="0">
              <a:spcBef>
                <a:spcPts val="640"/>
              </a:spcBef>
              <a:buSzPct val="131944"/>
              <a:buNone/>
            </a:pPr>
            <a:r>
              <a:rPr lang="en-US" sz="2000" b="0" i="0" u="none" strike="noStrike" cap="none" baseline="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- May include p</a:t>
            </a:r>
            <a:r>
              <a:rPr lang="x-none" sz="2000" b="0" i="0" u="none" strike="noStrike" cap="none" baseline="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ersonal </a:t>
            </a:r>
            <a:r>
              <a:rPr lang="x-none" sz="2000" b="0" i="0" u="none" strike="noStrike" cap="none" baseline="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information such as hobbies, family, travel experiences, </a:t>
            </a:r>
            <a:r>
              <a:rPr lang="x-none" sz="2000" b="0" i="0" u="none" strike="noStrike" cap="none" baseline="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etc.</a:t>
            </a:r>
            <a:endParaRPr lang="en-US" sz="2000" b="0" i="0" u="none" strike="noStrike" cap="none" baseline="0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  <a:sym typeface="Calibri"/>
            </a:endParaRPr>
          </a:p>
          <a:p>
            <a:pPr marL="400050" lvl="1" indent="0">
              <a:spcBef>
                <a:spcPts val="640"/>
              </a:spcBef>
              <a:buSzPct val="131944"/>
              <a:buNone/>
            </a:pPr>
            <a:r>
              <a:rPr lang="en-US" sz="2000" b="0" i="0" u="none" strike="noStrike" cap="none" baseline="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- May include a</a:t>
            </a:r>
            <a:r>
              <a:rPr lang="x-none" sz="2000" b="0" i="0" u="none" strike="noStrike" cap="none" baseline="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 </a:t>
            </a:r>
            <a:r>
              <a:rPr lang="x-none" sz="2000" b="0" i="0" u="none" strike="noStrike" cap="none" baseline="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photograph</a:t>
            </a:r>
          </a:p>
        </p:txBody>
      </p:sp>
    </p:spTree>
    <p:extLst>
      <p:ext uri="{BB962C8B-B14F-4D97-AF65-F5344CB8AC3E}">
        <p14:creationId xmlns:p14="http://schemas.microsoft.com/office/powerpoint/2010/main" val="3006765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534400" cy="1143000"/>
          </a:xfrm>
        </p:spPr>
        <p:txBody>
          <a:bodyPr/>
          <a:lstStyle/>
          <a:p>
            <a:r>
              <a:rPr lang="en-US" sz="3800" b="1" dirty="0" smtClean="0"/>
              <a:t>Checklist for Standard 1</a:t>
            </a:r>
            <a:br>
              <a:rPr lang="en-US" sz="3800" b="1" dirty="0" smtClean="0"/>
            </a:br>
            <a:r>
              <a:rPr lang="en-US" sz="3800" b="1" dirty="0" smtClean="0"/>
              <a:t>Step 10: </a:t>
            </a:r>
            <a:r>
              <a:rPr lang="en-US" sz="3800" dirty="0" smtClean="0"/>
              <a:t>Student Introductions (1.8)</a:t>
            </a:r>
            <a:endParaRPr lang="en-US" sz="3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810000"/>
          </a:xfrm>
        </p:spPr>
        <p:txBody>
          <a:bodyPr>
            <a:noAutofit/>
          </a:bodyPr>
          <a:lstStyle/>
          <a:p>
            <a:r>
              <a:rPr lang="en-US" sz="2300" dirty="0"/>
              <a:t>Student introductions help to -</a:t>
            </a:r>
          </a:p>
          <a:p>
            <a:pPr lvl="1"/>
            <a:r>
              <a:rPr lang="en-US" sz="2300" dirty="0"/>
              <a:t>Create a welcoming learning environment</a:t>
            </a:r>
          </a:p>
          <a:p>
            <a:pPr lvl="1"/>
            <a:r>
              <a:rPr lang="en-US" sz="2300" dirty="0"/>
              <a:t>Establish community</a:t>
            </a:r>
          </a:p>
          <a:p>
            <a:pPr lvl="1"/>
            <a:r>
              <a:rPr lang="en-US" sz="2300" dirty="0"/>
              <a:t>Open lines of communication between students and the instructor</a:t>
            </a:r>
          </a:p>
          <a:p>
            <a:pPr lvl="1"/>
            <a:r>
              <a:rPr lang="en-US" sz="2300" dirty="0"/>
              <a:t>Instructions for the introduction should include-</a:t>
            </a:r>
          </a:p>
          <a:p>
            <a:pPr lvl="1"/>
            <a:r>
              <a:rPr lang="en-US" sz="2300" dirty="0"/>
              <a:t>Guidance on where and how students should share their introduction</a:t>
            </a:r>
          </a:p>
          <a:p>
            <a:pPr lvl="1"/>
            <a:r>
              <a:rPr lang="en-US" sz="2300" dirty="0"/>
              <a:t>May ask students to respond to specific questions.</a:t>
            </a:r>
          </a:p>
          <a:p>
            <a:pPr lvl="1"/>
            <a:r>
              <a:rPr lang="en-US" sz="2300" dirty="0"/>
              <a:t>May provide an example of an introduction and/or start the process by introducing themselves</a:t>
            </a:r>
          </a:p>
        </p:txBody>
      </p:sp>
    </p:spTree>
    <p:extLst>
      <p:ext uri="{BB962C8B-B14F-4D97-AF65-F5344CB8AC3E}">
        <p14:creationId xmlns:p14="http://schemas.microsoft.com/office/powerpoint/2010/main" val="672747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apply what we have learned!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Here is a sample of an online course getting started page</a:t>
            </a:r>
          </a:p>
          <a:p>
            <a:r>
              <a:rPr lang="en-US" sz="2400" dirty="0" smtClean="0"/>
              <a:t>Use your rubric and your Standard 1 Checklist </a:t>
            </a:r>
          </a:p>
          <a:p>
            <a:r>
              <a:rPr lang="en-US" sz="2400" dirty="0" smtClean="0"/>
              <a:t>Identify areas of strength and improvement</a:t>
            </a:r>
          </a:p>
          <a:p>
            <a:r>
              <a:rPr lang="en-US" sz="2400" dirty="0" smtClean="0"/>
              <a:t>Work with your neighbor!</a:t>
            </a:r>
          </a:p>
          <a:p>
            <a:r>
              <a:rPr lang="en-US" sz="2400" dirty="0" smtClean="0"/>
              <a:t>Share what you see</a:t>
            </a:r>
          </a:p>
          <a:p>
            <a:endParaRPr lang="en-US" sz="2400" dirty="0" smtClean="0"/>
          </a:p>
          <a:p>
            <a:r>
              <a:rPr lang="en-US" sz="2400" dirty="0" smtClean="0"/>
              <a:t>Now let’s try it with another sample course, but this time using the Standard 8 Checklist!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9082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276600"/>
          </a:xfrm>
        </p:spPr>
        <p:txBody>
          <a:bodyPr/>
          <a:lstStyle/>
          <a:p>
            <a:r>
              <a:rPr lang="en-US" sz="2800" dirty="0" smtClean="0"/>
              <a:t>Introductions</a:t>
            </a:r>
          </a:p>
          <a:p>
            <a:r>
              <a:rPr lang="en-US" sz="2800" dirty="0" smtClean="0"/>
              <a:t>OCIP overview</a:t>
            </a:r>
          </a:p>
          <a:p>
            <a:r>
              <a:rPr lang="en-US" sz="2800" dirty="0" smtClean="0"/>
              <a:t>Checklist overview</a:t>
            </a:r>
          </a:p>
          <a:p>
            <a:r>
              <a:rPr lang="en-US" sz="2800" dirty="0" smtClean="0"/>
              <a:t>Sample </a:t>
            </a:r>
            <a:r>
              <a:rPr lang="en-US" sz="2800" dirty="0" smtClean="0"/>
              <a:t>QM course activity</a:t>
            </a:r>
          </a:p>
          <a:p>
            <a:r>
              <a:rPr lang="en-US" sz="2800" dirty="0" smtClean="0"/>
              <a:t>Wrap-up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534400" cy="38100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OCIP beginnings and support</a:t>
            </a:r>
          </a:p>
          <a:p>
            <a:r>
              <a:rPr lang="en-US" sz="2600" dirty="0" smtClean="0"/>
              <a:t>Overview of program and expectations</a:t>
            </a:r>
          </a:p>
          <a:p>
            <a:r>
              <a:rPr lang="en-US" sz="2600" dirty="0" smtClean="0"/>
              <a:t>Cohorts 1-6 completions and dropouts (1Y+); </a:t>
            </a:r>
          </a:p>
          <a:p>
            <a:pPr lvl="1"/>
            <a:r>
              <a:rPr lang="en-US" sz="2600" dirty="0" smtClean="0"/>
              <a:t>Cohort 1-2 (N2O)</a:t>
            </a:r>
          </a:p>
          <a:p>
            <a:r>
              <a:rPr lang="en-US" sz="2600" dirty="0" smtClean="0"/>
              <a:t>Methods of providing support includes mentoring, workshops, open labs, conferences</a:t>
            </a:r>
            <a:endParaRPr lang="en-US" sz="26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Some Background on Online Course Improvement Program (OCIP) at NMSU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05431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152400"/>
            <a:ext cx="7583488" cy="838200"/>
          </a:xfrm>
          <a:prstGeom prst="rect">
            <a:avLst/>
          </a:prstGeom>
        </p:spPr>
        <p:txBody>
          <a:bodyPr vert="horz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alibri"/>
                <a:ea typeface="+mj-ea"/>
                <a:cs typeface="Calibri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mtClean="0"/>
              <a:t>Developed Checklists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Discovered that participants needed more guidance and support</a:t>
            </a:r>
          </a:p>
          <a:p>
            <a:r>
              <a:rPr lang="en-US" sz="2600" dirty="0" smtClean="0"/>
              <a:t>Developed the 8 checklists aligned to the 8 general standards of Quality Matters</a:t>
            </a:r>
          </a:p>
          <a:p>
            <a:r>
              <a:rPr lang="en-US" sz="2600" dirty="0" smtClean="0"/>
              <a:t>Use checklists for training, course design, and revision of online learning environments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6967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86"/>
          <p:cNvSpPr txBox="1">
            <a:spLocks noGrp="1"/>
          </p:cNvSpPr>
          <p:nvPr>
            <p:ph type="title"/>
          </p:nvPr>
        </p:nvSpPr>
        <p:spPr>
          <a:xfrm>
            <a:off x="457200" y="76200"/>
            <a:ext cx="8229600" cy="1261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sp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800" b="1" i="0" u="none" strike="noStrike" cap="none" baseline="0" dirty="0" smtClean="0">
                <a:solidFill>
                  <a:schemeClr val="dk1"/>
                </a:solidFill>
                <a:ea typeface="Calibri"/>
                <a:sym typeface="Calibri"/>
              </a:rPr>
              <a:t>Checklist for Standard 1</a:t>
            </a:r>
            <a:br>
              <a:rPr lang="en-US" sz="3800" b="1" i="0" u="none" strike="noStrike" cap="none" baseline="0" dirty="0" smtClean="0">
                <a:solidFill>
                  <a:schemeClr val="dk1"/>
                </a:solidFill>
                <a:ea typeface="Calibri"/>
                <a:sym typeface="Calibri"/>
              </a:rPr>
            </a:br>
            <a:r>
              <a:rPr lang="x-none" sz="3800" b="1" i="0" u="none" strike="noStrike" cap="none" baseline="0" dirty="0" smtClean="0">
                <a:solidFill>
                  <a:schemeClr val="dk1"/>
                </a:solidFill>
                <a:ea typeface="Calibri"/>
                <a:sym typeface="Calibri"/>
              </a:rPr>
              <a:t>Step </a:t>
            </a:r>
            <a:r>
              <a:rPr lang="en-US" sz="3800" b="1" i="0" u="none" strike="noStrike" cap="none" baseline="0" dirty="0" smtClean="0">
                <a:solidFill>
                  <a:schemeClr val="dk1"/>
                </a:solidFill>
                <a:ea typeface="Calibri"/>
                <a:sym typeface="Calibri"/>
              </a:rPr>
              <a:t>1:</a:t>
            </a:r>
            <a:r>
              <a:rPr lang="en-US" sz="3800" b="1" i="0" u="none" strike="noStrike" cap="none" dirty="0" smtClean="0">
                <a:solidFill>
                  <a:schemeClr val="dk1"/>
                </a:solidFill>
                <a:ea typeface="Calibri"/>
                <a:sym typeface="Calibri"/>
              </a:rPr>
              <a:t> </a:t>
            </a:r>
            <a:r>
              <a:rPr lang="x-none" sz="3800" dirty="0" smtClean="0">
                <a:solidFill>
                  <a:schemeClr val="tx1"/>
                </a:solidFill>
                <a:cs typeface="Arial" pitchFamily="34" charset="0"/>
              </a:rPr>
              <a:t>Welcome Email</a:t>
            </a:r>
            <a:r>
              <a:rPr lang="en-US" sz="3800" dirty="0" smtClean="0">
                <a:solidFill>
                  <a:schemeClr val="tx1"/>
                </a:solidFill>
                <a:cs typeface="Arial" pitchFamily="34" charset="0"/>
              </a:rPr>
              <a:t> (1.1)</a:t>
            </a:r>
            <a:endParaRPr lang="x-none" sz="38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" name="Shape 87"/>
          <p:cNvSpPr txBox="1">
            <a:spLocks noGrp="1"/>
          </p:cNvSpPr>
          <p:nvPr>
            <p:ph idx="1"/>
          </p:nvPr>
        </p:nvSpPr>
        <p:spPr>
          <a:xfrm>
            <a:off x="-304800" y="1600200"/>
            <a:ext cx="8229600" cy="37856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914400" lvl="0" indent="0">
              <a:spcBef>
                <a:spcPts val="640"/>
              </a:spcBef>
              <a:buNone/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Send a</a:t>
            </a:r>
            <a:r>
              <a:rPr lang="x-none" sz="2600" dirty="0">
                <a:latin typeface="Arial" pitchFamily="34" charset="0"/>
                <a:cs typeface="Arial" pitchFamily="34" charset="0"/>
              </a:rPr>
              <a:t> welcome email to students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that contains the</a:t>
            </a:r>
            <a:r>
              <a:rPr lang="x-none" sz="2600" dirty="0">
                <a:latin typeface="Arial" pitchFamily="34" charset="0"/>
                <a:cs typeface="Arial" pitchFamily="34" charset="0"/>
              </a:rPr>
              <a:t> followin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g-</a:t>
            </a:r>
          </a:p>
          <a:p>
            <a:pPr marL="914400" indent="0">
              <a:spcBef>
                <a:spcPts val="640"/>
              </a:spcBef>
              <a:buNone/>
            </a:pP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marL="1257300">
              <a:spcBef>
                <a:spcPts val="640"/>
              </a:spcBef>
            </a:pPr>
            <a:r>
              <a:rPr lang="x-none" sz="2600" dirty="0">
                <a:latin typeface="Arial" pitchFamily="34" charset="0"/>
                <a:cs typeface="Arial" pitchFamily="34" charset="0"/>
              </a:rPr>
              <a:t>WELCOME to your cours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e</a:t>
            </a:r>
          </a:p>
          <a:p>
            <a:pPr marL="1257300">
              <a:spcBef>
                <a:spcPts val="640"/>
              </a:spcBef>
            </a:pPr>
            <a:r>
              <a:rPr lang="x-none" sz="2600" dirty="0">
                <a:latin typeface="Arial" pitchFamily="34" charset="0"/>
                <a:cs typeface="Arial" pitchFamily="34" charset="0"/>
              </a:rPr>
              <a:t>WHERE to find your course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marL="1257300">
              <a:spcBef>
                <a:spcPts val="640"/>
              </a:spcBef>
            </a:pPr>
            <a:r>
              <a:rPr lang="x-none" sz="2600" dirty="0">
                <a:latin typeface="Arial" pitchFamily="34" charset="0"/>
                <a:cs typeface="Arial" pitchFamily="34" charset="0"/>
              </a:rPr>
              <a:t>HOW to access the course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marL="1257300">
              <a:spcBef>
                <a:spcPts val="640"/>
              </a:spcBef>
            </a:pPr>
            <a:r>
              <a:rPr lang="x-none" sz="2600" dirty="0">
                <a:latin typeface="Arial" pitchFamily="34" charset="0"/>
                <a:cs typeface="Arial" pitchFamily="34" charset="0"/>
              </a:rPr>
              <a:t>WHAT to click first to get started</a:t>
            </a:r>
          </a:p>
          <a:p>
            <a:pPr marL="914400" lvl="0" indent="0">
              <a:spcBef>
                <a:spcPts val="640"/>
              </a:spcBef>
              <a:buNone/>
            </a:pPr>
            <a:endParaRPr lang="x-none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821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1371599"/>
          </a:xfrm>
        </p:spPr>
        <p:txBody>
          <a:bodyPr/>
          <a:lstStyle/>
          <a:p>
            <a:pPr marL="0" lvl="0" indent="0">
              <a:spcBef>
                <a:spcPts val="640"/>
              </a:spcBef>
              <a:buNone/>
            </a:pPr>
            <a:r>
              <a:rPr lang="x-none" sz="2600" dirty="0" smtClean="0">
                <a:latin typeface="Arial" pitchFamily="34" charset="0"/>
                <a:cs typeface="Arial" pitchFamily="34" charset="0"/>
              </a:rPr>
              <a:t>Students </a:t>
            </a:r>
            <a:r>
              <a:rPr lang="x-none" sz="2600" dirty="0">
                <a:latin typeface="Arial" pitchFamily="34" charset="0"/>
                <a:cs typeface="Arial" pitchFamily="34" charset="0"/>
              </a:rPr>
              <a:t>have accessed their course.  What do they do now?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 </a:t>
            </a:r>
            <a:r>
              <a:rPr lang="x-none" sz="2600" dirty="0">
                <a:latin typeface="Arial" pitchFamily="34" charset="0"/>
                <a:cs typeface="Arial" pitchFamily="34" charset="0"/>
              </a:rPr>
              <a:t>Provide specific steps on what you want them to do to get started.</a:t>
            </a:r>
          </a:p>
        </p:txBody>
      </p:sp>
      <p:sp>
        <p:nvSpPr>
          <p:cNvPr id="4" name="Shape 92"/>
          <p:cNvSpPr txBox="1">
            <a:spLocks noGrp="1"/>
          </p:cNvSpPr>
          <p:nvPr>
            <p:ph type="title"/>
          </p:nvPr>
        </p:nvSpPr>
        <p:spPr>
          <a:xfrm>
            <a:off x="457200" y="76200"/>
            <a:ext cx="8229600" cy="1261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sp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800" b="1" i="0" u="none" strike="noStrike" cap="none" baseline="0" dirty="0" smtClean="0">
                <a:solidFill>
                  <a:schemeClr val="dk1"/>
                </a:solidFill>
                <a:ea typeface="Calibri"/>
                <a:sym typeface="Calibri"/>
              </a:rPr>
              <a:t>Checklist for Standard 1</a:t>
            </a:r>
            <a:br>
              <a:rPr lang="en-US" sz="3800" b="1" i="0" u="none" strike="noStrike" cap="none" baseline="0" dirty="0" smtClean="0">
                <a:solidFill>
                  <a:schemeClr val="dk1"/>
                </a:solidFill>
                <a:ea typeface="Calibri"/>
                <a:sym typeface="Calibri"/>
              </a:rPr>
            </a:br>
            <a:r>
              <a:rPr lang="en-US" sz="3800" b="1" i="0" u="none" strike="noStrike" cap="none" baseline="0" dirty="0" smtClean="0">
                <a:solidFill>
                  <a:schemeClr val="dk1"/>
                </a:solidFill>
                <a:ea typeface="Calibri"/>
                <a:sym typeface="Calibri"/>
              </a:rPr>
              <a:t>Step 2: </a:t>
            </a:r>
            <a:r>
              <a:rPr lang="x-none" sz="3800" dirty="0" smtClean="0">
                <a:solidFill>
                  <a:schemeClr val="tx1"/>
                </a:solidFill>
                <a:cs typeface="Arial" pitchFamily="34" charset="0"/>
              </a:rPr>
              <a:t>What </a:t>
            </a:r>
            <a:r>
              <a:rPr lang="x-none" sz="3800" dirty="0">
                <a:solidFill>
                  <a:schemeClr val="tx1"/>
                </a:solidFill>
                <a:cs typeface="Arial" pitchFamily="34" charset="0"/>
              </a:rPr>
              <a:t>do </a:t>
            </a:r>
            <a:r>
              <a:rPr lang="en-US" sz="3800" dirty="0" smtClean="0">
                <a:solidFill>
                  <a:schemeClr val="tx1"/>
                </a:solidFill>
                <a:cs typeface="Arial" pitchFamily="34" charset="0"/>
              </a:rPr>
              <a:t>students do </a:t>
            </a:r>
            <a:r>
              <a:rPr lang="x-none" sz="3800" dirty="0" smtClean="0">
                <a:solidFill>
                  <a:schemeClr val="tx1"/>
                </a:solidFill>
                <a:cs typeface="Arial" pitchFamily="34" charset="0"/>
              </a:rPr>
              <a:t>first?</a:t>
            </a:r>
            <a:r>
              <a:rPr lang="en-US" sz="3800" dirty="0" smtClean="0">
                <a:solidFill>
                  <a:schemeClr val="tx1"/>
                </a:solidFill>
                <a:cs typeface="Arial" pitchFamily="34" charset="0"/>
              </a:rPr>
              <a:t> (1.1)</a:t>
            </a:r>
            <a:endParaRPr lang="x-none" sz="3800" dirty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5" name="Picture 4" descr="getting starte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971800"/>
            <a:ext cx="5457000" cy="1295400"/>
          </a:xfrm>
          <a:prstGeom prst="rect">
            <a:avLst/>
          </a:prstGeom>
          <a:effectLst>
            <a:outerShdw blurRad="50800" dist="38100" dir="2700000" sx="101000" sy="101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 descr="start he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810000"/>
            <a:ext cx="3594100" cy="1638300"/>
          </a:xfrm>
          <a:prstGeom prst="rect">
            <a:avLst/>
          </a:prstGeom>
          <a:effectLst>
            <a:outerShdw blurRad="50800" dist="38100" dir="2700000" sx="101000" sy="101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38985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00"/>
          <p:cNvSpPr txBox="1">
            <a:spLocks noGrp="1"/>
          </p:cNvSpPr>
          <p:nvPr>
            <p:ph type="title"/>
          </p:nvPr>
        </p:nvSpPr>
        <p:spPr>
          <a:xfrm>
            <a:off x="457200" y="76200"/>
            <a:ext cx="8534400" cy="1261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sp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800" b="1" i="0" u="none" strike="noStrike" cap="none" baseline="0" dirty="0" smtClean="0">
                <a:solidFill>
                  <a:schemeClr val="tx1"/>
                </a:solidFill>
                <a:ea typeface="Calibri"/>
                <a:sym typeface="Calibri"/>
              </a:rPr>
              <a:t>Checklist for Standard 1</a:t>
            </a:r>
            <a:br>
              <a:rPr lang="en-US" sz="3800" b="1" i="0" u="none" strike="noStrike" cap="none" baseline="0" dirty="0" smtClean="0">
                <a:solidFill>
                  <a:schemeClr val="tx1"/>
                </a:solidFill>
                <a:ea typeface="Calibri"/>
                <a:sym typeface="Calibri"/>
              </a:rPr>
            </a:br>
            <a:r>
              <a:rPr lang="en-US" sz="3800" b="1" i="0" u="none" strike="noStrike" cap="none" baseline="0" dirty="0" smtClean="0">
                <a:solidFill>
                  <a:schemeClr val="tx1"/>
                </a:solidFill>
                <a:ea typeface="Calibri"/>
                <a:sym typeface="Calibri"/>
              </a:rPr>
              <a:t>Step 3:</a:t>
            </a:r>
            <a:r>
              <a:rPr lang="en-US" sz="3800" b="1" dirty="0" smtClean="0">
                <a:sym typeface="Calibri"/>
              </a:rPr>
              <a:t> </a:t>
            </a:r>
            <a:r>
              <a:rPr lang="x-none" sz="3800" b="0" i="0" u="none" strike="noStrike" cap="none" baseline="0" dirty="0" smtClean="0">
                <a:solidFill>
                  <a:schemeClr val="tx1"/>
                </a:solidFill>
                <a:ea typeface="Calibri"/>
                <a:cs typeface="Arial" pitchFamily="34" charset="0"/>
                <a:sym typeface="Calibri"/>
              </a:rPr>
              <a:t>The Foundation-Your Syllabus</a:t>
            </a:r>
            <a:r>
              <a:rPr lang="en-US" sz="3800" b="0" i="0" u="none" strike="noStrike" cap="none" baseline="0" dirty="0" smtClean="0">
                <a:solidFill>
                  <a:schemeClr val="tx1"/>
                </a:solidFill>
                <a:ea typeface="Calibri"/>
                <a:cs typeface="Arial" pitchFamily="34" charset="0"/>
                <a:sym typeface="Calibri"/>
              </a:rPr>
              <a:t> (1.2)</a:t>
            </a:r>
            <a:endParaRPr lang="x-none" sz="3800" b="0" i="0" u="none" strike="noStrike" cap="none" baseline="0" dirty="0">
              <a:solidFill>
                <a:schemeClr val="tx1"/>
              </a:solidFill>
              <a:ea typeface="Calibri"/>
              <a:cs typeface="Arial" pitchFamily="34" charset="0"/>
              <a:sym typeface="Calibri"/>
            </a:endParaRPr>
          </a:p>
        </p:txBody>
      </p:sp>
      <p:sp>
        <p:nvSpPr>
          <p:cNvPr id="5" name="Shape 101"/>
          <p:cNvSpPr txBox="1">
            <a:spLocks noGrp="1"/>
          </p:cNvSpPr>
          <p:nvPr>
            <p:ph idx="1"/>
          </p:nvPr>
        </p:nvSpPr>
        <p:spPr>
          <a:xfrm>
            <a:off x="-387846" y="1531894"/>
            <a:ext cx="9601200" cy="433550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1102487" lvl="2" indent="-342900">
              <a:buSzPct val="126666"/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Provide access to your syllabus</a:t>
            </a:r>
          </a:p>
          <a:p>
            <a:pPr marL="1096137" lvl="3" indent="0">
              <a:buSzPct val="126666"/>
              <a:buNone/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States </a:t>
            </a:r>
            <a:r>
              <a:rPr lang="x-none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x-none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purpose of the course</a:t>
            </a:r>
          </a:p>
          <a:p>
            <a:pPr marL="1096137" lvl="3" indent="0">
              <a:buSzPct val="126666"/>
              <a:buNone/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Explains how the </a:t>
            </a:r>
            <a:r>
              <a:rPr lang="x-none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content </a:t>
            </a:r>
            <a:r>
              <a:rPr lang="x-none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structured and carried out</a:t>
            </a:r>
          </a:p>
          <a:p>
            <a:pPr marL="1096137" lvl="3" indent="0">
              <a:buSzPct val="126666"/>
              <a:buNone/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Contains a c</a:t>
            </a:r>
            <a:r>
              <a:rPr lang="x-none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ourse </a:t>
            </a:r>
            <a:r>
              <a:rPr lang="x-none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schedule</a:t>
            </a:r>
          </a:p>
          <a:p>
            <a:pPr marL="1096137" lvl="3" indent="0">
              <a:buSzPct val="126666"/>
              <a:buNone/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Explains d</a:t>
            </a:r>
            <a:r>
              <a:rPr lang="x-none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elivery </a:t>
            </a:r>
            <a:r>
              <a:rPr lang="x-none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modalities (online or blended)</a:t>
            </a:r>
          </a:p>
          <a:p>
            <a:pPr marL="1096137" lvl="3" indent="0">
              <a:buSzPct val="126666"/>
              <a:buNone/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Discusses m</a:t>
            </a:r>
            <a:r>
              <a:rPr lang="x-none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odes </a:t>
            </a:r>
            <a:r>
              <a:rPr lang="x-none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 communication</a:t>
            </a:r>
          </a:p>
          <a:p>
            <a:pPr marL="1096137" lvl="3" indent="0">
              <a:buSzPct val="126666"/>
              <a:buNone/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Describes t</a:t>
            </a:r>
            <a:r>
              <a:rPr lang="x-none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ypes </a:t>
            </a:r>
            <a:r>
              <a:rPr lang="x-none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 learning activities</a:t>
            </a:r>
          </a:p>
          <a:p>
            <a:pPr marL="1096137" lvl="3" indent="0">
              <a:buSzPct val="126666"/>
              <a:buNone/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States h</a:t>
            </a:r>
            <a:r>
              <a:rPr lang="x-none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ow </a:t>
            </a:r>
            <a:r>
              <a:rPr lang="x-none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learning will be assessed</a:t>
            </a:r>
          </a:p>
          <a:p>
            <a:pPr marL="0" marR="0" lvl="0" indent="0" algn="l" rtl="0">
              <a:spcBef>
                <a:spcPts val="640"/>
              </a:spcBef>
              <a:buClr>
                <a:schemeClr val="tx2"/>
              </a:buClr>
              <a:buNone/>
            </a:pPr>
            <a:endParaRPr lang="x-none" sz="2600" dirty="0"/>
          </a:p>
        </p:txBody>
      </p:sp>
    </p:spTree>
    <p:extLst>
      <p:ext uri="{BB962C8B-B14F-4D97-AF65-F5344CB8AC3E}">
        <p14:creationId xmlns:p14="http://schemas.microsoft.com/office/powerpoint/2010/main" val="2035519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06"/>
          <p:cNvSpPr txBox="1">
            <a:spLocks noGrp="1"/>
          </p:cNvSpPr>
          <p:nvPr>
            <p:ph type="title"/>
          </p:nvPr>
        </p:nvSpPr>
        <p:spPr>
          <a:xfrm>
            <a:off x="457200" y="76200"/>
            <a:ext cx="8458200" cy="126184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sp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800" b="1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Checklist for Standard 1</a:t>
            </a:r>
            <a:br>
              <a:rPr lang="en-US" sz="3800" b="1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800" b="1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4: </a:t>
            </a:r>
            <a:r>
              <a:rPr lang="x-none" sz="38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Course Outline</a:t>
            </a:r>
            <a:r>
              <a:rPr lang="en-US" sz="38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/</a:t>
            </a:r>
            <a:r>
              <a:rPr lang="x-none" sz="38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Pacing Guide</a:t>
            </a:r>
            <a:r>
              <a:rPr lang="en-US" sz="38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(1.2)</a:t>
            </a:r>
            <a:endParaRPr lang="x-none" sz="38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Shape 107"/>
          <p:cNvSpPr txBox="1">
            <a:spLocks noGrp="1"/>
          </p:cNvSpPr>
          <p:nvPr>
            <p:ph idx="1"/>
          </p:nvPr>
        </p:nvSpPr>
        <p:spPr>
          <a:xfrm>
            <a:off x="304800" y="1600201"/>
            <a:ext cx="8229600" cy="3773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r>
              <a:rPr lang="x-none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course outline or pacing guide provides an </a:t>
            </a:r>
            <a:r>
              <a:rPr lang="x-none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overview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x-none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x-none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your </a:t>
            </a:r>
            <a:r>
              <a:rPr lang="x-none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course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x-none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x-none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should include </a:t>
            </a:r>
            <a:r>
              <a:rPr lang="x-none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14350" lvl="1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x-none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Times</a:t>
            </a:r>
            <a:endParaRPr lang="en-US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lvl="1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x-none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Places</a:t>
            </a:r>
            <a:endParaRPr lang="en-US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lvl="1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x-none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Scheduled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x-none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Events</a:t>
            </a:r>
            <a:endParaRPr lang="en-US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lvl="1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x-none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Assignments</a:t>
            </a:r>
            <a:endParaRPr lang="en-US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lvl="1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x-none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Assessments</a:t>
            </a:r>
            <a:endParaRPr lang="en-US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14350" lvl="1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x-none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Due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x-none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Dates</a:t>
            </a:r>
            <a:endParaRPr lang="x-none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846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12"/>
          <p:cNvSpPr txBox="1">
            <a:spLocks noGrp="1"/>
          </p:cNvSpPr>
          <p:nvPr>
            <p:ph type="title"/>
          </p:nvPr>
        </p:nvSpPr>
        <p:spPr>
          <a:xfrm>
            <a:off x="457200" y="76200"/>
            <a:ext cx="8229600" cy="126184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3800" b="1" i="0" u="none" strike="noStrike" cap="none" baseline="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Checklist for Standard 1</a:t>
            </a:r>
            <a:br>
              <a:rPr lang="en-US" sz="3800" b="1" i="0" u="none" strike="noStrike" cap="none" baseline="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</a:br>
            <a:r>
              <a:rPr lang="en-US" sz="3800" b="1" i="0" u="none" strike="noStrike" cap="none" baseline="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Step 5: </a:t>
            </a:r>
            <a:r>
              <a:rPr lang="x-none" sz="3800" b="0" i="0" u="none" strike="noStrike" cap="none" baseline="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Netiquette</a:t>
            </a:r>
            <a:r>
              <a:rPr lang="en-US" sz="3800" b="0" i="0" u="none" strike="noStrike" cap="none" baseline="0" dirty="0" smtClean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 (1.3)</a:t>
            </a:r>
            <a:endParaRPr lang="x-none" sz="3800" b="0" i="0" u="none" strike="noStrike" cap="none" baseline="0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</p:txBody>
      </p:sp>
      <p:sp>
        <p:nvSpPr>
          <p:cNvPr id="5" name="Shape 113"/>
          <p:cNvSpPr txBox="1">
            <a:spLocks noGrp="1"/>
          </p:cNvSpPr>
          <p:nvPr>
            <p:ph idx="1"/>
          </p:nvPr>
        </p:nvSpPr>
        <p:spPr>
          <a:xfrm>
            <a:off x="228600" y="1374670"/>
            <a:ext cx="8686800" cy="525473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>
              <a:spcBef>
                <a:spcPts val="640"/>
              </a:spcBef>
            </a:pPr>
            <a:r>
              <a:rPr lang="x-non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x-non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x-none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etiquette or "Netiquette" statement </a:t>
            </a:r>
            <a:r>
              <a:rPr lang="x-non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provides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40"/>
              </a:spcBef>
            </a:pPr>
            <a:r>
              <a:rPr lang="x-non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x-none" sz="2400" b="0" i="0" u="none" strike="noStrike" cap="none" baseline="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xpectations </a:t>
            </a:r>
            <a:r>
              <a:rPr lang="x-none" sz="2400" b="0" i="0" u="none" strike="noStrike" cap="none" baseline="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for communication </a:t>
            </a:r>
            <a:endParaRPr lang="en-US" sz="2400" dirty="0">
              <a:latin typeface="Arial" pitchFamily="34" charset="0"/>
              <a:ea typeface="Calibri"/>
              <a:cs typeface="Arial" pitchFamily="34" charset="0"/>
              <a:sym typeface="Calibri"/>
            </a:endParaRPr>
          </a:p>
          <a:p>
            <a:pPr lvl="1">
              <a:spcBef>
                <a:spcPts val="640"/>
              </a:spcBef>
            </a:pPr>
            <a:r>
              <a:rPr lang="x-none" sz="2400" b="0" i="0" u="none" strike="noStrike" cap="none" baseline="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Examples </a:t>
            </a:r>
            <a:r>
              <a:rPr lang="x-none" sz="2400" b="0" i="0" u="none" strike="noStrike" cap="none" baseline="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of </a:t>
            </a:r>
            <a:r>
              <a:rPr lang="en-US" sz="2400" b="0" i="0" u="none" strike="noStrike" cap="none" baseline="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n</a:t>
            </a:r>
            <a:r>
              <a:rPr lang="x-none" sz="2400" b="0" i="0" u="none" strike="noStrike" cap="none" baseline="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etiquette considerations:</a:t>
            </a:r>
            <a:endParaRPr lang="en-US" sz="2400" dirty="0" smtClean="0">
              <a:latin typeface="Arial" pitchFamily="34" charset="0"/>
              <a:ea typeface="Calibri"/>
              <a:cs typeface="Arial" pitchFamily="34" charset="0"/>
              <a:sym typeface="Calibri"/>
            </a:endParaRPr>
          </a:p>
          <a:p>
            <a:pPr lvl="1">
              <a:spcBef>
                <a:spcPts val="640"/>
              </a:spcBef>
            </a:pPr>
            <a:r>
              <a:rPr lang="x-none" sz="2400" b="0" i="0" u="none" strike="noStrike" cap="none" baseline="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Expectations </a:t>
            </a:r>
            <a:r>
              <a:rPr lang="x-none" sz="2400" b="0" i="0" u="none" strike="noStrike" cap="none" baseline="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for the tone and civility used in </a:t>
            </a:r>
            <a:r>
              <a:rPr lang="x-none" sz="2400" b="0" i="0" u="none" strike="noStrike" cap="none" baseline="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communica</a:t>
            </a:r>
            <a:r>
              <a:rPr lang="x-non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tion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40"/>
              </a:spcBef>
            </a:pPr>
            <a:r>
              <a:rPr lang="x-none" sz="2400" b="0" i="0" u="none" strike="noStrike" cap="none" baseline="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Expectations </a:t>
            </a:r>
            <a:r>
              <a:rPr lang="x-none" sz="2400" b="0" i="0" u="none" strike="noStrike" cap="none" baseline="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for email </a:t>
            </a:r>
            <a:r>
              <a:rPr lang="x-none" sz="2400" b="0" i="0" u="none" strike="noStrike" cap="none" baseline="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conten</a:t>
            </a:r>
            <a:r>
              <a:rPr lang="en-US" sz="2400" b="0" i="0" u="none" strike="noStrike" cap="none" baseline="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t</a:t>
            </a:r>
            <a:endParaRPr lang="en-US" sz="2400" dirty="0">
              <a:latin typeface="Arial" pitchFamily="34" charset="0"/>
              <a:ea typeface="Calibri"/>
              <a:cs typeface="Arial" pitchFamily="34" charset="0"/>
              <a:sym typeface="Calibri"/>
            </a:endParaRPr>
          </a:p>
          <a:p>
            <a:pPr lvl="1">
              <a:spcBef>
                <a:spcPts val="640"/>
              </a:spcBef>
            </a:pPr>
            <a:r>
              <a:rPr lang="x-none" sz="2400" b="0" i="0" u="none" strike="noStrike" cap="none" baseline="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“</a:t>
            </a:r>
            <a:r>
              <a:rPr lang="x-non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x-none" sz="2400" b="0" i="0" u="none" strike="noStrike" cap="none" baseline="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peaking </a:t>
            </a:r>
            <a:r>
              <a:rPr lang="x-none" sz="2400" b="0" i="0" u="none" strike="noStrike" cap="none" baseline="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style” requirements (abbreviations, emoticons, </a:t>
            </a:r>
            <a:r>
              <a:rPr lang="x-none" sz="2400" b="0" i="0" u="none" strike="noStrike" cap="none" baseline="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etc)</a:t>
            </a:r>
            <a:endParaRPr lang="en-US" sz="2400" dirty="0">
              <a:latin typeface="Arial" pitchFamily="34" charset="0"/>
              <a:ea typeface="Calibri"/>
              <a:cs typeface="Arial" pitchFamily="34" charset="0"/>
              <a:sym typeface="Calibri"/>
            </a:endParaRPr>
          </a:p>
          <a:p>
            <a:pPr lvl="1">
              <a:spcBef>
                <a:spcPts val="640"/>
              </a:spcBef>
            </a:pPr>
            <a:r>
              <a:rPr lang="x-none" sz="2400" b="0" i="0" u="none" strike="noStrike" cap="none" baseline="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Spelling </a:t>
            </a:r>
            <a:r>
              <a:rPr lang="x-none" sz="2400" b="0" i="0" u="none" strike="noStrike" cap="none" baseline="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and grammar </a:t>
            </a:r>
            <a:r>
              <a:rPr lang="x-none" sz="2400" b="0" i="0" u="none" strike="noStrike" cap="none" baseline="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expectations</a:t>
            </a:r>
            <a:endParaRPr lang="en-US" sz="2400" dirty="0">
              <a:latin typeface="Arial" pitchFamily="34" charset="0"/>
              <a:ea typeface="Calibri"/>
              <a:cs typeface="Arial" pitchFamily="34" charset="0"/>
              <a:sym typeface="Calibri"/>
            </a:endParaRPr>
          </a:p>
          <a:p>
            <a:pPr lvl="1">
              <a:spcBef>
                <a:spcPts val="640"/>
              </a:spcBef>
            </a:pPr>
            <a:r>
              <a:rPr lang="x-none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x-none" sz="2400" b="0" i="0" u="none" strike="noStrike" cap="none" baseline="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iscussion </a:t>
            </a:r>
            <a:r>
              <a:rPr lang="x-none" sz="2400" b="0" i="0" u="none" strike="noStrike" cap="none" baseline="0" dirty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  <a:sym typeface="Calibri"/>
              </a:rPr>
              <a:t>board participation</a:t>
            </a:r>
          </a:p>
          <a:p>
            <a:pPr marL="0" marR="0" lvl="0" indent="0" algn="l" rtl="0">
              <a:spcBef>
                <a:spcPts val="640"/>
              </a:spcBef>
              <a:buNone/>
            </a:pPr>
            <a:endParaRPr lang="x-none" sz="2400" b="0" i="0" u="none" strike="noStrike" cap="none" baseline="0" dirty="0">
              <a:solidFill>
                <a:schemeClr val="dk1"/>
              </a:solidFill>
              <a:ea typeface="Calibri"/>
              <a:sym typeface="Calibri"/>
            </a:endParaRPr>
          </a:p>
          <a:p>
            <a:endParaRPr lang="x-none" sz="2400" b="0" i="0" u="none" strike="noStrike" cap="none" baseline="0" dirty="0">
              <a:solidFill>
                <a:schemeClr val="dk1"/>
              </a:solidFill>
              <a:ea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858674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1347</TotalTime>
  <Words>656</Words>
  <Application>Microsoft Macintosh PowerPoint</Application>
  <PresentationFormat>On-screen Show (4:3)</PresentationFormat>
  <Paragraphs>100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Blank Presentation</vt:lpstr>
      <vt:lpstr>PowerPoint Presentation</vt:lpstr>
      <vt:lpstr>Agenda</vt:lpstr>
      <vt:lpstr>Some Background on Online Course Improvement Program (OCIP) at NMSU</vt:lpstr>
      <vt:lpstr> </vt:lpstr>
      <vt:lpstr>Checklist for Standard 1 Step 1: Welcome Email (1.1)</vt:lpstr>
      <vt:lpstr>Checklist for Standard 1 Step 2: What do students do first? (1.1)</vt:lpstr>
      <vt:lpstr>Checklist for Standard 1 Step 3: The Foundation-Your Syllabus (1.2)</vt:lpstr>
      <vt:lpstr>Checklist for Standard 1 Step 4: Course Outline/Pacing Guide (1.2)</vt:lpstr>
      <vt:lpstr>Checklist for Standard 1 Step 5: Netiquette (1.3)</vt:lpstr>
      <vt:lpstr>Checklist for Standard 1 Step 6: Student Resources (1.4)</vt:lpstr>
      <vt:lpstr>Checklist for Standard 1 Step 7: Prerequisites Needed (1.5)</vt:lpstr>
      <vt:lpstr>Checklist for Standard 1 Step 8: Competencies &amp; Tech Skills (1.6)</vt:lpstr>
      <vt:lpstr>Checklist for Standard 1 Step 9:  Instructor Information (1.7)</vt:lpstr>
      <vt:lpstr>Checklist for Standard 1 Step 10: Student Introductions (1.8)</vt:lpstr>
      <vt:lpstr>Let’s apply what we have learned!</vt:lpstr>
    </vt:vector>
  </TitlesOfParts>
  <Company>ſꀀ֙⦜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Theresa Montoya</dc:creator>
  <cp:lastModifiedBy>Miley Grandjean</cp:lastModifiedBy>
  <cp:revision>19</cp:revision>
  <dcterms:created xsi:type="dcterms:W3CDTF">2005-09-19T15:13:16Z</dcterms:created>
  <dcterms:modified xsi:type="dcterms:W3CDTF">2014-09-15T19:25:39Z</dcterms:modified>
</cp:coreProperties>
</file>