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6" r:id="rId7"/>
    <p:sldId id="262" r:id="rId8"/>
    <p:sldId id="267" r:id="rId9"/>
    <p:sldId id="268" r:id="rId10"/>
    <p:sldId id="263" r:id="rId11"/>
    <p:sldId id="264" r:id="rId12"/>
    <p:sldId id="269" r:id="rId13"/>
    <p:sldId id="270" r:id="rId14"/>
    <p:sldId id="271" r:id="rId15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42D1ED-B6FA-43F3-B26C-2DC9BE398D5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3AC410-D980-4BFF-9924-8323ED431024}">
      <dgm:prSet phldrT="[Text]"/>
      <dgm:spPr/>
      <dgm:t>
        <a:bodyPr/>
        <a:lstStyle/>
        <a:p>
          <a:r>
            <a:rPr lang="en-US" dirty="0" smtClean="0">
              <a:latin typeface="Articulate Narrow" pitchFamily="2" charset="0"/>
            </a:rPr>
            <a:t>1</a:t>
          </a:r>
          <a:endParaRPr lang="en-US" dirty="0">
            <a:latin typeface="Articulate Narrow" pitchFamily="2" charset="0"/>
          </a:endParaRPr>
        </a:p>
      </dgm:t>
    </dgm:pt>
    <dgm:pt modelId="{10A14DD7-AAC6-480F-9FBC-DF528B67AAC5}" type="parTrans" cxnId="{2D12EAAC-65B5-47D4-8F15-1E94AB6715A2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BEB81412-25B3-4731-B583-DE197F31B86D}" type="sibTrans" cxnId="{2D12EAAC-65B5-47D4-8F15-1E94AB6715A2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1E6848BC-961E-4B0F-8D26-FDCCD387F1E5}">
      <dgm:prSet phldrT="[Text]"/>
      <dgm:spPr/>
      <dgm:t>
        <a:bodyPr/>
        <a:lstStyle/>
        <a:p>
          <a:r>
            <a:rPr lang="en-US" dirty="0" smtClean="0">
              <a:latin typeface="Articulate Narrow" pitchFamily="2" charset="0"/>
            </a:rPr>
            <a:t>Courses are selected</a:t>
          </a:r>
          <a:endParaRPr lang="en-US" dirty="0">
            <a:latin typeface="Articulate Narrow" pitchFamily="2" charset="0"/>
          </a:endParaRPr>
        </a:p>
      </dgm:t>
    </dgm:pt>
    <dgm:pt modelId="{5131BBE2-B959-4023-AC74-E956941995F9}" type="parTrans" cxnId="{4ECA0A43-F23D-4156-99B9-7534F72C2BD3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5A28BFC2-96CC-4169-AEF0-570BB0CC0EAA}" type="sibTrans" cxnId="{4ECA0A43-F23D-4156-99B9-7534F72C2BD3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18C32560-222F-401B-8CCC-293E36465828}">
      <dgm:prSet phldrT="[Text]"/>
      <dgm:spPr/>
      <dgm:t>
        <a:bodyPr/>
        <a:lstStyle/>
        <a:p>
          <a:r>
            <a:rPr lang="en-US" dirty="0" smtClean="0">
              <a:latin typeface="Articulate Narrow" pitchFamily="2" charset="0"/>
            </a:rPr>
            <a:t>2</a:t>
          </a:r>
          <a:endParaRPr lang="en-US" dirty="0">
            <a:latin typeface="Articulate Narrow" pitchFamily="2" charset="0"/>
          </a:endParaRPr>
        </a:p>
      </dgm:t>
    </dgm:pt>
    <dgm:pt modelId="{4B9FD523-1851-426B-8DDD-94989BB95FAA}" type="parTrans" cxnId="{9CF9E2B8-4D93-4060-9352-7E5C251CEE45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4CCD06A3-2A43-43F2-BA66-7F06E8440BED}" type="sibTrans" cxnId="{9CF9E2B8-4D93-4060-9352-7E5C251CEE45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0921E3B9-6641-44FD-B635-AFFA46A1BE6D}">
      <dgm:prSet phldrT="[Text]"/>
      <dgm:spPr/>
      <dgm:t>
        <a:bodyPr/>
        <a:lstStyle/>
        <a:p>
          <a:r>
            <a:rPr lang="en-US" dirty="0" smtClean="0">
              <a:latin typeface="Articulate Narrow" pitchFamily="2" charset="0"/>
            </a:rPr>
            <a:t>Course list is divided up into smaller batches and put on a schedule</a:t>
          </a:r>
          <a:endParaRPr lang="en-US" dirty="0">
            <a:latin typeface="Articulate Narrow" pitchFamily="2" charset="0"/>
          </a:endParaRPr>
        </a:p>
      </dgm:t>
    </dgm:pt>
    <dgm:pt modelId="{A5C2AA2F-6D8C-4884-A3FE-A965969DCF57}" type="parTrans" cxnId="{485138F9-B729-4873-BA3E-F03439D3FFD1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1FA054FF-82F6-4F95-9011-76367ED1B150}" type="sibTrans" cxnId="{485138F9-B729-4873-BA3E-F03439D3FFD1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8A7BD317-A4FF-44B5-9FC0-58B51BA31E51}">
      <dgm:prSet phldrT="[Text]"/>
      <dgm:spPr/>
      <dgm:t>
        <a:bodyPr/>
        <a:lstStyle/>
        <a:p>
          <a:r>
            <a:rPr lang="en-US" dirty="0" smtClean="0">
              <a:latin typeface="Articulate Narrow" pitchFamily="2" charset="0"/>
            </a:rPr>
            <a:t>3</a:t>
          </a:r>
          <a:endParaRPr lang="en-US" dirty="0">
            <a:latin typeface="Articulate Narrow" pitchFamily="2" charset="0"/>
          </a:endParaRPr>
        </a:p>
      </dgm:t>
    </dgm:pt>
    <dgm:pt modelId="{776595AB-6B64-4F0C-A7AF-39AACD69A843}" type="parTrans" cxnId="{FFBEC332-721B-4445-BEF2-D07B8C0F45DE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F82CF2DD-38DC-4445-9123-12DD8BA3489B}" type="sibTrans" cxnId="{FFBEC332-721B-4445-BEF2-D07B8C0F45DE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3505E2DC-48BC-4724-8F4D-D172232145FA}">
      <dgm:prSet phldrT="[Text]"/>
      <dgm:spPr/>
      <dgm:t>
        <a:bodyPr/>
        <a:lstStyle/>
        <a:p>
          <a:r>
            <a:rPr lang="en-US" dirty="0" smtClean="0">
              <a:latin typeface="Articulate Narrow" pitchFamily="2" charset="0"/>
            </a:rPr>
            <a:t>Each course is analyzed for needed edits</a:t>
          </a:r>
          <a:endParaRPr lang="en-US" dirty="0">
            <a:latin typeface="Articulate Narrow" pitchFamily="2" charset="0"/>
          </a:endParaRPr>
        </a:p>
      </dgm:t>
    </dgm:pt>
    <dgm:pt modelId="{9562203C-53F3-4781-AE9B-9CC6BDE46F38}" type="parTrans" cxnId="{E2ECB5BB-6909-477A-BEA3-F7996D37FCF0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FC72A5A5-CFEA-46F3-BFFA-502F625A96EF}" type="sibTrans" cxnId="{E2ECB5BB-6909-477A-BEA3-F7996D37FCF0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6E3A5374-5818-4F44-95A7-569F2DADFBFE}">
      <dgm:prSet phldrT="[Text]"/>
      <dgm:spPr/>
      <dgm:t>
        <a:bodyPr/>
        <a:lstStyle/>
        <a:p>
          <a:r>
            <a:rPr lang="en-US" dirty="0" smtClean="0">
              <a:latin typeface="Articulate Narrow" pitchFamily="2" charset="0"/>
            </a:rPr>
            <a:t>4</a:t>
          </a:r>
          <a:endParaRPr lang="en-US" dirty="0">
            <a:latin typeface="Articulate Narrow" pitchFamily="2" charset="0"/>
          </a:endParaRPr>
        </a:p>
      </dgm:t>
    </dgm:pt>
    <dgm:pt modelId="{E3259F9B-DCDB-4BEE-8DDC-044A64546AAA}" type="parTrans" cxnId="{591B1658-B6F4-4C19-9EA7-4BCD122CF02A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48A92D56-2835-4DE1-B07A-08633FF7E8D8}" type="sibTrans" cxnId="{591B1658-B6F4-4C19-9EA7-4BCD122CF02A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B5384538-D787-443F-AF95-C20D7E3C0FD1}">
      <dgm:prSet phldrT="[Text]"/>
      <dgm:spPr/>
      <dgm:t>
        <a:bodyPr/>
        <a:lstStyle/>
        <a:p>
          <a:r>
            <a:rPr lang="en-US" dirty="0" smtClean="0">
              <a:latin typeface="Articulate Narrow" pitchFamily="2" charset="0"/>
            </a:rPr>
            <a:t>5</a:t>
          </a:r>
          <a:endParaRPr lang="en-US" dirty="0">
            <a:latin typeface="Articulate Narrow" pitchFamily="2" charset="0"/>
          </a:endParaRPr>
        </a:p>
      </dgm:t>
    </dgm:pt>
    <dgm:pt modelId="{5EEF0642-27F7-44D7-9B70-E22557EA6D9A}" type="parTrans" cxnId="{5CB5ECDB-F8F9-4D0E-9F34-8B71C9A62D34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1840DBB7-C7DC-4FE8-9B4E-EAE88654626E}" type="sibTrans" cxnId="{5CB5ECDB-F8F9-4D0E-9F34-8B71C9A62D34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3B494AC6-D42D-4581-901E-7D88B5E6C0CB}">
      <dgm:prSet phldrT="[Text]"/>
      <dgm:spPr/>
      <dgm:t>
        <a:bodyPr/>
        <a:lstStyle/>
        <a:p>
          <a:r>
            <a:rPr lang="en-US" dirty="0" smtClean="0">
              <a:latin typeface="Articulate Narrow" pitchFamily="2" charset="0"/>
            </a:rPr>
            <a:t>Edits that require academic involvement are sent to academic units </a:t>
          </a:r>
          <a:br>
            <a:rPr lang="en-US" dirty="0" smtClean="0">
              <a:latin typeface="Articulate Narrow" pitchFamily="2" charset="0"/>
            </a:rPr>
          </a:br>
          <a:r>
            <a:rPr lang="en-US" dirty="0" smtClean="0">
              <a:latin typeface="Articulate Narrow" pitchFamily="2" charset="0"/>
            </a:rPr>
            <a:t>(broken links, descriptions of charts, scanned PDFs, etc.)</a:t>
          </a:r>
          <a:endParaRPr lang="en-US" dirty="0">
            <a:latin typeface="Articulate Narrow" pitchFamily="2" charset="0"/>
          </a:endParaRPr>
        </a:p>
      </dgm:t>
    </dgm:pt>
    <dgm:pt modelId="{1D46F8B5-4FCB-41FA-B5D8-5107F799DD27}" type="parTrans" cxnId="{EE725609-8D32-47E3-9DA5-C910F25448B6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8E843C68-C182-4734-A9CD-CF0473558FB5}" type="sibTrans" cxnId="{EE725609-8D32-47E3-9DA5-C910F25448B6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5595DD4A-2737-4E91-9A4A-9184522F890E}">
      <dgm:prSet phldrT="[Text]"/>
      <dgm:spPr/>
      <dgm:t>
        <a:bodyPr/>
        <a:lstStyle/>
        <a:p>
          <a:r>
            <a:rPr lang="en-US" dirty="0" smtClean="0">
              <a:latin typeface="Articulate Narrow" pitchFamily="2" charset="0"/>
            </a:rPr>
            <a:t>Each course is edited</a:t>
          </a:r>
          <a:endParaRPr lang="en-US" dirty="0">
            <a:latin typeface="Articulate Narrow" pitchFamily="2" charset="0"/>
          </a:endParaRPr>
        </a:p>
      </dgm:t>
    </dgm:pt>
    <dgm:pt modelId="{D1BF5DE6-ECDD-4AC0-A4A5-57B7F1FFEB50}" type="parTrans" cxnId="{630E0281-33BC-426C-BA5E-2E79EB249DFC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D83A9747-C2DD-42DF-94C7-4AF619E2E774}" type="sibTrans" cxnId="{630E0281-33BC-426C-BA5E-2E79EB249DFC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47FEC1A2-E364-419D-989B-35057704B1AD}">
      <dgm:prSet phldrT="[Text]"/>
      <dgm:spPr/>
      <dgm:t>
        <a:bodyPr/>
        <a:lstStyle/>
        <a:p>
          <a:pPr algn="ctr"/>
          <a:r>
            <a:rPr lang="en-US" dirty="0" smtClean="0">
              <a:latin typeface="Articulate Narrow" pitchFamily="2" charset="0"/>
            </a:rPr>
            <a:t>6</a:t>
          </a:r>
          <a:endParaRPr lang="en-US" dirty="0">
            <a:latin typeface="Articulate Narrow" pitchFamily="2" charset="0"/>
          </a:endParaRPr>
        </a:p>
      </dgm:t>
    </dgm:pt>
    <dgm:pt modelId="{9524B85C-2E75-45E7-AA7A-4ACDA018D0A4}" type="parTrans" cxnId="{A9F1B618-594F-412A-8F76-34A46E338010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B2A40474-83B5-45F2-AF32-F6572F0B7BF7}" type="sibTrans" cxnId="{A9F1B618-594F-412A-8F76-34A46E338010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47448531-6A0A-4E41-A537-582AA9195DF4}">
      <dgm:prSet phldrT="[Text]"/>
      <dgm:spPr/>
      <dgm:t>
        <a:bodyPr/>
        <a:lstStyle/>
        <a:p>
          <a:r>
            <a:rPr lang="en-US" dirty="0" smtClean="0">
              <a:latin typeface="Articulate Narrow" pitchFamily="2" charset="0"/>
            </a:rPr>
            <a:t>Each course is reviewed for approval</a:t>
          </a:r>
          <a:br>
            <a:rPr lang="en-US" dirty="0" smtClean="0">
              <a:latin typeface="Articulate Narrow" pitchFamily="2" charset="0"/>
            </a:rPr>
          </a:br>
          <a:r>
            <a:rPr lang="en-US" dirty="0" smtClean="0">
              <a:latin typeface="Articulate Narrow" pitchFamily="2" charset="0"/>
            </a:rPr>
            <a:t>(and edited again if necessary)</a:t>
          </a:r>
          <a:endParaRPr lang="en-US" dirty="0">
            <a:latin typeface="Articulate Narrow" pitchFamily="2" charset="0"/>
          </a:endParaRPr>
        </a:p>
      </dgm:t>
    </dgm:pt>
    <dgm:pt modelId="{B2801795-09EB-4AF6-BD5F-9F61A191865F}" type="parTrans" cxnId="{ED18A030-47EE-4C71-BFFE-207D41937B11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3049D8EE-5493-4063-98BB-9C7A23AB41F5}" type="sibTrans" cxnId="{ED18A030-47EE-4C71-BFFE-207D41937B11}">
      <dgm:prSet/>
      <dgm:spPr/>
      <dgm:t>
        <a:bodyPr/>
        <a:lstStyle/>
        <a:p>
          <a:endParaRPr lang="en-US">
            <a:latin typeface="Articulate Narrow" pitchFamily="2" charset="0"/>
          </a:endParaRPr>
        </a:p>
      </dgm:t>
    </dgm:pt>
    <dgm:pt modelId="{52B1C3D5-58EE-42A1-BD2D-FD0B3D8DB350}" type="pres">
      <dgm:prSet presAssocID="{D342D1ED-B6FA-43F3-B26C-2DC9BE398D5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8FD4BA-C235-4145-BC6E-AE9E1030766A}" type="pres">
      <dgm:prSet presAssocID="{013AC410-D980-4BFF-9924-8323ED431024}" presName="composite" presStyleCnt="0"/>
      <dgm:spPr/>
    </dgm:pt>
    <dgm:pt modelId="{76B52662-019D-4BE1-8233-1ABF71554627}" type="pres">
      <dgm:prSet presAssocID="{013AC410-D980-4BFF-9924-8323ED431024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402CB2-9DC4-486E-8D8F-6C65C3145552}" type="pres">
      <dgm:prSet presAssocID="{013AC410-D980-4BFF-9924-8323ED431024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F1746A-C26E-40CB-806F-554C18F37602}" type="pres">
      <dgm:prSet presAssocID="{BEB81412-25B3-4731-B583-DE197F31B86D}" presName="sp" presStyleCnt="0"/>
      <dgm:spPr/>
    </dgm:pt>
    <dgm:pt modelId="{0E46E45A-4A33-4AB1-A4E7-1481AA8F412B}" type="pres">
      <dgm:prSet presAssocID="{18C32560-222F-401B-8CCC-293E36465828}" presName="composite" presStyleCnt="0"/>
      <dgm:spPr/>
    </dgm:pt>
    <dgm:pt modelId="{E739169E-75D6-4DFA-AB11-14D61FF85918}" type="pres">
      <dgm:prSet presAssocID="{18C32560-222F-401B-8CCC-293E36465828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AA4A0-8BBD-408E-A6AF-93CC08FB6845}" type="pres">
      <dgm:prSet presAssocID="{18C32560-222F-401B-8CCC-293E36465828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2265BE-0BFB-4FC2-90CF-BBB26DDEFF05}" type="pres">
      <dgm:prSet presAssocID="{4CCD06A3-2A43-43F2-BA66-7F06E8440BED}" presName="sp" presStyleCnt="0"/>
      <dgm:spPr/>
    </dgm:pt>
    <dgm:pt modelId="{B6127BD0-D632-494F-AE0A-4EE0AB2D8E7C}" type="pres">
      <dgm:prSet presAssocID="{8A7BD317-A4FF-44B5-9FC0-58B51BA31E51}" presName="composite" presStyleCnt="0"/>
      <dgm:spPr/>
    </dgm:pt>
    <dgm:pt modelId="{F59C49FA-AB21-4F79-B297-9D3DFE0EC662}" type="pres">
      <dgm:prSet presAssocID="{8A7BD317-A4FF-44B5-9FC0-58B51BA31E51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618899-43AD-440C-9768-4461055079F8}" type="pres">
      <dgm:prSet presAssocID="{8A7BD317-A4FF-44B5-9FC0-58B51BA31E51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5AD55C-7928-438F-9238-41DF10935D83}" type="pres">
      <dgm:prSet presAssocID="{F82CF2DD-38DC-4445-9123-12DD8BA3489B}" presName="sp" presStyleCnt="0"/>
      <dgm:spPr/>
    </dgm:pt>
    <dgm:pt modelId="{A082C063-0543-434F-B8BE-D9EFF4786EB6}" type="pres">
      <dgm:prSet presAssocID="{6E3A5374-5818-4F44-95A7-569F2DADFBFE}" presName="composite" presStyleCnt="0"/>
      <dgm:spPr/>
    </dgm:pt>
    <dgm:pt modelId="{DAD5735F-E4EB-4A47-971E-4B175BF9B826}" type="pres">
      <dgm:prSet presAssocID="{6E3A5374-5818-4F44-95A7-569F2DADFBFE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BED120-F9C9-4836-92F1-38B00274AA61}" type="pres">
      <dgm:prSet presAssocID="{6E3A5374-5818-4F44-95A7-569F2DADFBFE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C2BCAF-BD48-41AB-B9BC-43DA67ADF8E6}" type="pres">
      <dgm:prSet presAssocID="{48A92D56-2835-4DE1-B07A-08633FF7E8D8}" presName="sp" presStyleCnt="0"/>
      <dgm:spPr/>
    </dgm:pt>
    <dgm:pt modelId="{DCAC0933-CEA4-44D9-A672-2492CC42195C}" type="pres">
      <dgm:prSet presAssocID="{B5384538-D787-443F-AF95-C20D7E3C0FD1}" presName="composite" presStyleCnt="0"/>
      <dgm:spPr/>
    </dgm:pt>
    <dgm:pt modelId="{35C5B941-2BB5-47E6-AAD1-1B172A44A100}" type="pres">
      <dgm:prSet presAssocID="{B5384538-D787-443F-AF95-C20D7E3C0FD1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0A397-E9D1-45BF-8B0D-06FF9AEBBFB5}" type="pres">
      <dgm:prSet presAssocID="{B5384538-D787-443F-AF95-C20D7E3C0FD1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A6E873-D81E-4564-9FA5-0F6E25A1EA1D}" type="pres">
      <dgm:prSet presAssocID="{1840DBB7-C7DC-4FE8-9B4E-EAE88654626E}" presName="sp" presStyleCnt="0"/>
      <dgm:spPr/>
    </dgm:pt>
    <dgm:pt modelId="{23634C80-E347-4DC7-9567-22CF054192D2}" type="pres">
      <dgm:prSet presAssocID="{47FEC1A2-E364-419D-989B-35057704B1AD}" presName="composite" presStyleCnt="0"/>
      <dgm:spPr/>
    </dgm:pt>
    <dgm:pt modelId="{70EB875E-6E18-4AEE-B77E-BE3144F0E8F5}" type="pres">
      <dgm:prSet presAssocID="{47FEC1A2-E364-419D-989B-35057704B1AD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78458E-3AF1-45C0-B38D-826D18762044}" type="pres">
      <dgm:prSet presAssocID="{47FEC1A2-E364-419D-989B-35057704B1AD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138437-FFA2-4F8B-A878-3E7EED7AE805}" type="presOf" srcId="{3B494AC6-D42D-4581-901E-7D88B5E6C0CB}" destId="{1ABED120-F9C9-4836-92F1-38B00274AA61}" srcOrd="0" destOrd="0" presId="urn:microsoft.com/office/officeart/2005/8/layout/chevron2"/>
    <dgm:cxn modelId="{485138F9-B729-4873-BA3E-F03439D3FFD1}" srcId="{18C32560-222F-401B-8CCC-293E36465828}" destId="{0921E3B9-6641-44FD-B635-AFFA46A1BE6D}" srcOrd="0" destOrd="0" parTransId="{A5C2AA2F-6D8C-4884-A3FE-A965969DCF57}" sibTransId="{1FA054FF-82F6-4F95-9011-76367ED1B150}"/>
    <dgm:cxn modelId="{9E36E012-FDCC-4FF5-998C-9F4EEE2196FB}" type="presOf" srcId="{47448531-6A0A-4E41-A537-582AA9195DF4}" destId="{4D78458E-3AF1-45C0-B38D-826D18762044}" srcOrd="0" destOrd="0" presId="urn:microsoft.com/office/officeart/2005/8/layout/chevron2"/>
    <dgm:cxn modelId="{A9F1B618-594F-412A-8F76-34A46E338010}" srcId="{D342D1ED-B6FA-43F3-B26C-2DC9BE398D51}" destId="{47FEC1A2-E364-419D-989B-35057704B1AD}" srcOrd="5" destOrd="0" parTransId="{9524B85C-2E75-45E7-AA7A-4ACDA018D0A4}" sibTransId="{B2A40474-83B5-45F2-AF32-F6572F0B7BF7}"/>
    <dgm:cxn modelId="{4ECA0A43-F23D-4156-99B9-7534F72C2BD3}" srcId="{013AC410-D980-4BFF-9924-8323ED431024}" destId="{1E6848BC-961E-4B0F-8D26-FDCCD387F1E5}" srcOrd="0" destOrd="0" parTransId="{5131BBE2-B959-4023-AC74-E956941995F9}" sibTransId="{5A28BFC2-96CC-4169-AEF0-570BB0CC0EAA}"/>
    <dgm:cxn modelId="{7B1053DB-693D-4012-947C-FB77EF9115CD}" type="presOf" srcId="{5595DD4A-2737-4E91-9A4A-9184522F890E}" destId="{AE90A397-E9D1-45BF-8B0D-06FF9AEBBFB5}" srcOrd="0" destOrd="0" presId="urn:microsoft.com/office/officeart/2005/8/layout/chevron2"/>
    <dgm:cxn modelId="{ED18A030-47EE-4C71-BFFE-207D41937B11}" srcId="{47FEC1A2-E364-419D-989B-35057704B1AD}" destId="{47448531-6A0A-4E41-A537-582AA9195DF4}" srcOrd="0" destOrd="0" parTransId="{B2801795-09EB-4AF6-BD5F-9F61A191865F}" sibTransId="{3049D8EE-5493-4063-98BB-9C7A23AB41F5}"/>
    <dgm:cxn modelId="{FFBEC332-721B-4445-BEF2-D07B8C0F45DE}" srcId="{D342D1ED-B6FA-43F3-B26C-2DC9BE398D51}" destId="{8A7BD317-A4FF-44B5-9FC0-58B51BA31E51}" srcOrd="2" destOrd="0" parTransId="{776595AB-6B64-4F0C-A7AF-39AACD69A843}" sibTransId="{F82CF2DD-38DC-4445-9123-12DD8BA3489B}"/>
    <dgm:cxn modelId="{EE725609-8D32-47E3-9DA5-C910F25448B6}" srcId="{6E3A5374-5818-4F44-95A7-569F2DADFBFE}" destId="{3B494AC6-D42D-4581-901E-7D88B5E6C0CB}" srcOrd="0" destOrd="0" parTransId="{1D46F8B5-4FCB-41FA-B5D8-5107F799DD27}" sibTransId="{8E843C68-C182-4734-A9CD-CF0473558FB5}"/>
    <dgm:cxn modelId="{08462048-A7CE-4B68-8D70-6DDA350050CE}" type="presOf" srcId="{013AC410-D980-4BFF-9924-8323ED431024}" destId="{76B52662-019D-4BE1-8233-1ABF71554627}" srcOrd="0" destOrd="0" presId="urn:microsoft.com/office/officeart/2005/8/layout/chevron2"/>
    <dgm:cxn modelId="{67B40FE4-A7A0-4F1D-8992-43459A221654}" type="presOf" srcId="{3505E2DC-48BC-4724-8F4D-D172232145FA}" destId="{90618899-43AD-440C-9768-4461055079F8}" srcOrd="0" destOrd="0" presId="urn:microsoft.com/office/officeart/2005/8/layout/chevron2"/>
    <dgm:cxn modelId="{5CB5ECDB-F8F9-4D0E-9F34-8B71C9A62D34}" srcId="{D342D1ED-B6FA-43F3-B26C-2DC9BE398D51}" destId="{B5384538-D787-443F-AF95-C20D7E3C0FD1}" srcOrd="4" destOrd="0" parTransId="{5EEF0642-27F7-44D7-9B70-E22557EA6D9A}" sibTransId="{1840DBB7-C7DC-4FE8-9B4E-EAE88654626E}"/>
    <dgm:cxn modelId="{9CF9E2B8-4D93-4060-9352-7E5C251CEE45}" srcId="{D342D1ED-B6FA-43F3-B26C-2DC9BE398D51}" destId="{18C32560-222F-401B-8CCC-293E36465828}" srcOrd="1" destOrd="0" parTransId="{4B9FD523-1851-426B-8DDD-94989BB95FAA}" sibTransId="{4CCD06A3-2A43-43F2-BA66-7F06E8440BED}"/>
    <dgm:cxn modelId="{C2C04CE5-42D1-4911-A31C-7FB27C849FE8}" type="presOf" srcId="{8A7BD317-A4FF-44B5-9FC0-58B51BA31E51}" destId="{F59C49FA-AB21-4F79-B297-9D3DFE0EC662}" srcOrd="0" destOrd="0" presId="urn:microsoft.com/office/officeart/2005/8/layout/chevron2"/>
    <dgm:cxn modelId="{6E9FE223-C9F6-4140-A31A-A42C08EA832A}" type="presOf" srcId="{18C32560-222F-401B-8CCC-293E36465828}" destId="{E739169E-75D6-4DFA-AB11-14D61FF85918}" srcOrd="0" destOrd="0" presId="urn:microsoft.com/office/officeart/2005/8/layout/chevron2"/>
    <dgm:cxn modelId="{630E0281-33BC-426C-BA5E-2E79EB249DFC}" srcId="{B5384538-D787-443F-AF95-C20D7E3C0FD1}" destId="{5595DD4A-2737-4E91-9A4A-9184522F890E}" srcOrd="0" destOrd="0" parTransId="{D1BF5DE6-ECDD-4AC0-A4A5-57B7F1FFEB50}" sibTransId="{D83A9747-C2DD-42DF-94C7-4AF619E2E774}"/>
    <dgm:cxn modelId="{6881303A-AA36-4782-B059-E447ECC187C5}" type="presOf" srcId="{6E3A5374-5818-4F44-95A7-569F2DADFBFE}" destId="{DAD5735F-E4EB-4A47-971E-4B175BF9B826}" srcOrd="0" destOrd="0" presId="urn:microsoft.com/office/officeart/2005/8/layout/chevron2"/>
    <dgm:cxn modelId="{E2ECB5BB-6909-477A-BEA3-F7996D37FCF0}" srcId="{8A7BD317-A4FF-44B5-9FC0-58B51BA31E51}" destId="{3505E2DC-48BC-4724-8F4D-D172232145FA}" srcOrd="0" destOrd="0" parTransId="{9562203C-53F3-4781-AE9B-9CC6BDE46F38}" sibTransId="{FC72A5A5-CFEA-46F3-BFFA-502F625A96EF}"/>
    <dgm:cxn modelId="{530ACC57-8C02-435C-B320-6B328F87CD23}" type="presOf" srcId="{1E6848BC-961E-4B0F-8D26-FDCCD387F1E5}" destId="{CC402CB2-9DC4-486E-8D8F-6C65C3145552}" srcOrd="0" destOrd="0" presId="urn:microsoft.com/office/officeart/2005/8/layout/chevron2"/>
    <dgm:cxn modelId="{00AA84CA-A223-4AF6-8D5D-352D887256BB}" type="presOf" srcId="{B5384538-D787-443F-AF95-C20D7E3C0FD1}" destId="{35C5B941-2BB5-47E6-AAD1-1B172A44A100}" srcOrd="0" destOrd="0" presId="urn:microsoft.com/office/officeart/2005/8/layout/chevron2"/>
    <dgm:cxn modelId="{ACAB2958-289B-4749-B8C5-AD27ACD53E9E}" type="presOf" srcId="{D342D1ED-B6FA-43F3-B26C-2DC9BE398D51}" destId="{52B1C3D5-58EE-42A1-BD2D-FD0B3D8DB350}" srcOrd="0" destOrd="0" presId="urn:microsoft.com/office/officeart/2005/8/layout/chevron2"/>
    <dgm:cxn modelId="{591B1658-B6F4-4C19-9EA7-4BCD122CF02A}" srcId="{D342D1ED-B6FA-43F3-B26C-2DC9BE398D51}" destId="{6E3A5374-5818-4F44-95A7-569F2DADFBFE}" srcOrd="3" destOrd="0" parTransId="{E3259F9B-DCDB-4BEE-8DDC-044A64546AAA}" sibTransId="{48A92D56-2835-4DE1-B07A-08633FF7E8D8}"/>
    <dgm:cxn modelId="{661A3BB4-D880-4A4C-9042-851A51573E50}" type="presOf" srcId="{47FEC1A2-E364-419D-989B-35057704B1AD}" destId="{70EB875E-6E18-4AEE-B77E-BE3144F0E8F5}" srcOrd="0" destOrd="0" presId="urn:microsoft.com/office/officeart/2005/8/layout/chevron2"/>
    <dgm:cxn modelId="{D4118EE1-0A97-48BD-9125-020D38847C8B}" type="presOf" srcId="{0921E3B9-6641-44FD-B635-AFFA46A1BE6D}" destId="{1D9AA4A0-8BBD-408E-A6AF-93CC08FB6845}" srcOrd="0" destOrd="0" presId="urn:microsoft.com/office/officeart/2005/8/layout/chevron2"/>
    <dgm:cxn modelId="{2D12EAAC-65B5-47D4-8F15-1E94AB6715A2}" srcId="{D342D1ED-B6FA-43F3-B26C-2DC9BE398D51}" destId="{013AC410-D980-4BFF-9924-8323ED431024}" srcOrd="0" destOrd="0" parTransId="{10A14DD7-AAC6-480F-9FBC-DF528B67AAC5}" sibTransId="{BEB81412-25B3-4731-B583-DE197F31B86D}"/>
    <dgm:cxn modelId="{FEF6521F-51DE-425D-9C30-6D17A4D20FE4}" type="presParOf" srcId="{52B1C3D5-58EE-42A1-BD2D-FD0B3D8DB350}" destId="{DE8FD4BA-C235-4145-BC6E-AE9E1030766A}" srcOrd="0" destOrd="0" presId="urn:microsoft.com/office/officeart/2005/8/layout/chevron2"/>
    <dgm:cxn modelId="{194AF3EB-2DF8-4DE1-90A0-5F8FF3955E01}" type="presParOf" srcId="{DE8FD4BA-C235-4145-BC6E-AE9E1030766A}" destId="{76B52662-019D-4BE1-8233-1ABF71554627}" srcOrd="0" destOrd="0" presId="urn:microsoft.com/office/officeart/2005/8/layout/chevron2"/>
    <dgm:cxn modelId="{8D103283-5076-43F5-8CD8-A98FFE9B03A6}" type="presParOf" srcId="{DE8FD4BA-C235-4145-BC6E-AE9E1030766A}" destId="{CC402CB2-9DC4-486E-8D8F-6C65C3145552}" srcOrd="1" destOrd="0" presId="urn:microsoft.com/office/officeart/2005/8/layout/chevron2"/>
    <dgm:cxn modelId="{434E2514-1A79-4A47-8012-DA398E61B0FA}" type="presParOf" srcId="{52B1C3D5-58EE-42A1-BD2D-FD0B3D8DB350}" destId="{C9F1746A-C26E-40CB-806F-554C18F37602}" srcOrd="1" destOrd="0" presId="urn:microsoft.com/office/officeart/2005/8/layout/chevron2"/>
    <dgm:cxn modelId="{B0DEB5DA-DB33-45D6-82E3-1C6C51D8D892}" type="presParOf" srcId="{52B1C3D5-58EE-42A1-BD2D-FD0B3D8DB350}" destId="{0E46E45A-4A33-4AB1-A4E7-1481AA8F412B}" srcOrd="2" destOrd="0" presId="urn:microsoft.com/office/officeart/2005/8/layout/chevron2"/>
    <dgm:cxn modelId="{1FF05F2F-7CA9-4BB3-AB6E-4E909F3B5D7A}" type="presParOf" srcId="{0E46E45A-4A33-4AB1-A4E7-1481AA8F412B}" destId="{E739169E-75D6-4DFA-AB11-14D61FF85918}" srcOrd="0" destOrd="0" presId="urn:microsoft.com/office/officeart/2005/8/layout/chevron2"/>
    <dgm:cxn modelId="{A7506EE8-7B80-4AB0-82B9-0A6143229323}" type="presParOf" srcId="{0E46E45A-4A33-4AB1-A4E7-1481AA8F412B}" destId="{1D9AA4A0-8BBD-408E-A6AF-93CC08FB6845}" srcOrd="1" destOrd="0" presId="urn:microsoft.com/office/officeart/2005/8/layout/chevron2"/>
    <dgm:cxn modelId="{8D81EBD7-C204-4EB7-B6A4-5CFE2AFA9E9B}" type="presParOf" srcId="{52B1C3D5-58EE-42A1-BD2D-FD0B3D8DB350}" destId="{842265BE-0BFB-4FC2-90CF-BBB26DDEFF05}" srcOrd="3" destOrd="0" presId="urn:microsoft.com/office/officeart/2005/8/layout/chevron2"/>
    <dgm:cxn modelId="{42CF6904-FD98-4F3D-8C6B-410A46A252A7}" type="presParOf" srcId="{52B1C3D5-58EE-42A1-BD2D-FD0B3D8DB350}" destId="{B6127BD0-D632-494F-AE0A-4EE0AB2D8E7C}" srcOrd="4" destOrd="0" presId="urn:microsoft.com/office/officeart/2005/8/layout/chevron2"/>
    <dgm:cxn modelId="{043DD02A-555A-402E-990F-3E82C2EDAD70}" type="presParOf" srcId="{B6127BD0-D632-494F-AE0A-4EE0AB2D8E7C}" destId="{F59C49FA-AB21-4F79-B297-9D3DFE0EC662}" srcOrd="0" destOrd="0" presId="urn:microsoft.com/office/officeart/2005/8/layout/chevron2"/>
    <dgm:cxn modelId="{1C413A5A-4EEF-47DF-89B1-97140E9A8450}" type="presParOf" srcId="{B6127BD0-D632-494F-AE0A-4EE0AB2D8E7C}" destId="{90618899-43AD-440C-9768-4461055079F8}" srcOrd="1" destOrd="0" presId="urn:microsoft.com/office/officeart/2005/8/layout/chevron2"/>
    <dgm:cxn modelId="{AA8CA7E4-0A76-4684-958D-F6C37EF3C290}" type="presParOf" srcId="{52B1C3D5-58EE-42A1-BD2D-FD0B3D8DB350}" destId="{5D5AD55C-7928-438F-9238-41DF10935D83}" srcOrd="5" destOrd="0" presId="urn:microsoft.com/office/officeart/2005/8/layout/chevron2"/>
    <dgm:cxn modelId="{BD835718-EA50-4ACF-BA3F-3AD87D43D4DB}" type="presParOf" srcId="{52B1C3D5-58EE-42A1-BD2D-FD0B3D8DB350}" destId="{A082C063-0543-434F-B8BE-D9EFF4786EB6}" srcOrd="6" destOrd="0" presId="urn:microsoft.com/office/officeart/2005/8/layout/chevron2"/>
    <dgm:cxn modelId="{4E55EB7E-B3E9-44D0-B064-50AC9B571D48}" type="presParOf" srcId="{A082C063-0543-434F-B8BE-D9EFF4786EB6}" destId="{DAD5735F-E4EB-4A47-971E-4B175BF9B826}" srcOrd="0" destOrd="0" presId="urn:microsoft.com/office/officeart/2005/8/layout/chevron2"/>
    <dgm:cxn modelId="{EC3CFA29-E690-4CA9-959B-2E3071EDA686}" type="presParOf" srcId="{A082C063-0543-434F-B8BE-D9EFF4786EB6}" destId="{1ABED120-F9C9-4836-92F1-38B00274AA61}" srcOrd="1" destOrd="0" presId="urn:microsoft.com/office/officeart/2005/8/layout/chevron2"/>
    <dgm:cxn modelId="{47391D45-23E8-45FB-80BF-5B144D9DA896}" type="presParOf" srcId="{52B1C3D5-58EE-42A1-BD2D-FD0B3D8DB350}" destId="{9AC2BCAF-BD48-41AB-B9BC-43DA67ADF8E6}" srcOrd="7" destOrd="0" presId="urn:microsoft.com/office/officeart/2005/8/layout/chevron2"/>
    <dgm:cxn modelId="{C6FCCA92-68E7-47F5-A4C7-B892621FE3BD}" type="presParOf" srcId="{52B1C3D5-58EE-42A1-BD2D-FD0B3D8DB350}" destId="{DCAC0933-CEA4-44D9-A672-2492CC42195C}" srcOrd="8" destOrd="0" presId="urn:microsoft.com/office/officeart/2005/8/layout/chevron2"/>
    <dgm:cxn modelId="{84565371-2EF5-4F6D-A78D-52A69DC62B4A}" type="presParOf" srcId="{DCAC0933-CEA4-44D9-A672-2492CC42195C}" destId="{35C5B941-2BB5-47E6-AAD1-1B172A44A100}" srcOrd="0" destOrd="0" presId="urn:microsoft.com/office/officeart/2005/8/layout/chevron2"/>
    <dgm:cxn modelId="{6E3CA64D-A5A9-4CC3-AA09-BFF7D1ADA49D}" type="presParOf" srcId="{DCAC0933-CEA4-44D9-A672-2492CC42195C}" destId="{AE90A397-E9D1-45BF-8B0D-06FF9AEBBFB5}" srcOrd="1" destOrd="0" presId="urn:microsoft.com/office/officeart/2005/8/layout/chevron2"/>
    <dgm:cxn modelId="{9BC33EF8-7FEC-4E0D-87FD-A77D73139C86}" type="presParOf" srcId="{52B1C3D5-58EE-42A1-BD2D-FD0B3D8DB350}" destId="{A6A6E873-D81E-4564-9FA5-0F6E25A1EA1D}" srcOrd="9" destOrd="0" presId="urn:microsoft.com/office/officeart/2005/8/layout/chevron2"/>
    <dgm:cxn modelId="{6FFAFB2F-B5DD-4CA3-B460-706969FBC660}" type="presParOf" srcId="{52B1C3D5-58EE-42A1-BD2D-FD0B3D8DB350}" destId="{23634C80-E347-4DC7-9567-22CF054192D2}" srcOrd="10" destOrd="0" presId="urn:microsoft.com/office/officeart/2005/8/layout/chevron2"/>
    <dgm:cxn modelId="{10590CB6-576D-4517-AC99-D7CE3A144E2F}" type="presParOf" srcId="{23634C80-E347-4DC7-9567-22CF054192D2}" destId="{70EB875E-6E18-4AEE-B77E-BE3144F0E8F5}" srcOrd="0" destOrd="0" presId="urn:microsoft.com/office/officeart/2005/8/layout/chevron2"/>
    <dgm:cxn modelId="{1404A853-2058-494F-9B2B-6C74400C8077}" type="presParOf" srcId="{23634C80-E347-4DC7-9567-22CF054192D2}" destId="{4D78458E-3AF1-45C0-B38D-826D1876204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B52662-019D-4BE1-8233-1ABF71554627}">
      <dsp:nvSpPr>
        <dsp:cNvPr id="0" name=""/>
        <dsp:cNvSpPr/>
      </dsp:nvSpPr>
      <dsp:spPr>
        <a:xfrm rot="5400000">
          <a:off x="-132204" y="134292"/>
          <a:ext cx="881360" cy="6169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Articulate Narrow" pitchFamily="2" charset="0"/>
            </a:rPr>
            <a:t>1</a:t>
          </a:r>
          <a:endParaRPr lang="en-US" sz="1700" kern="1200" dirty="0">
            <a:latin typeface="Articulate Narrow" pitchFamily="2" charset="0"/>
          </a:endParaRPr>
        </a:p>
      </dsp:txBody>
      <dsp:txXfrm rot="5400000">
        <a:off x="-132204" y="134292"/>
        <a:ext cx="881360" cy="616952"/>
      </dsp:txXfrm>
    </dsp:sp>
    <dsp:sp modelId="{CC402CB2-9DC4-486E-8D8F-6C65C3145552}">
      <dsp:nvSpPr>
        <dsp:cNvPr id="0" name=""/>
        <dsp:cNvSpPr/>
      </dsp:nvSpPr>
      <dsp:spPr>
        <a:xfrm rot="5400000">
          <a:off x="3870134" y="-3251093"/>
          <a:ext cx="572884" cy="70792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ticulate Narrow" pitchFamily="2" charset="0"/>
            </a:rPr>
            <a:t>Courses are selected</a:t>
          </a:r>
          <a:endParaRPr lang="en-US" sz="1800" kern="1200" dirty="0">
            <a:latin typeface="Articulate Narrow" pitchFamily="2" charset="0"/>
          </a:endParaRPr>
        </a:p>
      </dsp:txBody>
      <dsp:txXfrm rot="5400000">
        <a:off x="3870134" y="-3251093"/>
        <a:ext cx="572884" cy="7079247"/>
      </dsp:txXfrm>
    </dsp:sp>
    <dsp:sp modelId="{E739169E-75D6-4DFA-AB11-14D61FF85918}">
      <dsp:nvSpPr>
        <dsp:cNvPr id="0" name=""/>
        <dsp:cNvSpPr/>
      </dsp:nvSpPr>
      <dsp:spPr>
        <a:xfrm rot="5400000">
          <a:off x="-132204" y="917304"/>
          <a:ext cx="881360" cy="6169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Articulate Narrow" pitchFamily="2" charset="0"/>
            </a:rPr>
            <a:t>2</a:t>
          </a:r>
          <a:endParaRPr lang="en-US" sz="1700" kern="1200" dirty="0">
            <a:latin typeface="Articulate Narrow" pitchFamily="2" charset="0"/>
          </a:endParaRPr>
        </a:p>
      </dsp:txBody>
      <dsp:txXfrm rot="5400000">
        <a:off x="-132204" y="917304"/>
        <a:ext cx="881360" cy="616952"/>
      </dsp:txXfrm>
    </dsp:sp>
    <dsp:sp modelId="{1D9AA4A0-8BBD-408E-A6AF-93CC08FB6845}">
      <dsp:nvSpPr>
        <dsp:cNvPr id="0" name=""/>
        <dsp:cNvSpPr/>
      </dsp:nvSpPr>
      <dsp:spPr>
        <a:xfrm rot="5400000">
          <a:off x="3870134" y="-2468080"/>
          <a:ext cx="572884" cy="70792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ticulate Narrow" pitchFamily="2" charset="0"/>
            </a:rPr>
            <a:t>Course list is divided up into smaller batches and put on a schedule</a:t>
          </a:r>
          <a:endParaRPr lang="en-US" sz="1800" kern="1200" dirty="0">
            <a:latin typeface="Articulate Narrow" pitchFamily="2" charset="0"/>
          </a:endParaRPr>
        </a:p>
      </dsp:txBody>
      <dsp:txXfrm rot="5400000">
        <a:off x="3870134" y="-2468080"/>
        <a:ext cx="572884" cy="7079247"/>
      </dsp:txXfrm>
    </dsp:sp>
    <dsp:sp modelId="{F59C49FA-AB21-4F79-B297-9D3DFE0EC662}">
      <dsp:nvSpPr>
        <dsp:cNvPr id="0" name=""/>
        <dsp:cNvSpPr/>
      </dsp:nvSpPr>
      <dsp:spPr>
        <a:xfrm rot="5400000">
          <a:off x="-132204" y="1700317"/>
          <a:ext cx="881360" cy="6169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Articulate Narrow" pitchFamily="2" charset="0"/>
            </a:rPr>
            <a:t>3</a:t>
          </a:r>
          <a:endParaRPr lang="en-US" sz="1700" kern="1200" dirty="0">
            <a:latin typeface="Articulate Narrow" pitchFamily="2" charset="0"/>
          </a:endParaRPr>
        </a:p>
      </dsp:txBody>
      <dsp:txXfrm rot="5400000">
        <a:off x="-132204" y="1700317"/>
        <a:ext cx="881360" cy="616952"/>
      </dsp:txXfrm>
    </dsp:sp>
    <dsp:sp modelId="{90618899-43AD-440C-9768-4461055079F8}">
      <dsp:nvSpPr>
        <dsp:cNvPr id="0" name=""/>
        <dsp:cNvSpPr/>
      </dsp:nvSpPr>
      <dsp:spPr>
        <a:xfrm rot="5400000">
          <a:off x="3870134" y="-1685068"/>
          <a:ext cx="572884" cy="70792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ticulate Narrow" pitchFamily="2" charset="0"/>
            </a:rPr>
            <a:t>Each course is analyzed for needed edits</a:t>
          </a:r>
          <a:endParaRPr lang="en-US" sz="1800" kern="1200" dirty="0">
            <a:latin typeface="Articulate Narrow" pitchFamily="2" charset="0"/>
          </a:endParaRPr>
        </a:p>
      </dsp:txBody>
      <dsp:txXfrm rot="5400000">
        <a:off x="3870134" y="-1685068"/>
        <a:ext cx="572884" cy="7079247"/>
      </dsp:txXfrm>
    </dsp:sp>
    <dsp:sp modelId="{DAD5735F-E4EB-4A47-971E-4B175BF9B826}">
      <dsp:nvSpPr>
        <dsp:cNvPr id="0" name=""/>
        <dsp:cNvSpPr/>
      </dsp:nvSpPr>
      <dsp:spPr>
        <a:xfrm rot="5400000">
          <a:off x="-132204" y="2483330"/>
          <a:ext cx="881360" cy="6169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Articulate Narrow" pitchFamily="2" charset="0"/>
            </a:rPr>
            <a:t>4</a:t>
          </a:r>
          <a:endParaRPr lang="en-US" sz="1700" kern="1200" dirty="0">
            <a:latin typeface="Articulate Narrow" pitchFamily="2" charset="0"/>
          </a:endParaRPr>
        </a:p>
      </dsp:txBody>
      <dsp:txXfrm rot="5400000">
        <a:off x="-132204" y="2483330"/>
        <a:ext cx="881360" cy="616952"/>
      </dsp:txXfrm>
    </dsp:sp>
    <dsp:sp modelId="{1ABED120-F9C9-4836-92F1-38B00274AA61}">
      <dsp:nvSpPr>
        <dsp:cNvPr id="0" name=""/>
        <dsp:cNvSpPr/>
      </dsp:nvSpPr>
      <dsp:spPr>
        <a:xfrm rot="5400000">
          <a:off x="3870134" y="-902055"/>
          <a:ext cx="572884" cy="70792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ticulate Narrow" pitchFamily="2" charset="0"/>
            </a:rPr>
            <a:t>Edits that require academic involvement are sent to academic units </a:t>
          </a:r>
          <a:br>
            <a:rPr lang="en-US" sz="1800" kern="1200" dirty="0" smtClean="0">
              <a:latin typeface="Articulate Narrow" pitchFamily="2" charset="0"/>
            </a:rPr>
          </a:br>
          <a:r>
            <a:rPr lang="en-US" sz="1800" kern="1200" dirty="0" smtClean="0">
              <a:latin typeface="Articulate Narrow" pitchFamily="2" charset="0"/>
            </a:rPr>
            <a:t>(broken links, descriptions of charts, scanned PDFs, etc.)</a:t>
          </a:r>
          <a:endParaRPr lang="en-US" sz="1800" kern="1200" dirty="0">
            <a:latin typeface="Articulate Narrow" pitchFamily="2" charset="0"/>
          </a:endParaRPr>
        </a:p>
      </dsp:txBody>
      <dsp:txXfrm rot="5400000">
        <a:off x="3870134" y="-902055"/>
        <a:ext cx="572884" cy="7079247"/>
      </dsp:txXfrm>
    </dsp:sp>
    <dsp:sp modelId="{35C5B941-2BB5-47E6-AAD1-1B172A44A100}">
      <dsp:nvSpPr>
        <dsp:cNvPr id="0" name=""/>
        <dsp:cNvSpPr/>
      </dsp:nvSpPr>
      <dsp:spPr>
        <a:xfrm rot="5400000">
          <a:off x="-132204" y="3266342"/>
          <a:ext cx="881360" cy="6169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Articulate Narrow" pitchFamily="2" charset="0"/>
            </a:rPr>
            <a:t>5</a:t>
          </a:r>
          <a:endParaRPr lang="en-US" sz="1700" kern="1200" dirty="0">
            <a:latin typeface="Articulate Narrow" pitchFamily="2" charset="0"/>
          </a:endParaRPr>
        </a:p>
      </dsp:txBody>
      <dsp:txXfrm rot="5400000">
        <a:off x="-132204" y="3266342"/>
        <a:ext cx="881360" cy="616952"/>
      </dsp:txXfrm>
    </dsp:sp>
    <dsp:sp modelId="{AE90A397-E9D1-45BF-8B0D-06FF9AEBBFB5}">
      <dsp:nvSpPr>
        <dsp:cNvPr id="0" name=""/>
        <dsp:cNvSpPr/>
      </dsp:nvSpPr>
      <dsp:spPr>
        <a:xfrm rot="5400000">
          <a:off x="3870134" y="-119042"/>
          <a:ext cx="572884" cy="70792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ticulate Narrow" pitchFamily="2" charset="0"/>
            </a:rPr>
            <a:t>Each course is edited</a:t>
          </a:r>
          <a:endParaRPr lang="en-US" sz="1800" kern="1200" dirty="0">
            <a:latin typeface="Articulate Narrow" pitchFamily="2" charset="0"/>
          </a:endParaRPr>
        </a:p>
      </dsp:txBody>
      <dsp:txXfrm rot="5400000">
        <a:off x="3870134" y="-119042"/>
        <a:ext cx="572884" cy="7079247"/>
      </dsp:txXfrm>
    </dsp:sp>
    <dsp:sp modelId="{70EB875E-6E18-4AEE-B77E-BE3144F0E8F5}">
      <dsp:nvSpPr>
        <dsp:cNvPr id="0" name=""/>
        <dsp:cNvSpPr/>
      </dsp:nvSpPr>
      <dsp:spPr>
        <a:xfrm rot="5400000">
          <a:off x="-132204" y="4049355"/>
          <a:ext cx="881360" cy="6169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Articulate Narrow" pitchFamily="2" charset="0"/>
            </a:rPr>
            <a:t>6</a:t>
          </a:r>
          <a:endParaRPr lang="en-US" sz="1700" kern="1200" dirty="0">
            <a:latin typeface="Articulate Narrow" pitchFamily="2" charset="0"/>
          </a:endParaRPr>
        </a:p>
      </dsp:txBody>
      <dsp:txXfrm rot="5400000">
        <a:off x="-132204" y="4049355"/>
        <a:ext cx="881360" cy="616952"/>
      </dsp:txXfrm>
    </dsp:sp>
    <dsp:sp modelId="{4D78458E-3AF1-45C0-B38D-826D18762044}">
      <dsp:nvSpPr>
        <dsp:cNvPr id="0" name=""/>
        <dsp:cNvSpPr/>
      </dsp:nvSpPr>
      <dsp:spPr>
        <a:xfrm rot="5400000">
          <a:off x="3870134" y="663969"/>
          <a:ext cx="572884" cy="70792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ticulate Narrow" pitchFamily="2" charset="0"/>
            </a:rPr>
            <a:t>Each course is reviewed for approval</a:t>
          </a:r>
          <a:br>
            <a:rPr lang="en-US" sz="1800" kern="1200" dirty="0" smtClean="0">
              <a:latin typeface="Articulate Narrow" pitchFamily="2" charset="0"/>
            </a:rPr>
          </a:br>
          <a:r>
            <a:rPr lang="en-US" sz="1800" kern="1200" dirty="0" smtClean="0">
              <a:latin typeface="Articulate Narrow" pitchFamily="2" charset="0"/>
            </a:rPr>
            <a:t>(and edited again if necessary)</a:t>
          </a:r>
          <a:endParaRPr lang="en-US" sz="1800" kern="1200" dirty="0">
            <a:latin typeface="Articulate Narrow" pitchFamily="2" charset="0"/>
          </a:endParaRPr>
        </a:p>
      </dsp:txBody>
      <dsp:txXfrm rot="5400000">
        <a:off x="3870134" y="663969"/>
        <a:ext cx="572884" cy="70792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EC1797-0504-4196-86CB-18976FE51FB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5EF55F-5FA7-4E14-884E-14099B94F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EC1797-0504-4196-86CB-18976FE51FB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EF55F-5FA7-4E14-884E-14099B94F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EC1797-0504-4196-86CB-18976FE51FB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EF55F-5FA7-4E14-884E-14099B94F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EC1797-0504-4196-86CB-18976FE51FB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EF55F-5FA7-4E14-884E-14099B94F6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EC1797-0504-4196-86CB-18976FE51FB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EF55F-5FA7-4E14-884E-14099B94F6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EC1797-0504-4196-86CB-18976FE51FB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EF55F-5FA7-4E14-884E-14099B94F6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EC1797-0504-4196-86CB-18976FE51FB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EF55F-5FA7-4E14-884E-14099B94F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EC1797-0504-4196-86CB-18976FE51FB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EF55F-5FA7-4E14-884E-14099B94F6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EC1797-0504-4196-86CB-18976FE51FB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EF55F-5FA7-4E14-884E-14099B94F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EC1797-0504-4196-86CB-18976FE51FB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EF55F-5FA7-4E14-884E-14099B94F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EC1797-0504-4196-86CB-18976FE51FB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5EF55F-5FA7-4E14-884E-14099B94F6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EC1797-0504-4196-86CB-18976FE51FB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5EF55F-5FA7-4E14-884E-14099B94F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sloanconsortium.org/workshops" TargetMode="External"/><Relationship Id="rId3" Type="http://schemas.openxmlformats.org/officeDocument/2006/relationships/hyperlink" Target="http://www.w3.org/WAI/" TargetMode="External"/><Relationship Id="rId7" Type="http://schemas.openxmlformats.org/officeDocument/2006/relationships/hyperlink" Target="http://easi.cc/" TargetMode="External"/><Relationship Id="rId2" Type="http://schemas.openxmlformats.org/officeDocument/2006/relationships/hyperlink" Target="http://www.section508.gov/index.cfm?fuseAction=stds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html/default.asp" TargetMode="External"/><Relationship Id="rId5" Type="http://schemas.openxmlformats.org/officeDocument/2006/relationships/hyperlink" Target="http://brucejohnson.ca/SpecialCharacters.html" TargetMode="External"/><Relationship Id="rId10" Type="http://schemas.openxmlformats.org/officeDocument/2006/relationships/hyperlink" Target="http://sloanconsortium.org/institute/webinars/2013/4/accessibility-specialists-understanding-invisible-disabilities-what-mean" TargetMode="External"/><Relationship Id="rId4" Type="http://schemas.openxmlformats.org/officeDocument/2006/relationships/hyperlink" Target="http://www.w3.org/TR/UNDERSTANDING-WCAG20/" TargetMode="External"/><Relationship Id="rId9" Type="http://schemas.openxmlformats.org/officeDocument/2006/relationships/hyperlink" Target="http://sloanconsortium.org/institute/webinars/accessibility-seri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Get Rid of the Gray!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Make </a:t>
            </a:r>
            <a:r>
              <a:rPr lang="en-US" dirty="0"/>
              <a:t>Accessibility More Black and White!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1199704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Articulate Narrow" pitchFamily="2" charset="0"/>
              </a:rPr>
              <a:t>Erin Blauvelt</a:t>
            </a:r>
          </a:p>
          <a:p>
            <a:r>
              <a:rPr lang="en-US" sz="2000" dirty="0" smtClean="0">
                <a:latin typeface="Articulate Narrow" pitchFamily="2" charset="0"/>
              </a:rPr>
              <a:t>Excelsior College</a:t>
            </a:r>
          </a:p>
          <a:p>
            <a:r>
              <a:rPr lang="en-US" sz="2000" dirty="0" smtClean="0">
                <a:latin typeface="Articulate Narrow" pitchFamily="2" charset="0"/>
              </a:rPr>
              <a:t>Instructional </a:t>
            </a:r>
            <a:r>
              <a:rPr lang="en-US" sz="2000" dirty="0" smtClean="0">
                <a:latin typeface="Articulate Narrow" pitchFamily="2" charset="0"/>
              </a:rPr>
              <a:t>Designer</a:t>
            </a:r>
          </a:p>
          <a:p>
            <a:r>
              <a:rPr lang="en-US" sz="1400" dirty="0" smtClean="0">
                <a:latin typeface="Articulate Narrow" pitchFamily="2" charset="0"/>
              </a:rPr>
              <a:t>eblauvelt@excelsior.edu</a:t>
            </a:r>
            <a:endParaRPr lang="en-US" sz="1400" dirty="0">
              <a:latin typeface="Articulate Narrow" pitchFamily="2" charset="0"/>
            </a:endParaRPr>
          </a:p>
        </p:txBody>
      </p:sp>
      <p:pic>
        <p:nvPicPr>
          <p:cNvPr id="4" name="Picture 3" descr="Excelsior_WhiteNT_NE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28485"/>
            <a:ext cx="4575057" cy="142951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ticulate Narrow" pitchFamily="2" charset="0"/>
              </a:rPr>
              <a:t>How much can you have an effect on?</a:t>
            </a:r>
          </a:p>
          <a:p>
            <a:pPr lvl="1"/>
            <a:r>
              <a:rPr lang="en-US" dirty="0" smtClean="0">
                <a:latin typeface="Articulate Narrow" pitchFamily="2" charset="0"/>
              </a:rPr>
              <a:t>Institutionally or just your courses</a:t>
            </a:r>
            <a:br>
              <a:rPr lang="en-US" dirty="0" smtClean="0">
                <a:latin typeface="Articulate Narrow" pitchFamily="2" charset="0"/>
              </a:rPr>
            </a:br>
            <a:endParaRPr lang="en-US" dirty="0" smtClean="0">
              <a:latin typeface="Articulate Narrow" pitchFamily="2" charset="0"/>
            </a:endParaRPr>
          </a:p>
          <a:p>
            <a:r>
              <a:rPr lang="en-US" dirty="0" smtClean="0">
                <a:latin typeface="Articulate Narrow" pitchFamily="2" charset="0"/>
              </a:rPr>
              <a:t>What is your institutional disability policy/process?</a:t>
            </a:r>
            <a:br>
              <a:rPr lang="en-US" dirty="0" smtClean="0">
                <a:latin typeface="Articulate Narrow" pitchFamily="2" charset="0"/>
              </a:rPr>
            </a:br>
            <a:endParaRPr lang="en-US" dirty="0" smtClean="0">
              <a:latin typeface="Articulate Narrow" pitchFamily="2" charset="0"/>
            </a:endParaRPr>
          </a:p>
          <a:p>
            <a:r>
              <a:rPr lang="en-US" dirty="0" smtClean="0">
                <a:latin typeface="Articulate Narrow" pitchFamily="2" charset="0"/>
              </a:rPr>
              <a:t>What resources do you have?</a:t>
            </a:r>
          </a:p>
          <a:p>
            <a:endParaRPr lang="en-US" dirty="0">
              <a:latin typeface="Articulate Narrow" pitchFamily="2" charset="0"/>
            </a:endParaRPr>
          </a:p>
          <a:p>
            <a:r>
              <a:rPr lang="en-US" dirty="0" smtClean="0">
                <a:latin typeface="Articulate Narrow" pitchFamily="2" charset="0"/>
              </a:rPr>
              <a:t>Make a list of standards to focus on, and how you will take care of each of the standards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plan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ticulate Narrow" pitchFamily="2" charset="0"/>
                <a:ea typeface="Adobe Ming Std L" pitchFamily="18" charset="-128"/>
              </a:rPr>
              <a:t>4 years, 450 online courses</a:t>
            </a:r>
            <a:br>
              <a:rPr lang="en-US" dirty="0" smtClean="0">
                <a:latin typeface="Articulate Narrow" pitchFamily="2" charset="0"/>
                <a:ea typeface="Adobe Ming Std L" pitchFamily="18" charset="-128"/>
              </a:rPr>
            </a:br>
            <a:endParaRPr lang="en-US" dirty="0" smtClean="0">
              <a:latin typeface="Articulate Narrow" pitchFamily="2" charset="0"/>
              <a:ea typeface="Adobe Ming Std L" pitchFamily="18" charset="-128"/>
            </a:endParaRPr>
          </a:p>
          <a:p>
            <a:r>
              <a:rPr lang="en-US" dirty="0" smtClean="0">
                <a:latin typeface="Articulate Narrow" pitchFamily="2" charset="0"/>
                <a:ea typeface="Adobe Ming Std L" pitchFamily="18" charset="-128"/>
              </a:rPr>
              <a:t>Hired external consultants</a:t>
            </a:r>
            <a:br>
              <a:rPr lang="en-US" dirty="0" smtClean="0">
                <a:latin typeface="Articulate Narrow" pitchFamily="2" charset="0"/>
                <a:ea typeface="Adobe Ming Std L" pitchFamily="18" charset="-128"/>
              </a:rPr>
            </a:br>
            <a:endParaRPr lang="en-US" dirty="0" smtClean="0">
              <a:latin typeface="Articulate Narrow" pitchFamily="2" charset="0"/>
              <a:ea typeface="Adobe Ming Std L" pitchFamily="18" charset="-128"/>
            </a:endParaRPr>
          </a:p>
          <a:p>
            <a:r>
              <a:rPr lang="en-US" dirty="0" smtClean="0">
                <a:latin typeface="Articulate Narrow" pitchFamily="2" charset="0"/>
                <a:ea typeface="Adobe Ming Std L" pitchFamily="18" charset="-128"/>
              </a:rPr>
              <a:t>Developed standards list to fit our courses (focus areas)</a:t>
            </a:r>
            <a:br>
              <a:rPr lang="en-US" dirty="0" smtClean="0">
                <a:latin typeface="Articulate Narrow" pitchFamily="2" charset="0"/>
                <a:ea typeface="Adobe Ming Std L" pitchFamily="18" charset="-128"/>
              </a:rPr>
            </a:br>
            <a:endParaRPr lang="en-US" dirty="0" smtClean="0">
              <a:latin typeface="Articulate Narrow" pitchFamily="2" charset="0"/>
              <a:ea typeface="Adobe Ming Std L" pitchFamily="18" charset="-128"/>
            </a:endParaRPr>
          </a:p>
          <a:p>
            <a:r>
              <a:rPr lang="en-US" dirty="0" smtClean="0">
                <a:latin typeface="Articulate Narrow" pitchFamily="2" charset="0"/>
                <a:ea typeface="Adobe Ming Std L" pitchFamily="18" charset="-128"/>
              </a:rPr>
              <a:t>Established standards for edits (for consistency)</a:t>
            </a:r>
            <a:br>
              <a:rPr lang="en-US" dirty="0" smtClean="0">
                <a:latin typeface="Articulate Narrow" pitchFamily="2" charset="0"/>
                <a:ea typeface="Adobe Ming Std L" pitchFamily="18" charset="-128"/>
              </a:rPr>
            </a:br>
            <a:endParaRPr lang="en-US" dirty="0" smtClean="0">
              <a:latin typeface="Articulate Narrow" pitchFamily="2" charset="0"/>
              <a:ea typeface="Adobe Ming Std L" pitchFamily="18" charset="-128"/>
            </a:endParaRPr>
          </a:p>
          <a:p>
            <a:r>
              <a:rPr lang="en-US" dirty="0" smtClean="0">
                <a:latin typeface="Articulate Narrow" pitchFamily="2" charset="0"/>
                <a:ea typeface="Adobe Ming Std L" pitchFamily="18" charset="-128"/>
              </a:rPr>
              <a:t>Training will be conducted for various groups involved with the courses during Year II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project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yearly process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914400" y="1219200"/>
          <a:ext cx="7696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Industry standards/laws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Quality Matters Standards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Technical Jargon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Creating a process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summary…</a:t>
            </a:r>
            <a:endParaRPr lang="en-US" dirty="0"/>
          </a:p>
        </p:txBody>
      </p:sp>
      <p:pic>
        <p:nvPicPr>
          <p:cNvPr id="1026" name="Picture 2" descr="C:\Users\eblauvel\AppData\Local\Microsoft\Windows\Temporary Internet Files\Content.IE5\JW3LZRAZ\MC90044149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971800"/>
            <a:ext cx="3657143" cy="36571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Articulate Narrow" pitchFamily="2" charset="0"/>
              </a:rPr>
              <a:t>Section 508 Standards Guide - </a:t>
            </a:r>
            <a:r>
              <a:rPr lang="en-US" dirty="0" smtClean="0">
                <a:latin typeface="Articulate Narrow" pitchFamily="2" charset="0"/>
                <a:hlinkClick r:id="rId2"/>
              </a:rPr>
              <a:t>http://www.section508.gov/index.cfm?fuseAction=stdsdoc</a:t>
            </a:r>
            <a:endParaRPr lang="en-US" dirty="0" smtClean="0">
              <a:latin typeface="Articulate Narrow" pitchFamily="2" charset="0"/>
            </a:endParaRPr>
          </a:p>
          <a:p>
            <a:r>
              <a:rPr lang="en-US" dirty="0" smtClean="0">
                <a:latin typeface="Articulate Narrow" pitchFamily="2" charset="0"/>
              </a:rPr>
              <a:t>ADA.gov</a:t>
            </a:r>
          </a:p>
          <a:p>
            <a:r>
              <a:rPr lang="en-US" dirty="0" smtClean="0">
                <a:latin typeface="Articulate Narrow" pitchFamily="2" charset="0"/>
              </a:rPr>
              <a:t>W3C WAI (Web Accessibility Initiative) -</a:t>
            </a:r>
            <a:r>
              <a:rPr lang="en-US" dirty="0" smtClean="0">
                <a:latin typeface="Articulate Narrow" pitchFamily="2" charset="0"/>
                <a:hlinkClick r:id="rId3"/>
              </a:rPr>
              <a:t>http://www.w3.org/WAI/</a:t>
            </a:r>
            <a:endParaRPr lang="en-US" dirty="0" smtClean="0">
              <a:latin typeface="Articulate Narrow" pitchFamily="2" charset="0"/>
            </a:endParaRPr>
          </a:p>
          <a:p>
            <a:pPr lvl="1"/>
            <a:r>
              <a:rPr lang="en-US" dirty="0" smtClean="0">
                <a:latin typeface="Articulate Narrow" pitchFamily="2" charset="0"/>
              </a:rPr>
              <a:t>WCAG (Web Content Accessibility Guidelines) - </a:t>
            </a:r>
            <a:r>
              <a:rPr lang="en-US" dirty="0" smtClean="0">
                <a:latin typeface="Articulate Narrow" pitchFamily="2" charset="0"/>
                <a:hlinkClick r:id="rId4"/>
              </a:rPr>
              <a:t>http://www.w3.org/TR/UNDERSTANDING-WCAG20/</a:t>
            </a:r>
            <a:endParaRPr lang="en-US" dirty="0" smtClean="0">
              <a:latin typeface="Articulate Narrow" pitchFamily="2" charset="0"/>
            </a:endParaRPr>
          </a:p>
          <a:p>
            <a:r>
              <a:rPr lang="en-US" dirty="0" smtClean="0">
                <a:latin typeface="Articulate Narrow" pitchFamily="2" charset="0"/>
              </a:rPr>
              <a:t>HTML Symbols Codes - </a:t>
            </a:r>
            <a:r>
              <a:rPr lang="en-US" dirty="0" smtClean="0">
                <a:latin typeface="Articulate Narrow" pitchFamily="2" charset="0"/>
                <a:hlinkClick r:id="rId5"/>
              </a:rPr>
              <a:t>http://brucejohnson.ca/SpecialCharacters.html</a:t>
            </a:r>
            <a:endParaRPr lang="en-US" dirty="0" smtClean="0">
              <a:latin typeface="Articulate Narrow" pitchFamily="2" charset="0"/>
            </a:endParaRPr>
          </a:p>
          <a:p>
            <a:r>
              <a:rPr lang="en-US" dirty="0" smtClean="0">
                <a:latin typeface="Articulate Narrow" pitchFamily="2" charset="0"/>
              </a:rPr>
              <a:t>HTML Code Help - </a:t>
            </a:r>
            <a:r>
              <a:rPr lang="en-US" dirty="0" smtClean="0">
                <a:latin typeface="Articulate Narrow" pitchFamily="2" charset="0"/>
                <a:hlinkClick r:id="rId6"/>
              </a:rPr>
              <a:t>http://www.w3schools.com/html/default.asp</a:t>
            </a:r>
            <a:endParaRPr lang="en-US" dirty="0" smtClean="0">
              <a:latin typeface="Articulate Narrow" pitchFamily="2" charset="0"/>
            </a:endParaRPr>
          </a:p>
          <a:p>
            <a:r>
              <a:rPr lang="en-US" dirty="0" smtClean="0">
                <a:latin typeface="Articulate Narrow" pitchFamily="2" charset="0"/>
              </a:rPr>
              <a:t>EASI (Equal Access to Software and Information) Training - </a:t>
            </a:r>
            <a:r>
              <a:rPr lang="en-US" dirty="0" smtClean="0">
                <a:latin typeface="Articulate Narrow" pitchFamily="2" charset="0"/>
                <a:hlinkClick r:id="rId7"/>
              </a:rPr>
              <a:t>http://easi.cc/</a:t>
            </a:r>
            <a:endParaRPr lang="en-US" dirty="0" smtClean="0">
              <a:latin typeface="Articulate Narrow" pitchFamily="2" charset="0"/>
            </a:endParaRPr>
          </a:p>
          <a:p>
            <a:r>
              <a:rPr lang="en-US" dirty="0" smtClean="0">
                <a:latin typeface="Articulate Narrow" pitchFamily="2" charset="0"/>
              </a:rPr>
              <a:t>Sloan-C Workshops - </a:t>
            </a:r>
            <a:r>
              <a:rPr lang="en-US" dirty="0" smtClean="0">
                <a:latin typeface="Articulate Narrow" pitchFamily="2" charset="0"/>
                <a:hlinkClick r:id="rId8"/>
              </a:rPr>
              <a:t>http://sloanconsortium.org/workshops</a:t>
            </a:r>
            <a:endParaRPr lang="en-US" dirty="0" smtClean="0">
              <a:latin typeface="Articulate Narrow" pitchFamily="2" charset="0"/>
            </a:endParaRPr>
          </a:p>
          <a:p>
            <a:r>
              <a:rPr lang="en-US" dirty="0" smtClean="0">
                <a:latin typeface="Articulate Narrow" pitchFamily="2" charset="0"/>
              </a:rPr>
              <a:t>Sloan-C Accessibility Webinars Recordings - </a:t>
            </a:r>
            <a:r>
              <a:rPr lang="en-US" dirty="0" smtClean="0">
                <a:latin typeface="Articulate Narrow" pitchFamily="2" charset="0"/>
                <a:hlinkClick r:id="rId9"/>
              </a:rPr>
              <a:t>http://sloanconsortium.org/institute/webinars/accessibility-series</a:t>
            </a:r>
            <a:endParaRPr lang="en-US" dirty="0" smtClean="0">
              <a:latin typeface="Articulate Narrow" pitchFamily="2" charset="0"/>
            </a:endParaRPr>
          </a:p>
          <a:p>
            <a:pPr lvl="1"/>
            <a:r>
              <a:rPr lang="en-US" dirty="0" smtClean="0">
                <a:latin typeface="Articulate Narrow" pitchFamily="2" charset="0"/>
              </a:rPr>
              <a:t>*** Great Webinar -</a:t>
            </a:r>
            <a:r>
              <a:rPr lang="en-US" b="1" dirty="0" smtClean="0">
                <a:latin typeface="Articulate Narrow" pitchFamily="2" charset="0"/>
              </a:rPr>
              <a:t> </a:t>
            </a:r>
            <a:r>
              <a:rPr lang="en-US" i="1" dirty="0" smtClean="0">
                <a:latin typeface="Articulate Narrow" pitchFamily="2" charset="0"/>
              </a:rPr>
              <a:t>Accessibility Specialists: Understanding “Invisible” Disabilities &amp; What this Means for Online Education</a:t>
            </a:r>
            <a:r>
              <a:rPr lang="en-US" dirty="0" smtClean="0">
                <a:latin typeface="Articulate Narrow" pitchFamily="2" charset="0"/>
              </a:rPr>
              <a:t> - </a:t>
            </a:r>
            <a:r>
              <a:rPr lang="en-US" dirty="0" smtClean="0">
                <a:latin typeface="Articulate Narrow" pitchFamily="2" charset="0"/>
                <a:hlinkClick r:id="rId10"/>
              </a:rPr>
              <a:t>http://sloanconsortium.org/institute/webinars/2013/4/accessibility-specialists-understanding-invisible-disabilities-what-mean</a:t>
            </a:r>
            <a:endParaRPr lang="en-US" dirty="0" smtClean="0">
              <a:latin typeface="Articulate Narrow" pitchFamily="2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References and Useful Resources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Articulate Narrow" pitchFamily="2" charset="0"/>
              </a:rPr>
              <a:t>By the end of this presentation, you will be able to:</a:t>
            </a:r>
            <a:br>
              <a:rPr lang="en-US" dirty="0" smtClean="0">
                <a:latin typeface="Articulate Narrow" pitchFamily="2" charset="0"/>
              </a:rPr>
            </a:br>
            <a:endParaRPr lang="en-US" dirty="0" smtClean="0">
              <a:latin typeface="Articulate Narrow" pitchFamily="2" charset="0"/>
            </a:endParaRPr>
          </a:p>
          <a:p>
            <a:pPr lvl="0"/>
            <a:r>
              <a:rPr lang="en-US" dirty="0">
                <a:latin typeface="Articulate Narrow" pitchFamily="2" charset="0"/>
              </a:rPr>
              <a:t>Create a set of accessibility standards for online courses that fit your individual institution</a:t>
            </a:r>
            <a:r>
              <a:rPr lang="en-US" dirty="0" smtClean="0">
                <a:latin typeface="Articulate Narrow" pitchFamily="2" charset="0"/>
              </a:rPr>
              <a:t>.</a:t>
            </a:r>
            <a:br>
              <a:rPr lang="en-US" dirty="0" smtClean="0">
                <a:latin typeface="Articulate Narrow" pitchFamily="2" charset="0"/>
              </a:rPr>
            </a:br>
            <a:endParaRPr lang="en-US" dirty="0">
              <a:latin typeface="Articulate Narrow" pitchFamily="2" charset="0"/>
            </a:endParaRPr>
          </a:p>
          <a:p>
            <a:pPr lvl="0"/>
            <a:r>
              <a:rPr lang="en-US" dirty="0">
                <a:latin typeface="Articulate Narrow" pitchFamily="2" charset="0"/>
              </a:rPr>
              <a:t>Explain accessibility requirements for Standards 8.3 and 8.4 of the Quality Matters Rubric</a:t>
            </a:r>
            <a:r>
              <a:rPr lang="en-US" dirty="0" smtClean="0">
                <a:latin typeface="Articulate Narrow" pitchFamily="2" charset="0"/>
              </a:rPr>
              <a:t>.</a:t>
            </a:r>
            <a:br>
              <a:rPr lang="en-US" dirty="0" smtClean="0">
                <a:latin typeface="Articulate Narrow" pitchFamily="2" charset="0"/>
              </a:rPr>
            </a:br>
            <a:endParaRPr lang="en-US" dirty="0">
              <a:latin typeface="Articulate Narrow" pitchFamily="2" charset="0"/>
            </a:endParaRPr>
          </a:p>
          <a:p>
            <a:pPr lvl="0"/>
            <a:r>
              <a:rPr lang="en-US" dirty="0">
                <a:latin typeface="Articulate Narrow" pitchFamily="2" charset="0"/>
              </a:rPr>
              <a:t>Identify technical coding and details needed for compliance with screen readers</a:t>
            </a:r>
            <a:r>
              <a:rPr lang="en-US" dirty="0" smtClean="0">
                <a:latin typeface="Articulate Narrow" pitchFamily="2" charset="0"/>
              </a:rPr>
              <a:t>.</a:t>
            </a:r>
            <a:br>
              <a:rPr lang="en-US" dirty="0" smtClean="0">
                <a:latin typeface="Articulate Narrow" pitchFamily="2" charset="0"/>
              </a:rPr>
            </a:br>
            <a:endParaRPr lang="en-US" dirty="0">
              <a:latin typeface="Articulate Narrow" pitchFamily="2" charset="0"/>
            </a:endParaRPr>
          </a:p>
          <a:p>
            <a:pPr lvl="0"/>
            <a:r>
              <a:rPr lang="en-US" dirty="0">
                <a:latin typeface="Articulate Narrow" pitchFamily="2" charset="0"/>
              </a:rPr>
              <a:t>Plan a process for converting some or all of your online courses to an accessible format</a:t>
            </a:r>
            <a:r>
              <a:rPr lang="en-US" dirty="0" smtClean="0">
                <a:latin typeface="Articulate Narrow" pitchFamily="2" charset="0"/>
              </a:rPr>
              <a:t>.</a:t>
            </a:r>
            <a:endParaRPr lang="en-US" dirty="0">
              <a:latin typeface="Articulate Narrow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Learning Objectives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many standards, so little time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533400" y="1371600"/>
            <a:ext cx="3962400" cy="2286000"/>
            <a:chOff x="457200" y="1295400"/>
            <a:chExt cx="3962400" cy="2286000"/>
          </a:xfrm>
        </p:grpSpPr>
        <p:grpSp>
          <p:nvGrpSpPr>
            <p:cNvPr id="16" name="Group 15"/>
            <p:cNvGrpSpPr/>
            <p:nvPr/>
          </p:nvGrpSpPr>
          <p:grpSpPr>
            <a:xfrm>
              <a:off x="457200" y="1295400"/>
              <a:ext cx="3962400" cy="2286000"/>
              <a:chOff x="457200" y="1295400"/>
              <a:chExt cx="3810000" cy="22860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457200" y="1295400"/>
                <a:ext cx="3636818" cy="2286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57200" y="1371600"/>
                <a:ext cx="3810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Articulate Narrow" pitchFamily="2" charset="0"/>
                  </a:rPr>
                  <a:t>ADA </a:t>
                </a:r>
                <a:br>
                  <a:rPr lang="en-US" dirty="0" smtClean="0">
                    <a:solidFill>
                      <a:schemeClr val="bg1"/>
                    </a:solidFill>
                    <a:latin typeface="Articulate Narrow" pitchFamily="2" charset="0"/>
                  </a:rPr>
                </a:br>
                <a:r>
                  <a:rPr lang="en-US" dirty="0" smtClean="0">
                    <a:solidFill>
                      <a:schemeClr val="bg1"/>
                    </a:solidFill>
                    <a:latin typeface="Articulate Narrow" pitchFamily="2" charset="0"/>
                  </a:rPr>
                  <a:t>(Americans with Disabilities Act)</a:t>
                </a:r>
                <a:endParaRPr lang="en-US" dirty="0">
                  <a:solidFill>
                    <a:schemeClr val="bg1"/>
                  </a:solidFill>
                  <a:latin typeface="Articulate Narrow" pitchFamily="2" charset="0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1828800" y="2057400"/>
              <a:ext cx="2286000" cy="1447800"/>
              <a:chOff x="1905000" y="2286000"/>
              <a:chExt cx="2209800" cy="1295400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1905000" y="2286000"/>
                <a:ext cx="2209800" cy="1295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981200" y="2362200"/>
                <a:ext cx="2133600" cy="330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Articulate Narrow" pitchFamily="2" charset="0"/>
                  </a:rPr>
                  <a:t>Rehabilitation Act</a:t>
                </a:r>
                <a:endParaRPr lang="en-US" dirty="0">
                  <a:solidFill>
                    <a:schemeClr val="bg1"/>
                  </a:solidFill>
                  <a:latin typeface="Articulate Narrow" pitchFamily="2" charset="0"/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667000" y="2590800"/>
              <a:ext cx="1447800" cy="838200"/>
              <a:chOff x="2667000" y="2819400"/>
              <a:chExt cx="1447800" cy="838200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2667000" y="2819400"/>
                <a:ext cx="1371600" cy="8382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819400" y="2895600"/>
                <a:ext cx="1295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Articulate Narrow" pitchFamily="2" charset="0"/>
                  </a:rPr>
                  <a:t>Section 508</a:t>
                </a:r>
                <a:endParaRPr lang="en-US" dirty="0">
                  <a:solidFill>
                    <a:schemeClr val="bg1"/>
                  </a:solidFill>
                  <a:latin typeface="Articulate Narrow" pitchFamily="2" charset="0"/>
                </a:endParaRP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4572000" y="2895600"/>
            <a:ext cx="3962400" cy="2286000"/>
            <a:chOff x="457200" y="1295400"/>
            <a:chExt cx="3962400" cy="2286000"/>
          </a:xfrm>
        </p:grpSpPr>
        <p:grpSp>
          <p:nvGrpSpPr>
            <p:cNvPr id="21" name="Group 15"/>
            <p:cNvGrpSpPr/>
            <p:nvPr/>
          </p:nvGrpSpPr>
          <p:grpSpPr>
            <a:xfrm>
              <a:off x="457200" y="1295400"/>
              <a:ext cx="3962400" cy="2286000"/>
              <a:chOff x="457200" y="1295400"/>
              <a:chExt cx="3810000" cy="2286000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457200" y="1295400"/>
                <a:ext cx="3636818" cy="2286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457200" y="1447800"/>
                <a:ext cx="3810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Articulate Narrow" pitchFamily="2" charset="0"/>
                  </a:rPr>
                  <a:t>W3C</a:t>
                </a:r>
                <a:br>
                  <a:rPr lang="en-US" dirty="0" smtClean="0">
                    <a:solidFill>
                      <a:schemeClr val="bg1"/>
                    </a:solidFill>
                    <a:latin typeface="Articulate Narrow" pitchFamily="2" charset="0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Articulate Narrow" pitchFamily="2" charset="0"/>
                  </a:rPr>
                  <a:t>(World Wide Web Consortium)</a:t>
                </a:r>
                <a:endParaRPr lang="en-US" sz="1400" dirty="0">
                  <a:solidFill>
                    <a:schemeClr val="bg1"/>
                  </a:solidFill>
                  <a:latin typeface="Articulate Narrow" pitchFamily="2" charset="0"/>
                </a:endParaRPr>
              </a:p>
            </p:txBody>
          </p:sp>
        </p:grpSp>
        <p:grpSp>
          <p:nvGrpSpPr>
            <p:cNvPr id="22" name="Group 16"/>
            <p:cNvGrpSpPr/>
            <p:nvPr/>
          </p:nvGrpSpPr>
          <p:grpSpPr>
            <a:xfrm>
              <a:off x="914400" y="2057400"/>
              <a:ext cx="3200400" cy="1447800"/>
              <a:chOff x="1021080" y="2286000"/>
              <a:chExt cx="309372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1021080" y="2286000"/>
                <a:ext cx="3093720" cy="1295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094740" y="2362200"/>
                <a:ext cx="3020060" cy="330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Articulate Narrow" pitchFamily="2" charset="0"/>
                  </a:rPr>
                  <a:t>WAI </a:t>
                </a:r>
                <a:r>
                  <a:rPr lang="en-US" sz="1400" dirty="0" smtClean="0">
                    <a:solidFill>
                      <a:schemeClr val="bg1"/>
                    </a:solidFill>
                    <a:latin typeface="Articulate Narrow" pitchFamily="2" charset="0"/>
                  </a:rPr>
                  <a:t>(Web Accessibility Initiative)</a:t>
                </a:r>
                <a:endParaRPr lang="en-US" sz="1400" dirty="0">
                  <a:solidFill>
                    <a:schemeClr val="bg1"/>
                  </a:solidFill>
                  <a:latin typeface="Articulate Narrow" pitchFamily="2" charset="0"/>
                </a:endParaRPr>
              </a:p>
            </p:txBody>
          </p:sp>
        </p:grpSp>
        <p:grpSp>
          <p:nvGrpSpPr>
            <p:cNvPr id="23" name="Group 17"/>
            <p:cNvGrpSpPr/>
            <p:nvPr/>
          </p:nvGrpSpPr>
          <p:grpSpPr>
            <a:xfrm>
              <a:off x="2057400" y="2590800"/>
              <a:ext cx="2057400" cy="838200"/>
              <a:chOff x="2057400" y="2819400"/>
              <a:chExt cx="2057400" cy="838200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2057400" y="2819400"/>
                <a:ext cx="1981200" cy="8382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057400" y="2819400"/>
                <a:ext cx="2057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Articulate Narrow" pitchFamily="2" charset="0"/>
                  </a:rPr>
                  <a:t>WCAG </a:t>
                </a:r>
                <a:r>
                  <a:rPr lang="en-US" sz="1400" dirty="0" smtClean="0">
                    <a:solidFill>
                      <a:schemeClr val="bg1"/>
                    </a:solidFill>
                    <a:latin typeface="Articulate Narrow" pitchFamily="2" charset="0"/>
                  </a:rPr>
                  <a:t>(Web Content Accessibility Guidelines)</a:t>
                </a:r>
                <a:endParaRPr lang="en-US" sz="1400" dirty="0">
                  <a:solidFill>
                    <a:schemeClr val="bg1"/>
                  </a:solidFill>
                  <a:latin typeface="Articulate Narrow" pitchFamily="2" charset="0"/>
                </a:endParaRPr>
              </a:p>
            </p:txBody>
          </p:sp>
        </p:grpSp>
      </p:grpSp>
      <p:sp>
        <p:nvSpPr>
          <p:cNvPr id="30" name="Rounded Rectangle 29"/>
          <p:cNvSpPr/>
          <p:nvPr/>
        </p:nvSpPr>
        <p:spPr>
          <a:xfrm>
            <a:off x="3048000" y="5562600"/>
            <a:ext cx="4419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200400" y="57150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ticulate Narrow" pitchFamily="2" charset="0"/>
              </a:rPr>
              <a:t>Universal Design</a:t>
            </a:r>
            <a:endParaRPr lang="en-US" dirty="0">
              <a:solidFill>
                <a:schemeClr val="bg1"/>
              </a:solidFill>
              <a:latin typeface="Articulate Narrow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ticulate Narrow" pitchFamily="2" charset="0"/>
              </a:rPr>
              <a:t>Divide and conquer</a:t>
            </a:r>
          </a:p>
          <a:p>
            <a:pPr lvl="1"/>
            <a:r>
              <a:rPr lang="en-US" dirty="0" smtClean="0">
                <a:latin typeface="Articulate Narrow" pitchFamily="2" charset="0"/>
              </a:rPr>
              <a:t>What elements are in your courses?</a:t>
            </a:r>
          </a:p>
          <a:p>
            <a:pPr lvl="2"/>
            <a:r>
              <a:rPr lang="en-US" dirty="0" smtClean="0">
                <a:latin typeface="Articulate Narrow" pitchFamily="2" charset="0"/>
              </a:rPr>
              <a:t>What standards match the elements in your courses?</a:t>
            </a:r>
          </a:p>
          <a:p>
            <a:pPr lvl="2"/>
            <a:r>
              <a:rPr lang="en-US" dirty="0" smtClean="0">
                <a:latin typeface="Articulate Narrow" pitchFamily="2" charset="0"/>
              </a:rPr>
              <a:t>What standards can be eliminated?</a:t>
            </a:r>
            <a:br>
              <a:rPr lang="en-US" dirty="0" smtClean="0">
                <a:latin typeface="Articulate Narrow" pitchFamily="2" charset="0"/>
              </a:rPr>
            </a:br>
            <a:endParaRPr lang="en-US" dirty="0" smtClean="0">
              <a:latin typeface="Articulate Narrow" pitchFamily="2" charset="0"/>
            </a:endParaRPr>
          </a:p>
          <a:p>
            <a:pPr lvl="1"/>
            <a:r>
              <a:rPr lang="en-US" dirty="0" smtClean="0">
                <a:latin typeface="Articulate Narrow" pitchFamily="2" charset="0"/>
              </a:rPr>
              <a:t>What is your student population base?</a:t>
            </a:r>
          </a:p>
          <a:p>
            <a:pPr lvl="2"/>
            <a:r>
              <a:rPr lang="en-US" dirty="0" smtClean="0">
                <a:latin typeface="Articulate Narrow" pitchFamily="2" charset="0"/>
              </a:rPr>
              <a:t>Are certain disabilities more common than others in your student population?</a:t>
            </a:r>
          </a:p>
          <a:p>
            <a:pPr lvl="2"/>
            <a:r>
              <a:rPr lang="en-US" dirty="0" smtClean="0">
                <a:latin typeface="Articulate Narrow" pitchFamily="2" charset="0"/>
              </a:rPr>
              <a:t>Are there other students that could benefit from accommodations? (universal design) </a:t>
            </a:r>
            <a:br>
              <a:rPr lang="en-US" dirty="0" smtClean="0">
                <a:latin typeface="Articulate Narrow" pitchFamily="2" charset="0"/>
              </a:rPr>
            </a:br>
            <a:endParaRPr lang="en-US" dirty="0" smtClean="0">
              <a:latin typeface="Articulate Narrow" pitchFamily="2" charset="0"/>
            </a:endParaRPr>
          </a:p>
          <a:p>
            <a:r>
              <a:rPr lang="en-US" dirty="0" smtClean="0">
                <a:latin typeface="Articulate Narrow" pitchFamily="2" charset="0"/>
              </a:rPr>
              <a:t>Develop your own set of standards from those available.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what is right for you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Articulate Narrow" pitchFamily="2" charset="0"/>
              </a:rPr>
              <a:t>The course facilitates readability and minimizes distractions.</a:t>
            </a:r>
            <a:r>
              <a:rPr lang="en-US" dirty="0" smtClean="0">
                <a:latin typeface="Articulate Narrow" pitchFamily="2" charset="0"/>
              </a:rPr>
              <a:t/>
            </a:r>
            <a:br>
              <a:rPr lang="en-US" dirty="0" smtClean="0">
                <a:latin typeface="Articulate Narrow" pitchFamily="2" charset="0"/>
              </a:rPr>
            </a:br>
            <a:endParaRPr lang="en-US" dirty="0" smtClean="0">
              <a:latin typeface="Articulate Narrow" pitchFamily="2" charset="0"/>
            </a:endParaRPr>
          </a:p>
          <a:p>
            <a:pPr lvl="1"/>
            <a:r>
              <a:rPr lang="en-US" dirty="0" smtClean="0">
                <a:latin typeface="Articulate Narrow" pitchFamily="2" charset="0"/>
              </a:rPr>
              <a:t>What types of disabilities does this affect?</a:t>
            </a:r>
            <a:br>
              <a:rPr lang="en-US" dirty="0" smtClean="0">
                <a:latin typeface="Articulate Narrow" pitchFamily="2" charset="0"/>
              </a:rPr>
            </a:br>
            <a:endParaRPr lang="en-US" dirty="0" smtClean="0">
              <a:latin typeface="Articulate Narrow" pitchFamily="2" charset="0"/>
            </a:endParaRPr>
          </a:p>
          <a:p>
            <a:pPr lvl="1"/>
            <a:r>
              <a:rPr lang="en-US" dirty="0" smtClean="0">
                <a:latin typeface="Articulate Narrow" pitchFamily="2" charset="0"/>
              </a:rPr>
              <a:t>What visual elements and formatting do your courses use?</a:t>
            </a:r>
          </a:p>
          <a:p>
            <a:pPr lvl="2"/>
            <a:r>
              <a:rPr lang="en-US" dirty="0" smtClean="0">
                <a:latin typeface="Articulate Narrow" pitchFamily="2" charset="0"/>
              </a:rPr>
              <a:t>Colors</a:t>
            </a:r>
          </a:p>
          <a:p>
            <a:pPr lvl="2"/>
            <a:r>
              <a:rPr lang="en-US" dirty="0" smtClean="0">
                <a:latin typeface="Articulate Narrow" pitchFamily="2" charset="0"/>
              </a:rPr>
              <a:t>Tables</a:t>
            </a:r>
          </a:p>
          <a:p>
            <a:pPr lvl="2"/>
            <a:r>
              <a:rPr lang="en-US" dirty="0" smtClean="0">
                <a:latin typeface="Articulate Narrow" pitchFamily="2" charset="0"/>
              </a:rPr>
              <a:t>Graphics</a:t>
            </a:r>
          </a:p>
          <a:p>
            <a:pPr lvl="2"/>
            <a:r>
              <a:rPr lang="en-US" dirty="0" smtClean="0">
                <a:latin typeface="Articulate Narrow" pitchFamily="2" charset="0"/>
              </a:rPr>
              <a:t>Text placement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QM Standard 8.3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8458200" cy="476645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574235"/>
                <a:gridCol w="5883965"/>
              </a:tblGrid>
              <a:tr h="26596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Elements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Fixes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</a:tr>
              <a:tr h="1042630">
                <a:tc>
                  <a:txBody>
                    <a:bodyPr/>
                    <a:lstStyle/>
                    <a:p>
                      <a:pPr lvl="0"/>
                      <a:r>
                        <a:rPr lang="en-US" sz="1600" dirty="0" smtClean="0">
                          <a:latin typeface="Articulate Narrow" pitchFamily="2" charset="0"/>
                        </a:rPr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ticulate Narrow" pitchFamily="2" charset="0"/>
                        </a:rPr>
                        <a:t>Do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 not use color for instruction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>
                          <a:latin typeface="Articulate Narrow" pitchFamily="2" charset="0"/>
                        </a:rPr>
                        <a:t>Use only high-contrast colors together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>
                          <a:latin typeface="Articulate Narrow" pitchFamily="2" charset="0"/>
                        </a:rPr>
                        <a:t>Use color sparingly to keep look simple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</a:tr>
              <a:tr h="45615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Tables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ticulate Narrow" pitchFamily="2" charset="0"/>
                        </a:rPr>
                        <a:t>Use tables to convey data in a simple, clean format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</a:tr>
              <a:tr h="123812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Graphics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ticulate Narrow" pitchFamily="2" charset="0"/>
                        </a:rPr>
                        <a:t>Include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 alt tag with image for description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>
                          <a:latin typeface="Articulate Narrow" pitchFamily="2" charset="0"/>
                        </a:rPr>
                        <a:t>Do not include citation in alt tag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>
                          <a:latin typeface="Articulate Narrow" pitchFamily="2" charset="0"/>
                        </a:rPr>
                        <a:t>Avoid flashing graphics or animations that do not align with content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</a:tr>
              <a:tr h="123812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Text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 placement</a:t>
                      </a:r>
                      <a:endParaRPr lang="en-US" sz="1600" dirty="0" smtClean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ticulate Narrow" pitchFamily="2" charset="0"/>
                        </a:rPr>
                        <a:t>Use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 &lt;h1&gt;, &lt;h2&gt;, etc. heading elements to convey headings, subheadings and order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>
                          <a:latin typeface="Articulate Narrow" pitchFamily="2" charset="0"/>
                        </a:rPr>
                        <a:t>Use bulleted and numbered lists for simplicity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>
                          <a:latin typeface="Articulate Narrow" pitchFamily="2" charset="0"/>
                        </a:rPr>
                        <a:t>Break up large areas of text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</a:tr>
              <a:tr h="45615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Text formatting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ticulate Narrow" pitchFamily="2" charset="0"/>
                        </a:rPr>
                        <a:t>Use consistent font types and sizes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Facilitating readability</a:t>
            </a:r>
            <a:br>
              <a:rPr lang="en-US" dirty="0" smtClean="0"/>
            </a:br>
            <a:r>
              <a:rPr lang="en-US" dirty="0" smtClean="0"/>
              <a:t>Minimizing distractions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919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Articulate Narrow" pitchFamily="2" charset="0"/>
              </a:rPr>
              <a:t>The course design accommodates the use of assistive technologies.</a:t>
            </a:r>
            <a:r>
              <a:rPr lang="en-US" dirty="0" smtClean="0">
                <a:latin typeface="Articulate Narrow" pitchFamily="2" charset="0"/>
              </a:rPr>
              <a:t/>
            </a:r>
            <a:br>
              <a:rPr lang="en-US" dirty="0" smtClean="0">
                <a:latin typeface="Articulate Narrow" pitchFamily="2" charset="0"/>
              </a:rPr>
            </a:br>
            <a:endParaRPr lang="en-US" dirty="0" smtClean="0">
              <a:latin typeface="Articulate Narrow" pitchFamily="2" charset="0"/>
            </a:endParaRPr>
          </a:p>
          <a:p>
            <a:pPr lvl="1"/>
            <a:r>
              <a:rPr lang="en-US" dirty="0" smtClean="0">
                <a:latin typeface="Articulate Narrow" pitchFamily="2" charset="0"/>
              </a:rPr>
              <a:t>What are assistive technologies?</a:t>
            </a:r>
            <a:br>
              <a:rPr lang="en-US" dirty="0" smtClean="0">
                <a:latin typeface="Articulate Narrow" pitchFamily="2" charset="0"/>
              </a:rPr>
            </a:br>
            <a:endParaRPr lang="en-US" dirty="0" smtClean="0">
              <a:latin typeface="Articulate Narrow" pitchFamily="2" charset="0"/>
            </a:endParaRPr>
          </a:p>
          <a:p>
            <a:pPr lvl="1"/>
            <a:r>
              <a:rPr lang="en-US" dirty="0" smtClean="0">
                <a:latin typeface="Articulate Narrow" pitchFamily="2" charset="0"/>
              </a:rPr>
              <a:t>What are the types of disabilities that benefit from using assistive technologies?</a:t>
            </a:r>
            <a:br>
              <a:rPr lang="en-US" dirty="0" smtClean="0">
                <a:latin typeface="Articulate Narrow" pitchFamily="2" charset="0"/>
              </a:rPr>
            </a:br>
            <a:endParaRPr lang="en-US" dirty="0" smtClean="0">
              <a:latin typeface="Articulate Narrow" pitchFamily="2" charset="0"/>
            </a:endParaRPr>
          </a:p>
          <a:p>
            <a:pPr lvl="1"/>
            <a:r>
              <a:rPr lang="en-US" dirty="0" smtClean="0">
                <a:latin typeface="Articulate Narrow" pitchFamily="2" charset="0"/>
              </a:rPr>
              <a:t>What elements in your courses need to play nice with assistive technologies?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QM Standard 8.4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0" y="5257800"/>
            <a:ext cx="3581400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ticulate Narrow" pitchFamily="2" charset="0"/>
              </a:rPr>
              <a:t>Text formatting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ticulate Narrow" pitchFamily="2" charset="0"/>
              </a:rPr>
              <a:t>Equations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ticulate Narrow" pitchFamily="2" charset="0"/>
              </a:rPr>
              <a:t>Links</a:t>
            </a:r>
            <a:br>
              <a:rPr lang="en-US" dirty="0" smtClean="0">
                <a:latin typeface="Articulate Narrow" pitchFamily="2" charset="0"/>
              </a:rPr>
            </a:br>
            <a:r>
              <a:rPr lang="en-US" dirty="0" smtClean="0">
                <a:latin typeface="Articulate Narrow" pitchFamily="2" charset="0"/>
              </a:rPr>
              <a:t/>
            </a:r>
            <a:br>
              <a:rPr lang="en-US" dirty="0" smtClean="0">
                <a:latin typeface="Articulate Narrow" pitchFamily="2" charset="0"/>
              </a:rPr>
            </a:br>
            <a:endParaRPr lang="en-US" dirty="0" smtClean="0">
              <a:latin typeface="Articulate Narrow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ticulate Narrow" pitchFamily="2" charset="0"/>
              </a:rPr>
              <a:t>Tables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ticulate Narrow" pitchFamily="2" charset="0"/>
              </a:rPr>
              <a:t>Scanned PDFs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ticulate Narrow" pitchFamily="2" charset="0"/>
              </a:rPr>
              <a:t>Media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3027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905000"/>
                <a:gridCol w="35814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Elements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Fixes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Example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Text formatting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ticulate Narrow" pitchFamily="2" charset="0"/>
                        </a:rPr>
                        <a:t>Use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 &lt;</a:t>
                      </a:r>
                      <a:r>
                        <a:rPr lang="en-US" sz="1600" baseline="0" dirty="0" err="1" smtClean="0">
                          <a:latin typeface="Articulate Narrow" pitchFamily="2" charset="0"/>
                        </a:rPr>
                        <a:t>abbr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&gt; tag for abbreviations or acronyms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>
                          <a:latin typeface="Articulate Narrow" pitchFamily="2" charset="0"/>
                        </a:rPr>
                        <a:t>Use </a:t>
                      </a:r>
                      <a:r>
                        <a:rPr lang="en-US" sz="1600" baseline="0" dirty="0" err="1" smtClean="0">
                          <a:latin typeface="Articulate Narrow" pitchFamily="2" charset="0"/>
                        </a:rPr>
                        <a:t>em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 for size instead of </a:t>
                      </a:r>
                      <a:r>
                        <a:rPr lang="en-US" sz="1600" baseline="0" dirty="0" err="1" smtClean="0">
                          <a:latin typeface="Articulate Narrow" pitchFamily="2" charset="0"/>
                        </a:rPr>
                        <a:t>px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 (</a:t>
                      </a:r>
                      <a:r>
                        <a:rPr lang="en-US" sz="1600" baseline="0" dirty="0" err="1" smtClean="0">
                          <a:latin typeface="Articulate Narrow" pitchFamily="2" charset="0"/>
                        </a:rPr>
                        <a:t>em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 is resizable, </a:t>
                      </a:r>
                      <a:r>
                        <a:rPr lang="en-US" sz="1600" baseline="0" dirty="0" err="1" smtClean="0">
                          <a:latin typeface="Articulate Narrow" pitchFamily="2" charset="0"/>
                        </a:rPr>
                        <a:t>px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 is not)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ticulate Narrow" pitchFamily="2" charset="0"/>
                        </a:rPr>
                        <a:t>&lt;</a:t>
                      </a:r>
                      <a:r>
                        <a:rPr lang="en-US" sz="1600" dirty="0" err="1" smtClean="0">
                          <a:latin typeface="Articulate Narrow" pitchFamily="2" charset="0"/>
                        </a:rPr>
                        <a:t>abbr</a:t>
                      </a:r>
                      <a:r>
                        <a:rPr lang="en-US" sz="1600" dirty="0" smtClean="0">
                          <a:latin typeface="Articulate Narrow" pitchFamily="2" charset="0"/>
                        </a:rPr>
                        <a:t> title=“National Aeronautics and Space Administration”&gt;NASA&lt;/</a:t>
                      </a:r>
                      <a:r>
                        <a:rPr lang="en-US" sz="1600" dirty="0" err="1" smtClean="0">
                          <a:latin typeface="Articulate Narrow" pitchFamily="2" charset="0"/>
                        </a:rPr>
                        <a:t>abbr</a:t>
                      </a:r>
                      <a:r>
                        <a:rPr lang="en-US" sz="1600" dirty="0" smtClean="0">
                          <a:latin typeface="Articulate Narrow" pitchFamily="2" charset="0"/>
                        </a:rPr>
                        <a:t>&gt;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Equations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ticulate Narrow" pitchFamily="2" charset="0"/>
                        </a:rPr>
                        <a:t>Use HTML codes for symbols when possible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ticulate Narrow" pitchFamily="2" charset="0"/>
                        </a:rPr>
                        <a:t>If not possible to use HTML codes (complex equations), add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 equation as image with proper alt tag of text form of equation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ticulate Narrow" pitchFamily="2" charset="0"/>
                        </a:rPr>
                        <a:t>&amp;Delta; is code for </a:t>
                      </a:r>
                      <a:r>
                        <a:rPr lang="el-GR" sz="1600" dirty="0" smtClean="0"/>
                        <a:t>Δ</a:t>
                      </a:r>
                      <a:endParaRPr lang="en-US" sz="1600" dirty="0" smtClean="0">
                        <a:latin typeface="Articulate Narrow" pitchFamily="2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>
                          <a:latin typeface="Articulate Narrow" pitchFamily="2" charset="0"/>
                        </a:rPr>
                        <a:t>a</a:t>
                      </a:r>
                      <a:r>
                        <a:rPr lang="en-US" sz="1600" baseline="30000" dirty="0" smtClean="0">
                          <a:latin typeface="Articulate Narrow" pitchFamily="2" charset="0"/>
                        </a:rPr>
                        <a:t>2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+b</a:t>
                      </a:r>
                      <a:r>
                        <a:rPr lang="en-US" sz="1600" baseline="30000" dirty="0" smtClean="0">
                          <a:latin typeface="Articulate Narrow" pitchFamily="2" charset="0"/>
                        </a:rPr>
                        <a:t>2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=c</a:t>
                      </a:r>
                      <a:r>
                        <a:rPr lang="en-US" sz="1600" baseline="30000" dirty="0" smtClean="0">
                          <a:latin typeface="Articulate Narrow" pitchFamily="2" charset="0"/>
                        </a:rPr>
                        <a:t>2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 in text form would be “a squared plus b squared equals c squared”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Links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ticulate Narrow" pitchFamily="2" charset="0"/>
                        </a:rPr>
                        <a:t>Use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 destination description as link title, not the URL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>
                          <a:latin typeface="Articulate Narrow" pitchFamily="2" charset="0"/>
                        </a:rPr>
                        <a:t>If link opens to PDF, video, audio file, etc. include file type and size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ticulate Narrow" pitchFamily="2" charset="0"/>
                        </a:rPr>
                        <a:t>Proper: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  Visit </a:t>
                      </a:r>
                      <a:r>
                        <a:rPr lang="en-US" sz="1600" u="sng" baseline="0" dirty="0" smtClean="0">
                          <a:latin typeface="Articulate Narrow" pitchFamily="2" charset="0"/>
                        </a:rPr>
                        <a:t>Google.com</a:t>
                      </a:r>
                      <a:br>
                        <a:rPr lang="en-US" sz="1600" u="sng" baseline="0" dirty="0" smtClean="0">
                          <a:latin typeface="Articulate Narrow" pitchFamily="2" charset="0"/>
                        </a:rPr>
                      </a:br>
                      <a:r>
                        <a:rPr lang="en-US" sz="1600" u="none" baseline="0" dirty="0" smtClean="0">
                          <a:latin typeface="Articulate Narrow" pitchFamily="2" charset="0"/>
                        </a:rPr>
                        <a:t>Improper: Visit </a:t>
                      </a:r>
                      <a:r>
                        <a:rPr lang="en-US" sz="1600" u="sng" baseline="0" dirty="0" smtClean="0">
                          <a:latin typeface="Articulate Narrow" pitchFamily="2" charset="0"/>
                          <a:hlinkClick r:id="rId2"/>
                        </a:rPr>
                        <a:t>http://www.google.com</a:t>
                      </a:r>
                      <a:endParaRPr lang="en-US" sz="1600" u="sng" baseline="0" dirty="0" smtClean="0">
                        <a:latin typeface="Articulate Narrow" pitchFamily="2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u="sng" dirty="0" smtClean="0">
                          <a:latin typeface="Articulate Narrow" pitchFamily="2" charset="0"/>
                        </a:rPr>
                        <a:t>Module</a:t>
                      </a:r>
                      <a:r>
                        <a:rPr lang="en-US" sz="1600" u="sng" baseline="0" dirty="0" smtClean="0">
                          <a:latin typeface="Articulate Narrow" pitchFamily="2" charset="0"/>
                        </a:rPr>
                        <a:t> 1 Readings</a:t>
                      </a:r>
                      <a:r>
                        <a:rPr lang="en-US" sz="1600" u="none" baseline="0" dirty="0" smtClean="0">
                          <a:latin typeface="Articulate Narrow" pitchFamily="2" charset="0"/>
                        </a:rPr>
                        <a:t> [PDF File Size 1.6 MB]</a:t>
                      </a:r>
                      <a:endParaRPr lang="en-US" sz="1600" u="sng" dirty="0">
                        <a:latin typeface="Articulate Narrow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Accommodates use of assistive technologies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3274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828800"/>
                <a:gridCol w="36576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Elements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Fixes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Examples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Tables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ticulate Narrow" pitchFamily="2" charset="0"/>
                        </a:rPr>
                        <a:t>Onl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y use tables for data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>
                          <a:latin typeface="Articulate Narrow" pitchFamily="2" charset="0"/>
                        </a:rPr>
                        <a:t>Use &lt;caption&gt; tag to describe table data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>
                          <a:latin typeface="Articulate Narrow" pitchFamily="2" charset="0"/>
                        </a:rPr>
                        <a:t>Use &lt;</a:t>
                      </a:r>
                      <a:r>
                        <a:rPr lang="en-US" sz="1600" baseline="0" dirty="0" err="1" smtClean="0">
                          <a:latin typeface="Articulate Narrow" pitchFamily="2" charset="0"/>
                        </a:rPr>
                        <a:t>th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&gt; (table header) tag to signify column headings</a:t>
                      </a:r>
                      <a:endParaRPr lang="en-US" sz="1600" dirty="0" smtClean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Scanned PDFs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ticulate Narrow" pitchFamily="2" charset="0"/>
                        </a:rPr>
                        <a:t>Find text-based version of PDF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 or scan a copy of the PDF (or original work) using an OCR Scanner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ticulate Narrow" pitchFamily="2" charset="0"/>
                        </a:rPr>
                        <a:t>A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 good way to check if your PDF is text-based: place your cursor over the text and try to highlight it…if you can highlight the text, it is text-based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ticulate Narrow" pitchFamily="2" charset="0"/>
                        </a:rPr>
                        <a:t>Media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ticulate Narrow" pitchFamily="2" charset="0"/>
                        </a:rPr>
                        <a:t>Provide text-only copies of</a:t>
                      </a:r>
                      <a:r>
                        <a:rPr lang="en-US" sz="1600" baseline="0" dirty="0" smtClean="0">
                          <a:latin typeface="Articulate Narrow" pitchFamily="2" charset="0"/>
                        </a:rPr>
                        <a:t> media, including audio or text on screen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u="sng" dirty="0" smtClean="0">
                          <a:latin typeface="Articulate Narrow" pitchFamily="2" charset="0"/>
                        </a:rPr>
                        <a:t>Module 1 Flash Interaction </a:t>
                      </a:r>
                      <a:r>
                        <a:rPr lang="en-US" sz="1600" dirty="0" smtClean="0">
                          <a:latin typeface="Articulate Narrow" pitchFamily="2" charset="0"/>
                        </a:rPr>
                        <a:t>(text-only version)</a:t>
                      </a:r>
                      <a:endParaRPr lang="en-US" sz="1600" dirty="0">
                        <a:latin typeface="Articulate Narrow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Accommodates use of assistive technologies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72200" y="1905000"/>
          <a:ext cx="1981200" cy="96229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660400"/>
                <a:gridCol w="660400"/>
                <a:gridCol w="660400"/>
              </a:tblGrid>
              <a:tr h="37193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Session</a:t>
                      </a:r>
                      <a:endParaRPr lang="en-US" sz="1000" b="1" dirty="0"/>
                    </a:p>
                  </a:txBody>
                  <a:tcPr marL="67927" marR="67927" marT="33964" marB="3396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Room</a:t>
                      </a:r>
                      <a:endParaRPr lang="en-US" sz="1000" b="1" dirty="0"/>
                    </a:p>
                  </a:txBody>
                  <a:tcPr marL="67927" marR="67927" marT="33964" marB="3396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Time</a:t>
                      </a:r>
                      <a:endParaRPr lang="en-US" sz="1000" b="1" dirty="0"/>
                    </a:p>
                  </a:txBody>
                  <a:tcPr marL="67927" marR="67927" marT="33964" marB="33964"/>
                </a:tc>
              </a:tr>
              <a:tr h="295183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endParaRPr lang="en-US" sz="1000" dirty="0"/>
                    </a:p>
                  </a:txBody>
                  <a:tcPr marL="67927" marR="67927" marT="33964" marB="3396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212</a:t>
                      </a:r>
                      <a:endParaRPr lang="en-US" sz="1000" dirty="0"/>
                    </a:p>
                  </a:txBody>
                  <a:tcPr marL="67927" marR="67927" marT="33964" marB="3396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3:45</a:t>
                      </a:r>
                      <a:endParaRPr lang="en-US" sz="1000" dirty="0"/>
                    </a:p>
                  </a:txBody>
                  <a:tcPr marL="67927" marR="67927" marT="33964" marB="33964"/>
                </a:tc>
              </a:tr>
              <a:tr h="295183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</a:t>
                      </a:r>
                      <a:endParaRPr lang="en-US" sz="1000" dirty="0"/>
                    </a:p>
                  </a:txBody>
                  <a:tcPr marL="67927" marR="67927" marT="33964" marB="3396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209</a:t>
                      </a:r>
                      <a:endParaRPr lang="en-US" sz="1000" dirty="0"/>
                    </a:p>
                  </a:txBody>
                  <a:tcPr marL="67927" marR="67927" marT="33964" marB="3396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4:14</a:t>
                      </a:r>
                      <a:endParaRPr lang="en-US" sz="1000" dirty="0"/>
                    </a:p>
                  </a:txBody>
                  <a:tcPr marL="67927" marR="67927" marT="33964" marB="33964"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357</TotalTime>
  <Words>659</Words>
  <Application>Microsoft Office PowerPoint</Application>
  <PresentationFormat>On-screen Show (4:3)</PresentationFormat>
  <Paragraphs>149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Get Rid of the Gray!  Make Accessibility More Black and White! </vt:lpstr>
      <vt:lpstr>Learning Objectives</vt:lpstr>
      <vt:lpstr>So many standards, so little time</vt:lpstr>
      <vt:lpstr>Do what is right for you</vt:lpstr>
      <vt:lpstr>QM Standard 8.3</vt:lpstr>
      <vt:lpstr>Facilitating readability Minimizing distractions</vt:lpstr>
      <vt:lpstr>QM Standard 8.4</vt:lpstr>
      <vt:lpstr>Accommodates use of assistive technologies</vt:lpstr>
      <vt:lpstr>Accommodates use of assistive technologies</vt:lpstr>
      <vt:lpstr>Create a plan</vt:lpstr>
      <vt:lpstr>Our project</vt:lpstr>
      <vt:lpstr>Our yearly process</vt:lpstr>
      <vt:lpstr>In summary…</vt:lpstr>
      <vt:lpstr>References and Useful Resources</vt:lpstr>
    </vt:vector>
  </TitlesOfParts>
  <Company>Excelsior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Rid of the Gray! Make Accessibility More Black and White!</dc:title>
  <dc:creator>eblauvel</dc:creator>
  <cp:lastModifiedBy>eblauvel</cp:lastModifiedBy>
  <cp:revision>36</cp:revision>
  <dcterms:created xsi:type="dcterms:W3CDTF">2013-09-25T14:53:15Z</dcterms:created>
  <dcterms:modified xsi:type="dcterms:W3CDTF">2013-09-25T20:54:05Z</dcterms:modified>
</cp:coreProperties>
</file>