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2" r:id="rId1"/>
  </p:sldMasterIdLst>
  <p:notesMasterIdLst>
    <p:notesMasterId r:id="rId32"/>
  </p:notesMasterIdLst>
  <p:sldIdLst>
    <p:sldId id="275" r:id="rId2"/>
    <p:sldId id="288" r:id="rId3"/>
    <p:sldId id="285" r:id="rId4"/>
    <p:sldId id="286" r:id="rId5"/>
    <p:sldId id="287" r:id="rId6"/>
    <p:sldId id="283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64" r:id="rId15"/>
    <p:sldId id="265" r:id="rId16"/>
    <p:sldId id="266" r:id="rId17"/>
    <p:sldId id="267" r:id="rId18"/>
    <p:sldId id="276" r:id="rId19"/>
    <p:sldId id="277" r:id="rId20"/>
    <p:sldId id="281" r:id="rId21"/>
    <p:sldId id="282" r:id="rId22"/>
    <p:sldId id="278" r:id="rId23"/>
    <p:sldId id="280" r:id="rId24"/>
    <p:sldId id="279" r:id="rId25"/>
    <p:sldId id="257" r:id="rId26"/>
    <p:sldId id="259" r:id="rId27"/>
    <p:sldId id="261" r:id="rId28"/>
    <p:sldId id="262" r:id="rId29"/>
    <p:sldId id="263" r:id="rId30"/>
    <p:sldId id="289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576" y="-4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530242-0D68-4B1D-B974-7182083B3599}" type="datetimeFigureOut">
              <a:rPr lang="en-US" smtClean="0"/>
              <a:pPr/>
              <a:t>9/24/13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4291F4-FB96-47C4-B3B6-106D3CF075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655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B05F4-ABA0-4EE4-B79B-65DD8B1CAD8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7977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B05F4-ABA0-4EE4-B79B-65DD8B1CAD8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711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10-20 faculty in training course with QM overview and Course Quality Checklist.</a:t>
            </a:r>
          </a:p>
          <a:p>
            <a:r>
              <a:rPr lang="en-US" dirty="0" smtClean="0"/>
              <a:t>Positive feedback faculty on self-paced training course</a:t>
            </a:r>
          </a:p>
          <a:p>
            <a:r>
              <a:rPr lang="en-US" dirty="0" smtClean="0"/>
              <a:t>Fall CTE Workshop on Course Quality Checklist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B05F4-ABA0-4EE4-B79B-65DD8B1CAD8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7805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9390A252-F64D-E649-9271-5DBBBA86610A}" type="slidenum">
              <a:rPr lang="en-US" sz="1200"/>
              <a:pPr eaLnBrk="1" hangingPunct="1"/>
              <a:t>7</a:t>
            </a:fld>
            <a:endParaRPr lang="en-US" sz="120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C897BA-5E52-4C7C-AD2F-867319C73BA5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544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D3E41-E2DE-48B7-AD25-2C05D8372D60}" type="datetime4">
              <a:rPr lang="en-US" smtClean="0"/>
              <a:pPr/>
              <a:t>September 24,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80808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80808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509F6-9FD9-4A49-8F87-CC2649336C71}" type="slidenum">
              <a:rPr lang="en-US" smtClean="0">
                <a:solidFill>
                  <a:srgbClr val="808080"/>
                </a:solidFill>
              </a:rPr>
              <a:pPr/>
              <a:t>‹#›</a:t>
            </a:fld>
            <a:endParaRPr lang="en-US">
              <a:solidFill>
                <a:srgbClr val="80808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80808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80808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E2BF8-EC2B-4FFB-9CE8-E86A48E6DBEE}" type="slidenum">
              <a:rPr lang="en-US" smtClean="0">
                <a:solidFill>
                  <a:srgbClr val="808080"/>
                </a:solidFill>
              </a:rPr>
              <a:pPr/>
              <a:t>‹#›</a:t>
            </a:fld>
            <a:endParaRPr lang="en-US">
              <a:solidFill>
                <a:srgbClr val="808080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600200"/>
            <a:ext cx="7772400" cy="4495800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Manual of </a:t>
            </a:r>
            <a:br>
              <a:rPr lang="en-US"/>
            </a:br>
            <a:r>
              <a:rPr lang="en-US"/>
              <a:t>Structural Kinesiology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The Shoulder Joint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5-</a:t>
            </a:r>
            <a:fld id="{3385C76D-095C-D542-98B7-97080FF45E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293448"/>
      </p:ext>
    </p:extLst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80808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80808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A9EE6-19D3-4F9A-B8C3-508636D46A40}" type="slidenum">
              <a:rPr lang="en-US" smtClean="0">
                <a:solidFill>
                  <a:srgbClr val="808080"/>
                </a:solidFill>
              </a:rPr>
              <a:pPr/>
              <a:t>‹#›</a:t>
            </a:fld>
            <a:endParaRPr lang="en-US">
              <a:solidFill>
                <a:srgbClr val="80808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78D1B-BB73-41B2-8202-C6678B761557}" type="datetime4">
              <a:rPr lang="en-US" smtClean="0"/>
              <a:pPr/>
              <a:t>September 24,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80808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80808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D87CD-C1AB-471F-9799-328CAEF7735D}" type="slidenum">
              <a:rPr lang="en-US" smtClean="0">
                <a:solidFill>
                  <a:srgbClr val="808080"/>
                </a:solidFill>
              </a:rPr>
              <a:pPr/>
              <a:t>‹#›</a:t>
            </a:fld>
            <a:endParaRPr lang="en-US">
              <a:solidFill>
                <a:srgbClr val="80808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80808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80808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2F09C-286A-46A1-9523-24E5B6DC8007}" type="slidenum">
              <a:rPr lang="en-US" smtClean="0">
                <a:solidFill>
                  <a:srgbClr val="808080"/>
                </a:solidFill>
              </a:rPr>
              <a:pPr/>
              <a:t>‹#›</a:t>
            </a:fld>
            <a:endParaRPr lang="en-US">
              <a:solidFill>
                <a:srgbClr val="80808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80808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80808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D46AA-29E2-4D8F-8E2E-21BD13DDAA97}" type="slidenum">
              <a:rPr lang="en-US" smtClean="0">
                <a:solidFill>
                  <a:srgbClr val="808080"/>
                </a:solidFill>
              </a:rPr>
              <a:pPr/>
              <a:t>‹#›</a:t>
            </a:fld>
            <a:endParaRPr lang="en-US">
              <a:solidFill>
                <a:srgbClr val="80808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80808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80808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B72CD-E22F-4269-9F5D-9768CD727418}" type="slidenum">
              <a:rPr lang="en-US" smtClean="0">
                <a:solidFill>
                  <a:srgbClr val="808080"/>
                </a:solidFill>
              </a:rPr>
              <a:pPr/>
              <a:t>‹#›</a:t>
            </a:fld>
            <a:endParaRPr lang="en-US">
              <a:solidFill>
                <a:srgbClr val="80808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80808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80808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99478-7A3F-4002-B5B4-071514E32F6B}" type="slidenum">
              <a:rPr lang="en-US" smtClean="0">
                <a:solidFill>
                  <a:srgbClr val="808080"/>
                </a:solidFill>
              </a:rPr>
              <a:pPr/>
              <a:t>‹#›</a:t>
            </a:fld>
            <a:endParaRPr lang="en-US">
              <a:solidFill>
                <a:srgbClr val="808080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anchor="t"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80808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80808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53333-096D-456B-B1AD-2DA3A9345CB4}" type="slidenum">
              <a:rPr lang="en-US" smtClean="0">
                <a:solidFill>
                  <a:srgbClr val="808080"/>
                </a:solidFill>
              </a:rPr>
              <a:pPr/>
              <a:t>‹#›</a:t>
            </a:fld>
            <a:endParaRPr lang="en-US">
              <a:solidFill>
                <a:srgbClr val="80808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80808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80808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F842AED-6645-4D62-8C0B-90B81DDBC50C}" type="slidenum">
              <a:rPr lang="en-US" smtClean="0">
                <a:solidFill>
                  <a:srgbClr val="80808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80808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  <p:sldLayoutId id="214748389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29908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Creating a Pathway to Quality Design </a:t>
            </a:r>
            <a:r>
              <a:rPr lang="en-US" dirty="0"/>
              <a:t>For Online and Blended Courses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048000"/>
            <a:ext cx="6400800" cy="1752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5</a:t>
            </a:r>
            <a:r>
              <a:rPr lang="en-US" baseline="30000" dirty="0" smtClean="0"/>
              <a:t>th</a:t>
            </a:r>
            <a:r>
              <a:rPr lang="en-US" dirty="0" smtClean="0"/>
              <a:t> Annual </a:t>
            </a:r>
            <a:r>
              <a:rPr lang="en-US" dirty="0" smtClean="0"/>
              <a:t>QM Conference</a:t>
            </a:r>
          </a:p>
          <a:p>
            <a:r>
              <a:rPr lang="en-US" dirty="0" smtClean="0"/>
              <a:t>Nashville, TN</a:t>
            </a:r>
            <a:endParaRPr lang="en-US" dirty="0" smtClean="0"/>
          </a:p>
          <a:p>
            <a:r>
              <a:rPr lang="en-US" dirty="0" smtClean="0"/>
              <a:t>October 3, </a:t>
            </a:r>
            <a:r>
              <a:rPr lang="en-US" dirty="0" smtClean="0"/>
              <a:t>2013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81200" y="5105400"/>
            <a:ext cx="527932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dirty="0" smtClean="0"/>
              <a:t>Tammy </a:t>
            </a:r>
            <a:r>
              <a:rPr lang="en-US" dirty="0" err="1" smtClean="0"/>
              <a:t>Macek</a:t>
            </a:r>
            <a:r>
              <a:rPr lang="en-US" dirty="0" smtClean="0"/>
              <a:t>, Susan Paul, Mary Jo </a:t>
            </a:r>
            <a:r>
              <a:rPr lang="en-US" dirty="0" err="1" smtClean="0"/>
              <a:t>DiGiandomenico</a:t>
            </a:r>
            <a:r>
              <a:rPr lang="en-US" dirty="0" smtClean="0"/>
              <a:t>,</a:t>
            </a:r>
          </a:p>
          <a:p>
            <a:pPr algn="ctr">
              <a:spcBef>
                <a:spcPts val="600"/>
              </a:spcBef>
            </a:pPr>
            <a:r>
              <a:rPr lang="en-US" dirty="0" smtClean="0"/>
              <a:t>Janis Thompson, and Aimee Dickinson</a:t>
            </a:r>
          </a:p>
          <a:p>
            <a:pPr algn="ctr">
              <a:spcBef>
                <a:spcPts val="600"/>
              </a:spcBef>
            </a:pPr>
            <a:r>
              <a:rPr lang="en-US" b="1" dirty="0" smtClean="0"/>
              <a:t>Lorain County Community College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71976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295400"/>
          </a:xfrm>
        </p:spPr>
        <p:txBody>
          <a:bodyPr>
            <a:noAutofit/>
          </a:bodyPr>
          <a:lstStyle/>
          <a:p>
            <a:pPr>
              <a:lnSpc>
                <a:spcPts val="4800"/>
              </a:lnSpc>
            </a:pPr>
            <a:r>
              <a:rPr lang="en-US" sz="4400" b="1" dirty="0">
                <a:latin typeface="Garamond" charset="0"/>
              </a:rPr>
              <a:t>Women</a:t>
            </a:r>
            <a:r>
              <a:rPr lang="ja-JP" altLang="en-US" sz="4400" b="1" dirty="0">
                <a:latin typeface="Garamond" charset="0"/>
              </a:rPr>
              <a:t>’</a:t>
            </a:r>
            <a:r>
              <a:rPr lang="en-US" sz="4400" b="1" dirty="0">
                <a:latin typeface="Garamond" charset="0"/>
              </a:rPr>
              <a:t>s Health </a:t>
            </a:r>
            <a:br>
              <a:rPr lang="en-US" sz="4400" b="1" dirty="0">
                <a:latin typeface="Garamond" charset="0"/>
              </a:rPr>
            </a:br>
            <a:r>
              <a:rPr lang="en-US" sz="4400" b="1" dirty="0">
                <a:latin typeface="Garamond" charset="0"/>
              </a:rPr>
              <a:t>Fall 2013 – </a:t>
            </a:r>
            <a:r>
              <a:rPr lang="en-US" sz="4400" b="1" dirty="0" smtClean="0">
                <a:latin typeface="Garamond" charset="0"/>
              </a:rPr>
              <a:t>Lessons</a:t>
            </a:r>
            <a:endParaRPr lang="en-US" sz="4400" b="1" dirty="0">
              <a:latin typeface="Garamond" charset="0"/>
            </a:endParaRPr>
          </a:p>
        </p:txBody>
      </p:sp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05000"/>
            <a:ext cx="8442325" cy="466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4286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371600"/>
          </a:xfrm>
        </p:spPr>
        <p:txBody>
          <a:bodyPr>
            <a:noAutofit/>
          </a:bodyPr>
          <a:lstStyle/>
          <a:p>
            <a:pPr>
              <a:lnSpc>
                <a:spcPts val="4800"/>
              </a:lnSpc>
            </a:pPr>
            <a:r>
              <a:rPr lang="en-US" sz="4400" b="1" dirty="0">
                <a:latin typeface="Garamond" charset="0"/>
              </a:rPr>
              <a:t>Women</a:t>
            </a:r>
            <a:r>
              <a:rPr lang="ja-JP" altLang="en-US" sz="4400" b="1" dirty="0">
                <a:latin typeface="Garamond" charset="0"/>
              </a:rPr>
              <a:t>’</a:t>
            </a:r>
            <a:r>
              <a:rPr lang="en-US" sz="4400" b="1" dirty="0">
                <a:latin typeface="Garamond" charset="0"/>
              </a:rPr>
              <a:t>s Health </a:t>
            </a:r>
            <a:r>
              <a:rPr lang="en-US" sz="4400" b="1" dirty="0" smtClean="0">
                <a:latin typeface="Garamond" charset="0"/>
              </a:rPr>
              <a:t>Fall </a:t>
            </a:r>
            <a:r>
              <a:rPr lang="en-US" sz="4400" b="1" dirty="0">
                <a:latin typeface="Garamond" charset="0"/>
              </a:rPr>
              <a:t>2013  - Graded </a:t>
            </a:r>
            <a:r>
              <a:rPr lang="en-US" sz="4400" b="1" dirty="0" smtClean="0">
                <a:latin typeface="Garamond" charset="0"/>
              </a:rPr>
              <a:t>Assignments Folder</a:t>
            </a:r>
            <a:endParaRPr lang="en-US" sz="4400" b="1" dirty="0">
              <a:latin typeface="Garamond" charset="0"/>
            </a:endParaRPr>
          </a:p>
        </p:txBody>
      </p:sp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752600"/>
            <a:ext cx="7162800" cy="4965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4745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ts val="4800"/>
              </a:lnSpc>
            </a:pPr>
            <a:r>
              <a:rPr lang="en-US" sz="4400" b="1" dirty="0">
                <a:latin typeface="Garamond" charset="0"/>
              </a:rPr>
              <a:t>Women</a:t>
            </a:r>
            <a:r>
              <a:rPr lang="ja-JP" altLang="en-US" sz="4400" b="1" dirty="0">
                <a:latin typeface="Garamond" charset="0"/>
              </a:rPr>
              <a:t>’</a:t>
            </a:r>
            <a:r>
              <a:rPr lang="en-US" sz="4400" b="1" dirty="0">
                <a:latin typeface="Garamond" charset="0"/>
              </a:rPr>
              <a:t>s Health </a:t>
            </a:r>
            <a:br>
              <a:rPr lang="en-US" sz="4400" b="1" dirty="0">
                <a:latin typeface="Garamond" charset="0"/>
              </a:rPr>
            </a:br>
            <a:r>
              <a:rPr lang="en-US" sz="4400" b="1" dirty="0">
                <a:latin typeface="Garamond" charset="0"/>
              </a:rPr>
              <a:t>Fall 2013  - Learning Aids </a:t>
            </a:r>
            <a:r>
              <a:rPr lang="en-US" sz="4400" b="1" dirty="0" smtClean="0">
                <a:latin typeface="Garamond" charset="0"/>
              </a:rPr>
              <a:t>Folder</a:t>
            </a:r>
            <a:endParaRPr lang="en-US" sz="4400" b="1" dirty="0">
              <a:latin typeface="Garamond" charset="0"/>
            </a:endParaRPr>
          </a:p>
        </p:txBody>
      </p:sp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52600"/>
            <a:ext cx="79248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58073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86800" cy="1143000"/>
          </a:xfrm>
        </p:spPr>
        <p:txBody>
          <a:bodyPr>
            <a:noAutofit/>
          </a:bodyPr>
          <a:lstStyle/>
          <a:p>
            <a:pPr>
              <a:lnSpc>
                <a:spcPts val="4800"/>
              </a:lnSpc>
            </a:pPr>
            <a:r>
              <a:rPr lang="en-US" sz="4400" b="1" dirty="0">
                <a:latin typeface="Garamond" charset="0"/>
              </a:rPr>
              <a:t>Women</a:t>
            </a:r>
            <a:r>
              <a:rPr lang="ja-JP" altLang="en-US" sz="4400" b="1" dirty="0">
                <a:latin typeface="Garamond" charset="0"/>
              </a:rPr>
              <a:t>’</a:t>
            </a:r>
            <a:r>
              <a:rPr lang="en-US" sz="4400" b="1" dirty="0">
                <a:latin typeface="Garamond" charset="0"/>
              </a:rPr>
              <a:t>s Health </a:t>
            </a:r>
            <a:br>
              <a:rPr lang="en-US" sz="4400" b="1" dirty="0">
                <a:latin typeface="Garamond" charset="0"/>
              </a:rPr>
            </a:br>
            <a:r>
              <a:rPr lang="en-US" sz="4400" b="1" dirty="0">
                <a:latin typeface="Garamond" charset="0"/>
              </a:rPr>
              <a:t>Fall 2013 </a:t>
            </a:r>
            <a:r>
              <a:rPr lang="en-US" sz="4400" b="1" dirty="0" smtClean="0">
                <a:latin typeface="Garamond" charset="0"/>
              </a:rPr>
              <a:t>Calendar of Due </a:t>
            </a:r>
            <a:r>
              <a:rPr lang="en-US" sz="4400" b="1" dirty="0">
                <a:latin typeface="Garamond" charset="0"/>
              </a:rPr>
              <a:t>Dates</a:t>
            </a:r>
          </a:p>
        </p:txBody>
      </p:sp>
      <p:pic>
        <p:nvPicPr>
          <p:cNvPr id="20483" name="Table Placeholder 2"/>
          <p:cNvPicPr>
            <a:picLocks noGrp="1" noChangeAspect="1"/>
          </p:cNvPicPr>
          <p:nvPr>
            <p:ph type="tbl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630" r="-34630"/>
          <a:stretch>
            <a:fillRect/>
          </a:stretch>
        </p:blipFill>
        <p:spPr>
          <a:xfrm>
            <a:off x="76200" y="1447800"/>
            <a:ext cx="8958021" cy="5181600"/>
          </a:xfrm>
        </p:spPr>
      </p:pic>
    </p:spTree>
    <p:extLst>
      <p:ext uri="{BB962C8B-B14F-4D97-AF65-F5344CB8AC3E}">
        <p14:creationId xmlns:p14="http://schemas.microsoft.com/office/powerpoint/2010/main" val="29597296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670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Innovative Learning Project (ILP) Grants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80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/>
              <a:t>What is an ILP?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8001000" cy="4983163"/>
          </a:xfrm>
        </p:spPr>
        <p:txBody>
          <a:bodyPr anchor="t">
            <a:normAutofit fontScale="85000" lnSpcReduction="10000"/>
          </a:bodyPr>
          <a:lstStyle/>
          <a:p>
            <a:r>
              <a:rPr lang="en-US" sz="3294" dirty="0" smtClean="0"/>
              <a:t>Three types of grant opportunities are available to LCCC faculty</a:t>
            </a:r>
          </a:p>
          <a:p>
            <a:pPr lvl="1"/>
            <a:r>
              <a:rPr lang="en-US" dirty="0" smtClean="0"/>
              <a:t>Course Redesign</a:t>
            </a:r>
          </a:p>
          <a:p>
            <a:pPr lvl="1"/>
            <a:r>
              <a:rPr lang="en-US" dirty="0" smtClean="0"/>
              <a:t>Course Quality Assurance</a:t>
            </a:r>
          </a:p>
          <a:p>
            <a:pPr lvl="1"/>
            <a:r>
              <a:rPr lang="en-US" dirty="0" smtClean="0"/>
              <a:t>Innovative Learning Project</a:t>
            </a:r>
          </a:p>
          <a:p>
            <a:pPr marL="0" indent="0">
              <a:buNone/>
            </a:pPr>
            <a:endParaRPr lang="en-US" sz="1161" dirty="0" smtClean="0"/>
          </a:p>
          <a:p>
            <a:r>
              <a:rPr lang="en-US" sz="3294" dirty="0" smtClean="0"/>
              <a:t>ILP engages in innovative learning strategies that promote student retention and student success</a:t>
            </a:r>
          </a:p>
        </p:txBody>
      </p:sp>
    </p:spTree>
    <p:extLst>
      <p:ext uri="{BB962C8B-B14F-4D97-AF65-F5344CB8AC3E}">
        <p14:creationId xmlns:p14="http://schemas.microsoft.com/office/powerpoint/2010/main" val="3576441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/>
              <a:t>Criteria for an ILP Award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8305800" cy="4953000"/>
          </a:xfrm>
        </p:spPr>
        <p:txBody>
          <a:bodyPr>
            <a:noAutofit/>
          </a:bodyPr>
          <a:lstStyle/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en-US" sz="2800" dirty="0" smtClean="0"/>
              <a:t>Supports principles of the Learning College and LCCC’s Vision 2.0 priorities</a:t>
            </a:r>
          </a:p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en-US" sz="2800" dirty="0" smtClean="0"/>
              <a:t>Describes the impact on student retention and student success</a:t>
            </a:r>
          </a:p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en-US" sz="2800" dirty="0" smtClean="0"/>
              <a:t>Assessment procedures are clearly established</a:t>
            </a:r>
          </a:p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en-US" sz="2800" dirty="0" smtClean="0"/>
              <a:t>Members are interdisciplinary and collaborative</a:t>
            </a:r>
          </a:p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en-US" sz="2800" dirty="0" smtClean="0"/>
              <a:t>Budget is appropriate</a:t>
            </a:r>
          </a:p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en-US" sz="2800" dirty="0" smtClean="0"/>
              <a:t>Overall content and design demonstrate quality, merit and efficiency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59759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/>
              <a:t>Further info…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981200"/>
            <a:ext cx="7467600" cy="4525963"/>
          </a:xfrm>
        </p:spPr>
        <p:txBody>
          <a:bodyPr/>
          <a:lstStyle/>
          <a:p>
            <a:r>
              <a:rPr lang="en-US" sz="2800" dirty="0" smtClean="0"/>
              <a:t>Two ILP workshops are provided annually</a:t>
            </a:r>
          </a:p>
          <a:p>
            <a:r>
              <a:rPr lang="en-US" sz="2800" dirty="0" smtClean="0"/>
              <a:t>Workshop facilitators provide expertise</a:t>
            </a:r>
          </a:p>
          <a:p>
            <a:r>
              <a:rPr lang="en-US" sz="2800" dirty="0" smtClean="0"/>
              <a:t>Coordinator provides one-on-one guidance</a:t>
            </a:r>
          </a:p>
          <a:p>
            <a:r>
              <a:rPr lang="en-US" sz="2800" dirty="0" smtClean="0"/>
              <a:t>Annual ILP Celebration in April – ”Noshing and Sharing”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213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722313" y="2057401"/>
            <a:ext cx="7772400" cy="2349500"/>
          </a:xfrm>
        </p:spPr>
        <p:txBody>
          <a:bodyPr>
            <a:normAutofit lnSpcReduction="10000"/>
          </a:bodyPr>
          <a:lstStyle/>
          <a:p>
            <a:pPr algn="ctr">
              <a:lnSpc>
                <a:spcPct val="170000"/>
              </a:lnSpc>
              <a:spcBef>
                <a:spcPts val="0"/>
              </a:spcBef>
            </a:pPr>
            <a:r>
              <a:rPr lang="en-US" sz="4400" b="1" dirty="0" smtClean="0"/>
              <a:t>Developing the Quality </a:t>
            </a:r>
          </a:p>
          <a:p>
            <a:pPr algn="ctr">
              <a:lnSpc>
                <a:spcPct val="170000"/>
              </a:lnSpc>
              <a:spcBef>
                <a:spcPts val="0"/>
              </a:spcBef>
            </a:pPr>
            <a:r>
              <a:rPr lang="en-US" sz="4400" b="1" dirty="0" smtClean="0"/>
              <a:t>Assurance Checklist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1273555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/>
              <a:t>Design Process</a:t>
            </a:r>
            <a:endParaRPr lang="en-US" sz="44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en-US" dirty="0"/>
              <a:t>Involved a review of numerous resources</a:t>
            </a:r>
          </a:p>
          <a:p>
            <a:r>
              <a:rPr lang="en-US" dirty="0" smtClean="0"/>
              <a:t>Created by a cross-curricular team, including faculty and staff</a:t>
            </a:r>
          </a:p>
          <a:p>
            <a:r>
              <a:rPr lang="en-US" dirty="0" smtClean="0"/>
              <a:t>Worked in small teams to create different parts of the checklist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703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722313" y="2667000"/>
            <a:ext cx="7772400" cy="1500187"/>
          </a:xfrm>
        </p:spPr>
        <p:txBody>
          <a:bodyPr>
            <a:noAutofit/>
          </a:bodyPr>
          <a:lstStyle/>
          <a:p>
            <a:pPr algn="ctr">
              <a:lnSpc>
                <a:spcPct val="124000"/>
              </a:lnSpc>
              <a:spcBef>
                <a:spcPts val="0"/>
              </a:spcBef>
            </a:pPr>
            <a:r>
              <a:rPr lang="en-US" sz="4400" b="1" dirty="0" smtClean="0"/>
              <a:t>Introduction of LCCC to </a:t>
            </a:r>
          </a:p>
          <a:p>
            <a:pPr algn="ctr">
              <a:lnSpc>
                <a:spcPct val="124000"/>
              </a:lnSpc>
              <a:spcBef>
                <a:spcPts val="0"/>
              </a:spcBef>
            </a:pPr>
            <a:r>
              <a:rPr lang="en-US" sz="4400" b="1" dirty="0" smtClean="0"/>
              <a:t>Quality Matters</a:t>
            </a:r>
            <a:endParaRPr lang="en-US" sz="4400" b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Quality Assurance Checklist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en-US" dirty="0" smtClean="0"/>
              <a:t>Categories:</a:t>
            </a:r>
          </a:p>
          <a:p>
            <a:pPr lvl="1"/>
            <a:r>
              <a:rPr lang="en-US" dirty="0" smtClean="0"/>
              <a:t>Introduction/Getting Started</a:t>
            </a:r>
          </a:p>
          <a:p>
            <a:pPr lvl="1"/>
            <a:r>
              <a:rPr lang="en-US" dirty="0" smtClean="0"/>
              <a:t>Organizational Design/Navigation/</a:t>
            </a:r>
            <a:r>
              <a:rPr lang="en-US" dirty="0" err="1" smtClean="0"/>
              <a:t>Findability</a:t>
            </a:r>
            <a:endParaRPr lang="en-US" dirty="0" smtClean="0"/>
          </a:p>
          <a:p>
            <a:pPr lvl="1"/>
            <a:r>
              <a:rPr lang="en-US" dirty="0" smtClean="0"/>
              <a:t>Learning Outcomes/Objectives</a:t>
            </a:r>
          </a:p>
          <a:p>
            <a:pPr lvl="1"/>
            <a:r>
              <a:rPr lang="en-US" dirty="0" smtClean="0"/>
              <a:t>Assessments</a:t>
            </a:r>
          </a:p>
          <a:p>
            <a:pPr lvl="1"/>
            <a:r>
              <a:rPr lang="en-US" dirty="0" smtClean="0"/>
              <a:t>Course Material/Interaction/Engagement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7166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 anchor="t">
            <a:normAutofit/>
          </a:bodyPr>
          <a:lstStyle/>
          <a:p>
            <a:r>
              <a:rPr lang="en-US" dirty="0" smtClean="0"/>
              <a:t>Within each category:</a:t>
            </a:r>
          </a:p>
          <a:p>
            <a:pPr lvl="1"/>
            <a:r>
              <a:rPr lang="en-US" dirty="0" smtClean="0"/>
              <a:t>Specific criteria were developed</a:t>
            </a:r>
          </a:p>
          <a:p>
            <a:pPr lvl="1"/>
            <a:r>
              <a:rPr lang="en-US" dirty="0" smtClean="0"/>
              <a:t>An importance “value” was assigned</a:t>
            </a:r>
          </a:p>
          <a:p>
            <a:r>
              <a:rPr lang="en-US" dirty="0" smtClean="0"/>
              <a:t>Guidelines for checklist usage were created:</a:t>
            </a:r>
          </a:p>
          <a:p>
            <a:pPr lvl="1"/>
            <a:r>
              <a:rPr lang="en-US" dirty="0" smtClean="0"/>
              <a:t>For self-review</a:t>
            </a:r>
          </a:p>
          <a:p>
            <a:pPr lvl="1"/>
            <a:r>
              <a:rPr lang="en-US" dirty="0" smtClean="0"/>
              <a:t>For peer-review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smtClean="0"/>
              <a:t>Quality Assurance Checklist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9228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Pilot, Part 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 anchor="t">
            <a:normAutofit lnSpcReduction="10000"/>
          </a:bodyPr>
          <a:lstStyle/>
          <a:p>
            <a:r>
              <a:rPr lang="en-US" dirty="0" smtClean="0"/>
              <a:t>The project team used the checklist to review two courses:   an online (QM recognized) course and a blended (previously </a:t>
            </a:r>
            <a:r>
              <a:rPr lang="en-US" dirty="0" err="1" smtClean="0"/>
              <a:t>unreviewed</a:t>
            </a:r>
            <a:r>
              <a:rPr lang="en-US" dirty="0" smtClean="0"/>
              <a:t>) course</a:t>
            </a:r>
          </a:p>
          <a:p>
            <a:r>
              <a:rPr lang="en-US" dirty="0" smtClean="0"/>
              <a:t>Feedback from that experience led to some tweaking of the Quality Assurance Checklist and the review process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7586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Pilot, Part II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>
            <a:normAutofit lnSpcReduction="10000"/>
          </a:bodyPr>
          <a:lstStyle/>
          <a:p>
            <a:r>
              <a:rPr lang="en-US" dirty="0" smtClean="0"/>
              <a:t>The instructor of the blended course did revisions based upon review feedback</a:t>
            </a:r>
          </a:p>
          <a:p>
            <a:r>
              <a:rPr lang="en-US" dirty="0" smtClean="0"/>
              <a:t>The project team returned to and reviewed the blended course</a:t>
            </a:r>
          </a:p>
          <a:p>
            <a:r>
              <a:rPr lang="en-US" dirty="0" smtClean="0"/>
              <a:t>A pre-QM review was then done on the blended course using the QM Rubric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7809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Finalizing the Checklist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5029200"/>
          </a:xfrm>
        </p:spPr>
        <p:txBody>
          <a:bodyPr anchor="t"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 smtClean="0"/>
              <a:t>An annotated checklist document was created: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 To provide more detail </a:t>
            </a:r>
          </a:p>
          <a:p>
            <a:pPr lvl="1">
              <a:spcBef>
                <a:spcPts val="0"/>
              </a:spcBef>
            </a:pPr>
            <a:r>
              <a:rPr lang="en-US" dirty="0"/>
              <a:t>T</a:t>
            </a:r>
            <a:r>
              <a:rPr lang="en-US" dirty="0" smtClean="0"/>
              <a:t>o direct faculty to the online training materials that would help courses meet the Quality  Assurance expectations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To facilitate self-assessment and self-improvement of online and blended courses by faculty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6657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867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smtClean="0"/>
              <a:t>QUALITY </a:t>
            </a:r>
            <a:r>
              <a:rPr lang="en-US" b="1" dirty="0"/>
              <a:t>ASSURANCE COURSE DESIGN GRANT </a:t>
            </a:r>
            <a:r>
              <a:rPr lang="en-US" b="1" dirty="0" smtClean="0"/>
              <a:t>PROJECTS</a:t>
            </a:r>
          </a:p>
          <a:p>
            <a:pPr marL="0" indent="0" algn="ctr">
              <a:buNone/>
            </a:pPr>
            <a:r>
              <a:rPr lang="en-US" b="1" dirty="0" smtClean="0"/>
              <a:t> </a:t>
            </a:r>
            <a:endParaRPr lang="en-US" b="1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58129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What Are These Grants? </a:t>
            </a:r>
            <a:endParaRPr lang="en-US" sz="44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3400" y="2667000"/>
            <a:ext cx="8229600" cy="4191000"/>
          </a:xfrm>
        </p:spPr>
        <p:txBody>
          <a:bodyPr>
            <a:noAutofit/>
          </a:bodyPr>
          <a:lstStyle/>
          <a:p>
            <a:pPr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sz="2800" dirty="0"/>
              <a:t>CTE grant monies are available for instructors to have their online or blended course evaluated using </a:t>
            </a:r>
            <a:r>
              <a:rPr lang="en-US" sz="2800" dirty="0" smtClean="0"/>
              <a:t>the </a:t>
            </a:r>
            <a:r>
              <a:rPr lang="en-US" sz="2800" b="1" dirty="0" smtClean="0"/>
              <a:t>LCCC </a:t>
            </a:r>
            <a:r>
              <a:rPr lang="en-US" sz="2800" b="1" dirty="0"/>
              <a:t>Quality Assurance Certification process</a:t>
            </a:r>
          </a:p>
          <a:p>
            <a:pPr marL="457200" lvl="1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b="1" dirty="0"/>
          </a:p>
          <a:p>
            <a:pPr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sz="2800" dirty="0"/>
              <a:t>By utilizing the </a:t>
            </a:r>
            <a:r>
              <a:rPr lang="en-US" sz="2800" b="1" dirty="0"/>
              <a:t>LCCC Quality Assurance </a:t>
            </a:r>
            <a:r>
              <a:rPr lang="en-US" sz="2800" b="1" dirty="0" smtClean="0"/>
              <a:t>Checklist</a:t>
            </a:r>
            <a:r>
              <a:rPr lang="en-US" sz="2800" b="1" dirty="0"/>
              <a:t>, </a:t>
            </a:r>
            <a:r>
              <a:rPr lang="en-US" sz="2800" dirty="0"/>
              <a:t>the faculty member will identify areas in </a:t>
            </a:r>
            <a:r>
              <a:rPr lang="en-US" sz="2800" dirty="0" smtClean="0"/>
              <a:t>his/her </a:t>
            </a:r>
            <a:r>
              <a:rPr lang="en-US" sz="2800" dirty="0"/>
              <a:t>online or blended course that could be </a:t>
            </a:r>
            <a:r>
              <a:rPr lang="en-US" sz="2800" dirty="0" smtClean="0"/>
              <a:t>improved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1143000"/>
            <a:ext cx="2877312" cy="166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308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28600"/>
            <a:ext cx="8915400" cy="1143000"/>
          </a:xfrm>
        </p:spPr>
        <p:txBody>
          <a:bodyPr>
            <a:noAutofit/>
          </a:bodyPr>
          <a:lstStyle/>
          <a:p>
            <a:r>
              <a:rPr lang="en-US" sz="4400" b="1" dirty="0"/>
              <a:t>PHASES OF THE GRANT PROCESS</a:t>
            </a:r>
            <a:r>
              <a:rPr lang="en-US" sz="4400" dirty="0"/>
              <a:t/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915400" cy="5181600"/>
          </a:xfrm>
        </p:spPr>
        <p:txBody>
          <a:bodyPr anchor="t">
            <a:noAutofit/>
          </a:bodyPr>
          <a:lstStyle/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en-US" sz="2100" b="1" dirty="0"/>
              <a:t>Proposal submission:</a:t>
            </a:r>
          </a:p>
          <a:p>
            <a:pPr>
              <a:lnSpc>
                <a:spcPct val="13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2100" dirty="0" smtClean="0"/>
              <a:t>Complete </a:t>
            </a:r>
            <a:r>
              <a:rPr lang="en-US" sz="2100" dirty="0"/>
              <a:t>the proposal </a:t>
            </a:r>
            <a:r>
              <a:rPr lang="en-US" sz="2100" dirty="0" smtClean="0"/>
              <a:t>form</a:t>
            </a:r>
          </a:p>
          <a:p>
            <a:pPr>
              <a:lnSpc>
                <a:spcPct val="13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2100" dirty="0" smtClean="0"/>
              <a:t>Place </a:t>
            </a:r>
            <a:r>
              <a:rPr lang="en-US" sz="2100" dirty="0"/>
              <a:t>the </a:t>
            </a:r>
            <a:r>
              <a:rPr lang="en-US" sz="2100" dirty="0" smtClean="0"/>
              <a:t>survey link </a:t>
            </a:r>
            <a:r>
              <a:rPr lang="en-US" sz="2100" dirty="0"/>
              <a:t>into a </a:t>
            </a:r>
            <a:r>
              <a:rPr lang="en-US" sz="2100" dirty="0" smtClean="0"/>
              <a:t>current </a:t>
            </a:r>
            <a:r>
              <a:rPr lang="en-US" sz="2100" dirty="0"/>
              <a:t>section </a:t>
            </a:r>
            <a:r>
              <a:rPr lang="en-US" sz="2100" dirty="0" smtClean="0"/>
              <a:t>of course</a:t>
            </a:r>
          </a:p>
          <a:p>
            <a:pPr>
              <a:lnSpc>
                <a:spcPct val="13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2100" dirty="0" smtClean="0"/>
              <a:t>Complete </a:t>
            </a:r>
            <a:r>
              <a:rPr lang="en-US" sz="2100" dirty="0"/>
              <a:t>the self-assessment of your course </a:t>
            </a:r>
            <a:r>
              <a:rPr lang="en-US" sz="2100" dirty="0" smtClean="0"/>
              <a:t>using the QA Checklist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en-US" sz="2100" b="1" dirty="0"/>
              <a:t>Initial </a:t>
            </a:r>
            <a:r>
              <a:rPr lang="en-US" sz="2100" b="1" dirty="0" smtClean="0"/>
              <a:t>semester:</a:t>
            </a:r>
          </a:p>
          <a:p>
            <a:pPr>
              <a:lnSpc>
                <a:spcPct val="13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2100" dirty="0" smtClean="0"/>
              <a:t>Complete </a:t>
            </a:r>
            <a:r>
              <a:rPr lang="en-US" sz="2100" dirty="0"/>
              <a:t>the Online Faculty Training </a:t>
            </a:r>
            <a:r>
              <a:rPr lang="en-US" sz="2100" dirty="0" smtClean="0"/>
              <a:t>Course</a:t>
            </a:r>
          </a:p>
          <a:p>
            <a:pPr>
              <a:lnSpc>
                <a:spcPct val="13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2100" dirty="0" smtClean="0"/>
              <a:t>Revise course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en-US" sz="2100" b="1" dirty="0" smtClean="0"/>
              <a:t>Following semester</a:t>
            </a:r>
            <a:r>
              <a:rPr lang="en-US" sz="2100" b="1" dirty="0"/>
              <a:t>:</a:t>
            </a:r>
            <a:endParaRPr lang="en-US" sz="2100" b="1" dirty="0" smtClean="0"/>
          </a:p>
          <a:p>
            <a:pPr lvl="0">
              <a:lnSpc>
                <a:spcPct val="13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2100" dirty="0" smtClean="0"/>
              <a:t>Lead reviewer determines if course is ready for review</a:t>
            </a:r>
          </a:p>
          <a:p>
            <a:pPr lvl="0">
              <a:lnSpc>
                <a:spcPct val="13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2100" dirty="0" smtClean="0"/>
              <a:t>Three person review team </a:t>
            </a:r>
            <a:r>
              <a:rPr lang="en-US" sz="2100" dirty="0"/>
              <a:t>formally </a:t>
            </a:r>
            <a:r>
              <a:rPr lang="en-US" sz="2100" dirty="0" smtClean="0"/>
              <a:t>reviews </a:t>
            </a:r>
            <a:r>
              <a:rPr lang="en-US" sz="2100" dirty="0"/>
              <a:t>the </a:t>
            </a:r>
            <a:r>
              <a:rPr lang="en-US" sz="2100" dirty="0" smtClean="0"/>
              <a:t>course </a:t>
            </a:r>
            <a:endParaRPr lang="en-US" sz="2100" dirty="0"/>
          </a:p>
          <a:p>
            <a:pPr lvl="0">
              <a:lnSpc>
                <a:spcPct val="13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2100" dirty="0"/>
              <a:t>If the course does not meet the </a:t>
            </a:r>
            <a:r>
              <a:rPr lang="en-US" sz="2100" dirty="0" smtClean="0"/>
              <a:t>standards, lead </a:t>
            </a:r>
            <a:r>
              <a:rPr lang="en-US" sz="2100" dirty="0"/>
              <a:t>reviewer will work </a:t>
            </a:r>
            <a:r>
              <a:rPr lang="en-US" sz="2100" dirty="0" smtClean="0"/>
              <a:t>with </a:t>
            </a:r>
            <a:r>
              <a:rPr lang="en-US" sz="2100" dirty="0"/>
              <a:t>instructor to revise the course so that it will meet the expected standards. </a:t>
            </a:r>
          </a:p>
        </p:txBody>
      </p:sp>
    </p:spTree>
    <p:extLst>
      <p:ext uri="{BB962C8B-B14F-4D97-AF65-F5344CB8AC3E}">
        <p14:creationId xmlns:p14="http://schemas.microsoft.com/office/powerpoint/2010/main" val="2752734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6817865"/>
              </p:ext>
            </p:extLst>
          </p:nvPr>
        </p:nvGraphicFramePr>
        <p:xfrm>
          <a:off x="457200" y="1828800"/>
          <a:ext cx="8229600" cy="4648204"/>
        </p:xfrm>
        <a:graphic>
          <a:graphicData uri="http://schemas.openxmlformats.org/drawingml/2006/table">
            <a:tbl>
              <a:tblPr firstRow="1" firstCol="1" bandRow="1"/>
              <a:tblGrid>
                <a:gridCol w="7366927"/>
                <a:gridCol w="862673"/>
              </a:tblGrid>
              <a:tr h="562377">
                <a:tc>
                  <a:txBody>
                    <a:bodyPr/>
                    <a:lstStyle/>
                    <a:p>
                      <a:pPr marL="0" marR="0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Self-evaluation of course using Quality Assurance Checklist 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25 pts.</a:t>
                      </a: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6807">
                <a:tc>
                  <a:txBody>
                    <a:bodyPr/>
                    <a:lstStyle/>
                    <a:p>
                      <a:pPr marL="0" marR="0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Description of 3 enhancements planned for course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25 pts.</a:t>
                      </a: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2714">
                <a:tc>
                  <a:txBody>
                    <a:bodyPr/>
                    <a:lstStyle/>
                    <a:p>
                      <a:pPr marL="0" marR="0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Explain how these changes 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will 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improve retention and student 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to support Vision 2.0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15 pts.</a:t>
                      </a: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2714">
                <a:tc>
                  <a:txBody>
                    <a:bodyPr/>
                    <a:lstStyle/>
                    <a:p>
                      <a:pPr marL="0" marR="0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Provide a pre-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assessment student 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survey link in a current section of the 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course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 pts.</a:t>
                      </a: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6807">
                <a:tc>
                  <a:txBody>
                    <a:bodyPr/>
                    <a:lstStyle/>
                    <a:p>
                      <a:pPr marL="0" marR="0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Do you require special services from an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instructional design team?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 pts.</a:t>
                      </a: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4071">
                <a:tc>
                  <a:txBody>
                    <a:bodyPr/>
                    <a:lstStyle/>
                    <a:p>
                      <a:pPr marL="0" marR="0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Do you need software, online resources, or assistance with creation of video, audio, or learning object content or other resources during your grant cycle? 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Cost?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15 pts.</a:t>
                      </a: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2714">
                <a:tc>
                  <a:txBody>
                    <a:bodyPr/>
                    <a:lstStyle/>
                    <a:p>
                      <a:pPr marL="0" marR="0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Are you willing to share your experience and results with CTE as a Professional Development workshop? 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 Explain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 pts.</a:t>
                      </a: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57200" y="25828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52400" y="152400"/>
            <a:ext cx="8915400" cy="13716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b="1" dirty="0">
                <a:solidFill>
                  <a:srgbClr val="000000"/>
                </a:solidFill>
              </a:rPr>
              <a:t>CRITERIA FOR QUALITY COURSE DESIGN PROJECT AWARDS </a:t>
            </a:r>
          </a:p>
          <a:p>
            <a:r>
              <a:rPr lang="en-US" sz="4400" b="1" dirty="0" smtClean="0">
                <a:solidFill>
                  <a:srgbClr val="000000"/>
                </a:solidFill>
              </a:rPr>
              <a:t/>
            </a:r>
            <a:br>
              <a:rPr lang="en-US" sz="4400" b="1" dirty="0" smtClean="0">
                <a:solidFill>
                  <a:srgbClr val="000000"/>
                </a:solidFill>
              </a:rPr>
            </a:br>
            <a:endParaRPr lang="en-US" sz="44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040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912" r="-51912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/>
              <a:t>Seal of Excellence</a:t>
            </a:r>
            <a:endParaRPr lang="en-US" sz="4400" b="1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992" y="5943600"/>
            <a:ext cx="8991600" cy="6096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1"/>
            <a:r>
              <a:rPr lang="en-US" sz="2200" dirty="0" smtClean="0">
                <a:solidFill>
                  <a:schemeClr val="tx1"/>
                </a:solidFill>
              </a:rPr>
              <a:t/>
            </a:r>
            <a:br>
              <a:rPr lang="en-US" sz="2200" dirty="0" smtClean="0">
                <a:solidFill>
                  <a:schemeClr val="tx1"/>
                </a:solidFill>
              </a:rPr>
            </a:br>
            <a:r>
              <a:rPr lang="en-US" sz="2200" dirty="0" smtClean="0">
                <a:solidFill>
                  <a:schemeClr val="tx1"/>
                </a:solidFill>
              </a:rPr>
              <a:t>Score an overall total of 65/72 (85%)points earns the seal of Excellence </a:t>
            </a:r>
            <a:br>
              <a:rPr lang="en-US" sz="2200" dirty="0" smtClean="0">
                <a:solidFill>
                  <a:schemeClr val="tx1"/>
                </a:solidFill>
              </a:rPr>
            </a:br>
            <a:endParaRPr lang="en-US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98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5562600" cy="19050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QM Implementation - 2010-2011</a:t>
            </a:r>
            <a:endParaRPr lang="en-US" sz="4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228600" y="1905000"/>
            <a:ext cx="4040188" cy="63976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400" dirty="0" smtClean="0"/>
              <a:t>2010 - 2011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228600" y="2362200"/>
            <a:ext cx="4040188" cy="4408488"/>
          </a:xfrm>
        </p:spPr>
        <p:txBody>
          <a:bodyPr>
            <a:normAutofit fontScale="70000" lnSpcReduction="20000"/>
          </a:bodyPr>
          <a:lstStyle/>
          <a:p>
            <a:pPr marL="457200" indent="-457200"/>
            <a:r>
              <a:rPr lang="en-US" sz="2571" dirty="0" smtClean="0"/>
              <a:t>May: LCCC joined </a:t>
            </a:r>
            <a:r>
              <a:rPr lang="en-US" sz="2571" i="1" dirty="0" smtClean="0"/>
              <a:t>Quality </a:t>
            </a:r>
            <a:r>
              <a:rPr lang="en-US" sz="2571" i="1" dirty="0"/>
              <a:t>Matters</a:t>
            </a:r>
            <a:r>
              <a:rPr lang="en-US" sz="2571" dirty="0"/>
              <a:t> </a:t>
            </a:r>
            <a:r>
              <a:rPr lang="en-US" sz="2571" dirty="0" smtClean="0"/>
              <a:t>and the Ohio QM Consortium. </a:t>
            </a:r>
          </a:p>
          <a:p>
            <a:pPr marL="457200" indent="-457200"/>
            <a:r>
              <a:rPr lang="en-US" sz="2571" dirty="0" smtClean="0"/>
              <a:t>May: LCCC hosted the </a:t>
            </a:r>
            <a:r>
              <a:rPr lang="en-US" sz="2571" i="1" dirty="0" smtClean="0"/>
              <a:t>Applying </a:t>
            </a:r>
            <a:r>
              <a:rPr lang="en-US" sz="2571" i="1" dirty="0"/>
              <a:t>the Quality Matters Rubric (APPQMR)</a:t>
            </a:r>
            <a:r>
              <a:rPr lang="en-US" sz="2571" dirty="0"/>
              <a:t> </a:t>
            </a:r>
            <a:r>
              <a:rPr lang="en-US" sz="2571" dirty="0" smtClean="0"/>
              <a:t>workshop.</a:t>
            </a:r>
          </a:p>
          <a:p>
            <a:pPr marL="457200" indent="-457200"/>
            <a:r>
              <a:rPr lang="en-US" sz="2571" dirty="0" smtClean="0"/>
              <a:t>Fall: </a:t>
            </a:r>
            <a:r>
              <a:rPr lang="en-US" sz="2571" b="1" i="1" dirty="0" smtClean="0"/>
              <a:t>Quality </a:t>
            </a:r>
            <a:r>
              <a:rPr lang="en-US" sz="2571" b="1" i="1" dirty="0"/>
              <a:t>Matters Pilot </a:t>
            </a:r>
            <a:r>
              <a:rPr lang="en-US" sz="2571" b="1" i="1" dirty="0" smtClean="0"/>
              <a:t>Project </a:t>
            </a:r>
            <a:r>
              <a:rPr lang="en-US" sz="2571" dirty="0" smtClean="0"/>
              <a:t>with 12 faculty participants.</a:t>
            </a:r>
            <a:endParaRPr lang="en-US" sz="2571" dirty="0"/>
          </a:p>
          <a:p>
            <a:pPr marL="857250" lvl="1" indent="-457200"/>
            <a:r>
              <a:rPr lang="en-US" sz="2429" i="1" dirty="0" smtClean="0"/>
              <a:t>APPQMR</a:t>
            </a:r>
            <a:r>
              <a:rPr lang="en-US" sz="2429" dirty="0" smtClean="0"/>
              <a:t> training</a:t>
            </a:r>
          </a:p>
          <a:p>
            <a:pPr marL="857250" lvl="1" indent="-457200"/>
            <a:r>
              <a:rPr lang="en-US" sz="2429" dirty="0" smtClean="0"/>
              <a:t>Informal </a:t>
            </a:r>
            <a:r>
              <a:rPr lang="en-US" sz="2429" dirty="0"/>
              <a:t>peer reviews </a:t>
            </a:r>
            <a:endParaRPr lang="en-US" sz="2429" dirty="0" smtClean="0"/>
          </a:p>
          <a:p>
            <a:pPr marL="457200" indent="-457200"/>
            <a:r>
              <a:rPr lang="en-US" sz="2571" dirty="0" smtClean="0"/>
              <a:t>Internal Communications.  </a:t>
            </a:r>
            <a:endParaRPr lang="en-US" sz="2571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4724400" y="2438400"/>
            <a:ext cx="4343400" cy="3810000"/>
          </a:xfrm>
        </p:spPr>
        <p:txBody>
          <a:bodyPr>
            <a:normAutofit fontScale="55000" lnSpcReduction="20000"/>
          </a:bodyPr>
          <a:lstStyle/>
          <a:p>
            <a:pPr marL="0" lvl="0" indent="0">
              <a:buNone/>
            </a:pPr>
            <a:r>
              <a:rPr lang="en-US" sz="4364" b="1" dirty="0" smtClean="0"/>
              <a:t>Progress</a:t>
            </a:r>
          </a:p>
          <a:p>
            <a:pPr marL="457200" indent="-457200">
              <a:spcBef>
                <a:spcPts val="0"/>
              </a:spcBef>
            </a:pPr>
            <a:r>
              <a:rPr lang="en-US" sz="3273" dirty="0" smtClean="0"/>
              <a:t>Presentations:</a:t>
            </a:r>
          </a:p>
          <a:p>
            <a:pPr marL="857250" lvl="1" indent="-457200">
              <a:spcBef>
                <a:spcPts val="0"/>
              </a:spcBef>
            </a:pPr>
            <a:r>
              <a:rPr lang="en-US" sz="3091" dirty="0" smtClean="0"/>
              <a:t>QM </a:t>
            </a:r>
            <a:r>
              <a:rPr lang="en-US" sz="3091" dirty="0"/>
              <a:t>pilot project </a:t>
            </a:r>
            <a:r>
              <a:rPr lang="en-US" sz="3091" dirty="0" smtClean="0"/>
              <a:t>participants to Spring faculty workshop.</a:t>
            </a:r>
          </a:p>
          <a:p>
            <a:pPr marL="857250" lvl="1" indent="-457200">
              <a:spcBef>
                <a:spcPts val="0"/>
              </a:spcBef>
            </a:pPr>
            <a:r>
              <a:rPr lang="en-US" sz="3091" dirty="0" smtClean="0"/>
              <a:t>Internal LCCC Committees</a:t>
            </a:r>
          </a:p>
          <a:p>
            <a:pPr marL="857250" lvl="1" indent="-457200">
              <a:spcBef>
                <a:spcPts val="0"/>
              </a:spcBef>
            </a:pPr>
            <a:r>
              <a:rPr lang="en-US" sz="3091" dirty="0" smtClean="0"/>
              <a:t>June QM Regional Conference</a:t>
            </a:r>
          </a:p>
          <a:p>
            <a:pPr marL="457200" indent="-457200">
              <a:spcBef>
                <a:spcPts val="0"/>
              </a:spcBef>
            </a:pPr>
            <a:r>
              <a:rPr lang="en-US" sz="3273" dirty="0" smtClean="0"/>
              <a:t>10 faculty earned QM’s </a:t>
            </a:r>
            <a:r>
              <a:rPr lang="en-US" sz="3273" i="1" dirty="0"/>
              <a:t>Peer Reviewer Certification (PRC)</a:t>
            </a:r>
            <a:r>
              <a:rPr lang="en-US" sz="3273" dirty="0"/>
              <a:t>.   </a:t>
            </a:r>
            <a:endParaRPr lang="en-US" sz="3273" dirty="0" smtClean="0"/>
          </a:p>
          <a:p>
            <a:pPr marL="457200" indent="-457200">
              <a:spcBef>
                <a:spcPts val="0"/>
              </a:spcBef>
            </a:pPr>
            <a:r>
              <a:rPr lang="en-US" sz="3273" dirty="0" smtClean="0"/>
              <a:t>LCCC </a:t>
            </a:r>
            <a:r>
              <a:rPr lang="en-US" sz="3273" dirty="0"/>
              <a:t>QM Advisory </a:t>
            </a:r>
            <a:r>
              <a:rPr lang="en-US" sz="3273" dirty="0" smtClean="0"/>
              <a:t>committee formed. </a:t>
            </a:r>
            <a:endParaRPr lang="en-US" sz="3273" dirty="0"/>
          </a:p>
          <a:p>
            <a:pPr marL="457200" indent="-457200">
              <a:spcBef>
                <a:spcPts val="0"/>
              </a:spcBef>
            </a:pPr>
            <a:r>
              <a:rPr lang="en-US" sz="3273" dirty="0" smtClean="0"/>
              <a:t>May: </a:t>
            </a:r>
            <a:r>
              <a:rPr lang="en-US" sz="3273" i="1" dirty="0" smtClean="0"/>
              <a:t>APPQMR </a:t>
            </a:r>
            <a:r>
              <a:rPr lang="en-US" sz="3273" dirty="0" smtClean="0"/>
              <a:t>Workshop</a:t>
            </a:r>
            <a:endParaRPr lang="en-US" sz="3273" i="1" dirty="0" smtClean="0"/>
          </a:p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304800"/>
            <a:ext cx="2514600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9913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/>
              <a:t>Presenters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000" b="1" dirty="0" smtClean="0"/>
              <a:t>Tammy </a:t>
            </a:r>
            <a:r>
              <a:rPr lang="en-US" sz="2000" b="1" dirty="0" err="1" smtClean="0"/>
              <a:t>Macek</a:t>
            </a:r>
            <a:r>
              <a:rPr lang="en-US" sz="2000" b="1" dirty="0" smtClean="0"/>
              <a:t>:  Technical Applications Specialist/Distance Learning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000" b="1" dirty="0" err="1" smtClean="0"/>
              <a:t>tmacek@lorainccc.edu</a:t>
            </a:r>
            <a:endParaRPr lang="en-US" sz="2000" b="1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en-US" sz="2000" b="1" dirty="0" smtClean="0"/>
              <a:t>Susan Paul:  Interim Dean of Learning Resources/Distance Learning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000" b="1" dirty="0" err="1" smtClean="0"/>
              <a:t>spaul@lorainccc.edu</a:t>
            </a:r>
            <a:endParaRPr lang="en-US" sz="2000" b="1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en-US" sz="2000" b="1" dirty="0" smtClean="0"/>
              <a:t>Mary Jo </a:t>
            </a:r>
            <a:r>
              <a:rPr lang="en-US" sz="2000" b="1" dirty="0" err="1" smtClean="0"/>
              <a:t>DiGiandomenico</a:t>
            </a:r>
            <a:r>
              <a:rPr lang="en-US" sz="2000" b="1" dirty="0" smtClean="0"/>
              <a:t>:  Professor, Physical Education/Recreation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000" b="1" dirty="0" err="1" smtClean="0"/>
              <a:t>mdigiand@lorainccc.edu</a:t>
            </a:r>
            <a:endParaRPr lang="en-US" sz="2000" b="1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en-US" sz="2000" b="1" dirty="0" smtClean="0"/>
              <a:t>Janis Thompson:  Professor, Biology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000" b="1" dirty="0" err="1" smtClean="0"/>
              <a:t>jthompso@lorainccc.edu</a:t>
            </a:r>
            <a:endParaRPr lang="en-US" sz="2000" b="1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en-US" sz="2000" b="1" dirty="0" smtClean="0"/>
              <a:t>Aimee Dickinson:  Associate Professor, Social Science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000" b="1" dirty="0" err="1" smtClean="0"/>
              <a:t>adickins@lorainccc.edu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11152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200" y="0"/>
            <a:ext cx="5638800" cy="1524000"/>
          </a:xfrm>
        </p:spPr>
        <p:txBody>
          <a:bodyPr>
            <a:normAutofit/>
          </a:bodyPr>
          <a:lstStyle/>
          <a:p>
            <a:pPr>
              <a:lnSpc>
                <a:spcPts val="4800"/>
              </a:lnSpc>
            </a:pPr>
            <a:r>
              <a:rPr lang="en-US" sz="4400" dirty="0" smtClean="0"/>
              <a:t>QM Implementation - 2011-2012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43400" y="1219200"/>
            <a:ext cx="4724400" cy="5638800"/>
          </a:xfrm>
        </p:spPr>
        <p:txBody>
          <a:bodyPr anchor="t">
            <a:normAutofit fontScale="47500" lnSpcReduction="20000"/>
          </a:bodyPr>
          <a:lstStyle/>
          <a:p>
            <a:pPr marL="0" lvl="0" indent="0">
              <a:buNone/>
            </a:pPr>
            <a:r>
              <a:rPr lang="en-US" sz="3636" b="1" dirty="0" smtClean="0"/>
              <a:t>Progress</a:t>
            </a:r>
          </a:p>
          <a:p>
            <a:r>
              <a:rPr lang="en-US" sz="3158" b="1" dirty="0" smtClean="0"/>
              <a:t>43 faculty trained in QM (APPQMR, PRC and MRC)</a:t>
            </a:r>
          </a:p>
          <a:p>
            <a:r>
              <a:rPr lang="en-US" sz="3158" b="1" dirty="0" smtClean="0"/>
              <a:t>Two Master Reviewers and 16 Peer Reviewers</a:t>
            </a:r>
          </a:p>
          <a:p>
            <a:pPr lvl="0"/>
            <a:r>
              <a:rPr lang="en-US" sz="3158" b="1" dirty="0" smtClean="0"/>
              <a:t>Peer Reviews: Quality </a:t>
            </a:r>
            <a:r>
              <a:rPr lang="en-US" sz="3158" b="1" dirty="0"/>
              <a:t>Matters </a:t>
            </a:r>
            <a:r>
              <a:rPr lang="en-US" sz="3158" b="1" dirty="0" smtClean="0"/>
              <a:t>Recognized Courses</a:t>
            </a:r>
          </a:p>
          <a:p>
            <a:pPr marL="914400" lvl="1" indent="-457200">
              <a:buNone/>
            </a:pPr>
            <a:r>
              <a:rPr lang="en-US" sz="3158" dirty="0" smtClean="0"/>
              <a:t>Human </a:t>
            </a:r>
            <a:r>
              <a:rPr lang="en-US" sz="3158" dirty="0"/>
              <a:t>Biology Online, Janis </a:t>
            </a:r>
            <a:r>
              <a:rPr lang="en-US" sz="3158" dirty="0" smtClean="0"/>
              <a:t>Thompson</a:t>
            </a:r>
          </a:p>
          <a:p>
            <a:pPr marL="914400" lvl="1" indent="-457200">
              <a:buNone/>
            </a:pPr>
            <a:r>
              <a:rPr lang="en-US" sz="3158" dirty="0" smtClean="0"/>
              <a:t>College </a:t>
            </a:r>
            <a:r>
              <a:rPr lang="en-US" sz="3158" smtClean="0"/>
              <a:t>101 Online, </a:t>
            </a:r>
            <a:r>
              <a:rPr lang="en-US" sz="3158" dirty="0" smtClean="0"/>
              <a:t>Laurie Grimes</a:t>
            </a:r>
          </a:p>
          <a:p>
            <a:pPr marL="914400" lvl="1" indent="-457200">
              <a:buNone/>
            </a:pPr>
            <a:r>
              <a:rPr lang="en-US" sz="3158" dirty="0" smtClean="0"/>
              <a:t>Basic </a:t>
            </a:r>
            <a:r>
              <a:rPr lang="en-US" sz="3158" dirty="0"/>
              <a:t>Algebra Online, Lisa </a:t>
            </a:r>
            <a:r>
              <a:rPr lang="en-US" sz="3158" dirty="0" smtClean="0"/>
              <a:t>Sheppard</a:t>
            </a:r>
          </a:p>
          <a:p>
            <a:pPr marL="914400" lvl="1" indent="-457200">
              <a:buNone/>
            </a:pPr>
            <a:r>
              <a:rPr lang="en-US" sz="3158" dirty="0" smtClean="0"/>
              <a:t>Sociology </a:t>
            </a:r>
            <a:r>
              <a:rPr lang="en-US" sz="3158" dirty="0"/>
              <a:t>Online, Aimee </a:t>
            </a:r>
            <a:r>
              <a:rPr lang="en-US" sz="3158" dirty="0" smtClean="0"/>
              <a:t>Dickinson</a:t>
            </a:r>
          </a:p>
          <a:p>
            <a:pPr marL="914400" lvl="1" indent="-457200">
              <a:buNone/>
            </a:pPr>
            <a:r>
              <a:rPr lang="en-US" sz="3158" dirty="0" smtClean="0"/>
              <a:t>Computer </a:t>
            </a:r>
            <a:r>
              <a:rPr lang="en-US" sz="3158" dirty="0"/>
              <a:t>Maintenance and Networking Online, </a:t>
            </a:r>
            <a:r>
              <a:rPr lang="en-US" sz="3158" dirty="0" err="1"/>
              <a:t>Hikmat</a:t>
            </a:r>
            <a:r>
              <a:rPr lang="en-US" sz="3158" dirty="0"/>
              <a:t> </a:t>
            </a:r>
            <a:r>
              <a:rPr lang="en-US" sz="3158" dirty="0" err="1" smtClean="0"/>
              <a:t>Chedid</a:t>
            </a:r>
            <a:endParaRPr lang="en-US" sz="3158" dirty="0" smtClean="0"/>
          </a:p>
          <a:p>
            <a:r>
              <a:rPr lang="en-US" sz="3158" b="1" dirty="0"/>
              <a:t>Peer Reviews </a:t>
            </a:r>
            <a:r>
              <a:rPr lang="en-US" sz="3158" b="1" dirty="0" smtClean="0"/>
              <a:t>in </a:t>
            </a:r>
            <a:r>
              <a:rPr lang="en-US" sz="3158" b="1" dirty="0"/>
              <a:t>progress:</a:t>
            </a:r>
            <a:endParaRPr lang="en-US" sz="3158" b="1" dirty="0" smtClean="0"/>
          </a:p>
          <a:p>
            <a:pPr marL="914400" lvl="1" indent="-457200">
              <a:buNone/>
            </a:pPr>
            <a:r>
              <a:rPr lang="en-US" sz="3158" dirty="0" smtClean="0"/>
              <a:t>Women’s </a:t>
            </a:r>
            <a:r>
              <a:rPr lang="en-US" sz="3158" dirty="0"/>
              <a:t>Health Online, Mary Jo </a:t>
            </a:r>
            <a:r>
              <a:rPr lang="en-US" sz="3158" dirty="0" err="1" smtClean="0"/>
              <a:t>DiGiandomenico</a:t>
            </a:r>
            <a:endParaRPr lang="en-US" sz="3158" dirty="0" smtClean="0"/>
          </a:p>
          <a:p>
            <a:pPr marL="914400" lvl="1" indent="-457200">
              <a:buNone/>
            </a:pPr>
            <a:r>
              <a:rPr lang="en-US" sz="3158" dirty="0" smtClean="0"/>
              <a:t>Bioethics</a:t>
            </a:r>
            <a:r>
              <a:rPr lang="en-US" sz="3158" dirty="0"/>
              <a:t>, Online, Rob </a:t>
            </a:r>
            <a:r>
              <a:rPr lang="en-US" sz="3158" dirty="0" err="1" smtClean="0"/>
              <a:t>Loftis</a:t>
            </a:r>
            <a:endParaRPr lang="en-US" sz="3158" dirty="0" smtClean="0"/>
          </a:p>
          <a:p>
            <a:pPr marL="914400" lvl="1" indent="-457200">
              <a:buNone/>
            </a:pPr>
            <a:r>
              <a:rPr lang="en-US" sz="3158" dirty="0" smtClean="0"/>
              <a:t>Maternal </a:t>
            </a:r>
            <a:r>
              <a:rPr lang="en-US" sz="3158" dirty="0"/>
              <a:t>Newborn Nursing Online, Barbra </a:t>
            </a:r>
            <a:r>
              <a:rPr lang="en-US" sz="3158" dirty="0" err="1" smtClean="0"/>
              <a:t>Wilford</a:t>
            </a:r>
            <a:endParaRPr lang="en-US" sz="3158" dirty="0" smtClean="0"/>
          </a:p>
          <a:p>
            <a:pPr marL="914400" lvl="1" indent="-457200">
              <a:buNone/>
            </a:pPr>
            <a:r>
              <a:rPr lang="en-US" sz="3158" dirty="0" smtClean="0"/>
              <a:t>Principles </a:t>
            </a:r>
            <a:r>
              <a:rPr lang="en-US" sz="3158" dirty="0"/>
              <a:t>of Marketing Online, Maria </a:t>
            </a:r>
            <a:r>
              <a:rPr lang="en-US" sz="3158" dirty="0" smtClean="0"/>
              <a:t>McConnell</a:t>
            </a:r>
          </a:p>
          <a:p>
            <a:pPr marL="914400" lvl="1" indent="-457200">
              <a:buNone/>
            </a:pPr>
            <a:r>
              <a:rPr lang="en-US" sz="3158" dirty="0" smtClean="0"/>
              <a:t>Anatomy </a:t>
            </a:r>
            <a:r>
              <a:rPr lang="en-US" sz="3158" dirty="0"/>
              <a:t>and Physiology Blended, Kathy </a:t>
            </a:r>
            <a:r>
              <a:rPr lang="en-US" sz="3158" dirty="0" smtClean="0"/>
              <a:t>Durham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228600" y="2743200"/>
            <a:ext cx="4040188" cy="4191000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en-US" sz="2571" dirty="0" smtClean="0"/>
              <a:t>May: </a:t>
            </a:r>
            <a:r>
              <a:rPr lang="en-US" sz="2571" i="1" dirty="0" smtClean="0"/>
              <a:t>APPQMR Workshop</a:t>
            </a:r>
          </a:p>
          <a:p>
            <a:pPr lvl="0"/>
            <a:r>
              <a:rPr lang="en-US" sz="2571" dirty="0" smtClean="0"/>
              <a:t>Innovative </a:t>
            </a:r>
            <a:r>
              <a:rPr lang="en-US" sz="2571" dirty="0"/>
              <a:t>Learning Project (ILP</a:t>
            </a:r>
            <a:r>
              <a:rPr lang="en-US" sz="2571" dirty="0" smtClean="0"/>
              <a:t>): </a:t>
            </a:r>
            <a:r>
              <a:rPr lang="en-US" sz="2571" b="1" i="1" dirty="0"/>
              <a:t>Quality Matters Across the Curriculum</a:t>
            </a:r>
            <a:r>
              <a:rPr lang="en-US" sz="2571" dirty="0"/>
              <a:t> </a:t>
            </a:r>
            <a:endParaRPr lang="en-US" sz="2571" dirty="0" smtClean="0"/>
          </a:p>
          <a:p>
            <a:pPr lvl="1"/>
            <a:r>
              <a:rPr lang="en-US" sz="2571" dirty="0" smtClean="0"/>
              <a:t>Twelve faculty from all academic disciplines trained (</a:t>
            </a:r>
            <a:r>
              <a:rPr lang="en-US" sz="2571" i="1" dirty="0" smtClean="0"/>
              <a:t>APPQMR).</a:t>
            </a:r>
          </a:p>
          <a:p>
            <a:pPr lvl="1"/>
            <a:r>
              <a:rPr lang="en-US" sz="2571" dirty="0" smtClean="0"/>
              <a:t>Pilot project faculty served as mentors</a:t>
            </a:r>
          </a:p>
          <a:p>
            <a:pPr lvl="1"/>
            <a:r>
              <a:rPr lang="en-US" sz="2571" dirty="0" smtClean="0"/>
              <a:t>Informal peer reviews</a:t>
            </a:r>
          </a:p>
          <a:p>
            <a:r>
              <a:rPr lang="en-US" sz="2571" dirty="0" smtClean="0">
                <a:effectLst/>
              </a:rPr>
              <a:t>Proposal for 2</a:t>
            </a:r>
            <a:r>
              <a:rPr lang="en-US" sz="2571" baseline="30000" dirty="0" smtClean="0">
                <a:effectLst/>
              </a:rPr>
              <a:t>nd</a:t>
            </a:r>
            <a:r>
              <a:rPr lang="en-US" sz="2571" dirty="0" smtClean="0">
                <a:effectLst/>
              </a:rPr>
              <a:t> </a:t>
            </a:r>
            <a:r>
              <a:rPr lang="en-US" sz="2571" dirty="0" smtClean="0"/>
              <a:t>ILP </a:t>
            </a:r>
            <a:r>
              <a:rPr lang="en-US" sz="2571" dirty="0"/>
              <a:t>project: </a:t>
            </a:r>
            <a:r>
              <a:rPr lang="en-US" sz="2571" b="1" i="1" dirty="0"/>
              <a:t>Developing the LCCC Quality Assurance Rubric and Certification Process for Online and Blended </a:t>
            </a:r>
            <a:r>
              <a:rPr lang="en-US" sz="2571" b="1" i="1" dirty="0" smtClean="0"/>
              <a:t>Courses</a:t>
            </a:r>
            <a:endParaRPr lang="en-US" dirty="0" smtClean="0">
              <a:effectLst/>
            </a:endParaRPr>
          </a:p>
          <a:p>
            <a:endParaRPr 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idx="1"/>
          </p:nvPr>
        </p:nvSpPr>
        <p:spPr>
          <a:xfrm>
            <a:off x="228600" y="2209800"/>
            <a:ext cx="4040188" cy="48736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2011-2012</a:t>
            </a:r>
            <a:r>
              <a:rPr lang="en-US" dirty="0" smtClean="0"/>
              <a:t>: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28600"/>
            <a:ext cx="2979725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8075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4572000" cy="1371600"/>
          </a:xfrm>
        </p:spPr>
        <p:txBody>
          <a:bodyPr>
            <a:normAutofit fontScale="90000"/>
          </a:bodyPr>
          <a:lstStyle/>
          <a:p>
            <a:r>
              <a:rPr lang="en-US" sz="4400" dirty="0" smtClean="0"/>
              <a:t>Faculty Training - 2012-2013</a:t>
            </a:r>
            <a:endParaRPr lang="en-US" sz="4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752600"/>
            <a:ext cx="4040188" cy="639762"/>
          </a:xfrm>
        </p:spPr>
        <p:txBody>
          <a:bodyPr>
            <a:noAutofit/>
          </a:bodyPr>
          <a:lstStyle/>
          <a:p>
            <a:r>
              <a:rPr lang="en-US" sz="2400" dirty="0" smtClean="0"/>
              <a:t>2012-2013</a:t>
            </a: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2438400"/>
            <a:ext cx="4800600" cy="3951288"/>
          </a:xfrm>
        </p:spPr>
        <p:txBody>
          <a:bodyPr>
            <a:normAutofit fontScale="92500" lnSpcReduction="20000"/>
          </a:bodyPr>
          <a:lstStyle/>
          <a:p>
            <a:r>
              <a:rPr lang="en-US" b="1" i="1" dirty="0" smtClean="0"/>
              <a:t>Faculty </a:t>
            </a:r>
            <a:r>
              <a:rPr lang="en-US" b="1" i="1" dirty="0"/>
              <a:t>Training and Certification in Online and Blended Course </a:t>
            </a:r>
            <a:r>
              <a:rPr lang="en-US" b="1" i="1" dirty="0" smtClean="0"/>
              <a:t>Design </a:t>
            </a:r>
            <a:r>
              <a:rPr lang="en-US" dirty="0" smtClean="0"/>
              <a:t>for new online/blended faculty.</a:t>
            </a:r>
          </a:p>
          <a:p>
            <a:r>
              <a:rPr lang="en-US" b="1" i="1" dirty="0"/>
              <a:t>Course Development in ANGEL:</a:t>
            </a:r>
            <a:r>
              <a:rPr lang="en-US" b="1" i="1" dirty="0" smtClean="0"/>
              <a:t>       A </a:t>
            </a:r>
            <a:r>
              <a:rPr lang="en-US" b="1" i="1" dirty="0"/>
              <a:t>Self-Paced Training </a:t>
            </a:r>
            <a:r>
              <a:rPr lang="en-US" b="1" i="1" dirty="0" smtClean="0"/>
              <a:t>Course</a:t>
            </a:r>
            <a:r>
              <a:rPr lang="en-US" dirty="0" smtClean="0"/>
              <a:t> for all faculty.</a:t>
            </a:r>
          </a:p>
          <a:p>
            <a:r>
              <a:rPr lang="en-US" dirty="0" smtClean="0"/>
              <a:t>New </a:t>
            </a:r>
            <a:r>
              <a:rPr lang="en-US" b="1" i="1" dirty="0" smtClean="0"/>
              <a:t>Course Quality Checklist </a:t>
            </a:r>
            <a:r>
              <a:rPr lang="en-US" dirty="0" smtClean="0"/>
              <a:t>added to training Fall 2013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7370" y="152400"/>
            <a:ext cx="321803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508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The Faculty Experience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247056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400" b="1" dirty="0">
                <a:cs typeface="Times New Roman" charset="0"/>
              </a:rPr>
              <a:t>Preparing for QM Review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305800" cy="4876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114000"/>
              </a:lnSpc>
            </a:pPr>
            <a:r>
              <a:rPr lang="en-US" sz="2400" dirty="0">
                <a:cs typeface="Times New Roman" charset="0"/>
              </a:rPr>
              <a:t>Fall 2010  - QM Training provided on-campus</a:t>
            </a:r>
          </a:p>
          <a:p>
            <a:pPr eaLnBrk="1" hangingPunct="1">
              <a:lnSpc>
                <a:spcPct val="114000"/>
              </a:lnSpc>
            </a:pPr>
            <a:r>
              <a:rPr lang="en-US" sz="2400" dirty="0">
                <a:cs typeface="Times New Roman" charset="0"/>
              </a:rPr>
              <a:t>Spring 2011 - Peer Review Process </a:t>
            </a:r>
          </a:p>
          <a:p>
            <a:pPr eaLnBrk="1" hangingPunct="1">
              <a:lnSpc>
                <a:spcPct val="114000"/>
              </a:lnSpc>
            </a:pPr>
            <a:r>
              <a:rPr lang="en-US" sz="2400" dirty="0">
                <a:cs typeface="Times New Roman" charset="0"/>
              </a:rPr>
              <a:t>Fall 2011  - Revised course based on feedback </a:t>
            </a:r>
          </a:p>
          <a:p>
            <a:pPr eaLnBrk="1" hangingPunct="1">
              <a:lnSpc>
                <a:spcPct val="114000"/>
              </a:lnSpc>
            </a:pPr>
            <a:r>
              <a:rPr lang="en-US" sz="2400" dirty="0">
                <a:cs typeface="Times New Roman" charset="0"/>
              </a:rPr>
              <a:t>Fall 2011 – Mentored a faculty member going through the QM training process</a:t>
            </a:r>
          </a:p>
          <a:p>
            <a:pPr>
              <a:lnSpc>
                <a:spcPct val="114000"/>
              </a:lnSpc>
            </a:pPr>
            <a:r>
              <a:rPr lang="en-US" sz="2400" dirty="0">
                <a:cs typeface="Times New Roman" charset="0"/>
              </a:rPr>
              <a:t>Spring 2012 &amp; Summer 2012 – </a:t>
            </a:r>
            <a:r>
              <a:rPr lang="en-US" sz="2400" dirty="0"/>
              <a:t>Made additional improvements to</a:t>
            </a:r>
            <a:r>
              <a:rPr lang="en-US" sz="2400" dirty="0" smtClean="0"/>
              <a:t> </a:t>
            </a:r>
            <a:r>
              <a:rPr lang="en-US" sz="2400" dirty="0" smtClean="0">
                <a:cs typeface="Times New Roman" charset="0"/>
              </a:rPr>
              <a:t>online design </a:t>
            </a:r>
            <a:r>
              <a:rPr lang="en-US" sz="2400" dirty="0">
                <a:cs typeface="Times New Roman" charset="0"/>
              </a:rPr>
              <a:t>based on ongoing conversations </a:t>
            </a:r>
            <a:r>
              <a:rPr lang="en-US" sz="2400" dirty="0" smtClean="0">
                <a:cs typeface="Times New Roman" charset="0"/>
              </a:rPr>
              <a:t>with other online faculty</a:t>
            </a:r>
            <a:endParaRPr lang="en-US" sz="2400" dirty="0">
              <a:cs typeface="Times New Roman" charset="0"/>
            </a:endParaRPr>
          </a:p>
          <a:p>
            <a:pPr eaLnBrk="1" hangingPunct="1">
              <a:lnSpc>
                <a:spcPct val="114000"/>
              </a:lnSpc>
            </a:pPr>
            <a:r>
              <a:rPr lang="en-US" sz="2400" dirty="0">
                <a:cs typeface="Times New Roman" charset="0"/>
              </a:rPr>
              <a:t>Fall 2012 – LCCC decided that the Women</a:t>
            </a:r>
            <a:r>
              <a:rPr lang="ja-JP" altLang="en-US" sz="2400" dirty="0">
                <a:cs typeface="Times New Roman" charset="0"/>
              </a:rPr>
              <a:t>’</a:t>
            </a:r>
            <a:r>
              <a:rPr lang="en-US" sz="2400" dirty="0">
                <a:cs typeface="Times New Roman" charset="0"/>
              </a:rPr>
              <a:t>s Health course will go through the QM Review</a:t>
            </a:r>
          </a:p>
        </p:txBody>
      </p:sp>
    </p:spTree>
    <p:extLst>
      <p:ext uri="{BB962C8B-B14F-4D97-AF65-F5344CB8AC3E}">
        <p14:creationId xmlns:p14="http://schemas.microsoft.com/office/powerpoint/2010/main" val="2067929628"/>
      </p:ext>
    </p:extLst>
  </p:cSld>
  <p:clrMapOvr>
    <a:masterClrMapping/>
  </p:clrMapOvr>
  <p:transition xmlns:p14="http://schemas.microsoft.com/office/powerpoint/2010/main" spd="slow">
    <p:spli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Preparing for QM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/>
              <a:t>Spring 2013 - Dr. Jan Thompson conducted an internal review of</a:t>
            </a:r>
            <a:r>
              <a:rPr lang="en-US" sz="2400" dirty="0" smtClean="0"/>
              <a:t>  Women</a:t>
            </a:r>
            <a:r>
              <a:rPr lang="ja-JP" altLang="en-US" sz="2400" dirty="0" smtClean="0"/>
              <a:t>’</a:t>
            </a:r>
            <a:r>
              <a:rPr lang="en-US" sz="2400" dirty="0" err="1" smtClean="0"/>
              <a:t>s</a:t>
            </a:r>
            <a:r>
              <a:rPr lang="en-US" sz="2400" dirty="0" smtClean="0"/>
              <a:t> </a:t>
            </a:r>
            <a:r>
              <a:rPr lang="en-US" sz="2400" dirty="0"/>
              <a:t>Health course to prepare it for the QM review</a:t>
            </a:r>
          </a:p>
          <a:p>
            <a:r>
              <a:rPr lang="en-US" sz="2400" dirty="0"/>
              <a:t>Spring 2013 &amp; Summer 2013 - made the necessary suggested changes</a:t>
            </a:r>
          </a:p>
          <a:p>
            <a:r>
              <a:rPr lang="en-US" sz="2400" dirty="0"/>
              <a:t>Fall 2013 – Women</a:t>
            </a:r>
            <a:r>
              <a:rPr lang="ja-JP" altLang="en-US" sz="2400" dirty="0"/>
              <a:t>’</a:t>
            </a:r>
            <a:r>
              <a:rPr lang="en-US" sz="2400" dirty="0"/>
              <a:t>s Health ready for QM review process </a:t>
            </a:r>
          </a:p>
        </p:txBody>
      </p:sp>
    </p:spTree>
    <p:extLst>
      <p:ext uri="{BB962C8B-B14F-4D97-AF65-F5344CB8AC3E}">
        <p14:creationId xmlns:p14="http://schemas.microsoft.com/office/powerpoint/2010/main" val="4050913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371600"/>
          </a:xfrm>
        </p:spPr>
        <p:txBody>
          <a:bodyPr>
            <a:noAutofit/>
          </a:bodyPr>
          <a:lstStyle/>
          <a:p>
            <a:r>
              <a:rPr lang="en-US" sz="4400" b="1" dirty="0">
                <a:latin typeface="Garamond" charset="0"/>
              </a:rPr>
              <a:t>Women</a:t>
            </a:r>
            <a:r>
              <a:rPr lang="ja-JP" altLang="en-US" sz="4400" b="1" dirty="0">
                <a:latin typeface="Garamond" charset="0"/>
              </a:rPr>
              <a:t>’</a:t>
            </a:r>
            <a:r>
              <a:rPr lang="en-US" sz="4400" b="1" dirty="0">
                <a:latin typeface="Garamond" charset="0"/>
              </a:rPr>
              <a:t>s Health  </a:t>
            </a:r>
            <a:br>
              <a:rPr lang="en-US" sz="4400" b="1" dirty="0">
                <a:latin typeface="Garamond" charset="0"/>
              </a:rPr>
            </a:br>
            <a:r>
              <a:rPr lang="en-US" sz="4400" b="1" dirty="0">
                <a:latin typeface="Garamond" charset="0"/>
              </a:rPr>
              <a:t>Fall 2010 - </a:t>
            </a:r>
            <a:r>
              <a:rPr lang="en-US" sz="4400" b="1" dirty="0" smtClean="0">
                <a:latin typeface="Garamond" charset="0"/>
              </a:rPr>
              <a:t>Lessons</a:t>
            </a:r>
            <a:endParaRPr lang="en-US" sz="4400" b="1" dirty="0">
              <a:latin typeface="Garamond" charset="0"/>
            </a:endParaRPr>
          </a:p>
        </p:txBody>
      </p:sp>
      <p:pic>
        <p:nvPicPr>
          <p:cNvPr id="1638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1752600"/>
            <a:ext cx="7772400" cy="4800600"/>
          </a:xfrm>
        </p:spPr>
      </p:pic>
    </p:spTree>
    <p:extLst>
      <p:ext uri="{BB962C8B-B14F-4D97-AF65-F5344CB8AC3E}">
        <p14:creationId xmlns:p14="http://schemas.microsoft.com/office/powerpoint/2010/main" val="3927144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</p:sld>
</file>

<file path=ppt/theme/theme1.xml><?xml version="1.0" encoding="utf-8"?>
<a:theme xmlns:a="http://schemas.openxmlformats.org/drawingml/2006/main" name="Twilight">
  <a:themeElements>
    <a:clrScheme name="Twilight">
      <a:dk1>
        <a:sysClr val="windowText" lastClr="000000"/>
      </a:dk1>
      <a:lt1>
        <a:sysClr val="window" lastClr="FFFFFF"/>
      </a:lt1>
      <a:dk2>
        <a:srgbClr val="24213E"/>
      </a:dk2>
      <a:lt2>
        <a:srgbClr val="E9EAF0"/>
      </a:lt2>
      <a:accent1>
        <a:srgbClr val="E8BC4A"/>
      </a:accent1>
      <a:accent2>
        <a:srgbClr val="83C1C6"/>
      </a:accent2>
      <a:accent3>
        <a:srgbClr val="E78D35"/>
      </a:accent3>
      <a:accent4>
        <a:srgbClr val="909CE1"/>
      </a:accent4>
      <a:accent5>
        <a:srgbClr val="839C41"/>
      </a:accent5>
      <a:accent6>
        <a:srgbClr val="CC5439"/>
      </a:accent6>
      <a:hlink>
        <a:srgbClr val="1C6CF1"/>
      </a:hlink>
      <a:folHlink>
        <a:srgbClr val="C649E0"/>
      </a:folHlink>
    </a:clrScheme>
    <a:fontScheme name="Twilight">
      <a:maj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wi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 fov="600000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300000"/>
              </a:schemeClr>
            </a:gs>
            <a:gs pos="31000">
              <a:schemeClr val="bg1">
                <a:tint val="100000"/>
                <a:satMod val="300000"/>
              </a:schemeClr>
            </a:gs>
            <a:gs pos="62000">
              <a:schemeClr val="phClr">
                <a:tint val="100000"/>
                <a:shade val="100000"/>
                <a:satMod val="100000"/>
              </a:schemeClr>
            </a:gs>
            <a:gs pos="100000">
              <a:schemeClr val="phClr">
                <a:shade val="100000"/>
                <a:hueMod val="93000"/>
                <a:satMod val="50000"/>
                <a:lumMod val="2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atMod val="100000"/>
              </a:schemeClr>
            </a:gs>
            <a:gs pos="100000">
              <a:schemeClr val="phClr">
                <a:tint val="100000"/>
                <a:shade val="100000"/>
                <a:alpha val="100000"/>
                <a:hueMod val="100000"/>
                <a:satMod val="150000"/>
                <a:lumMod val="5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Twilight.thmx</Template>
  <TotalTime>581</TotalTime>
  <Words>1237</Words>
  <Application>Microsoft Macintosh PowerPoint</Application>
  <PresentationFormat>On-screen Show (4:3)</PresentationFormat>
  <Paragraphs>177</Paragraphs>
  <Slides>30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Twilight</vt:lpstr>
      <vt:lpstr>Creating a Pathway to Quality Design For Online and Blended Courses </vt:lpstr>
      <vt:lpstr>PowerPoint Presentation</vt:lpstr>
      <vt:lpstr>QM Implementation - 2010-2011</vt:lpstr>
      <vt:lpstr>QM Implementation - 2011-2012</vt:lpstr>
      <vt:lpstr>Faculty Training - 2012-2013</vt:lpstr>
      <vt:lpstr>The Faculty Experience</vt:lpstr>
      <vt:lpstr>Preparing for QM Review</vt:lpstr>
      <vt:lpstr>Preparing for QM Review</vt:lpstr>
      <vt:lpstr>Women’s Health   Fall 2010 - Lessons</vt:lpstr>
      <vt:lpstr>Women’s Health  Fall 2013 – Lessons</vt:lpstr>
      <vt:lpstr>Women’s Health Fall 2013  - Graded Assignments Folder</vt:lpstr>
      <vt:lpstr>Women’s Health  Fall 2013  - Learning Aids Folder</vt:lpstr>
      <vt:lpstr>Women’s Health  Fall 2013 Calendar of Due Dates</vt:lpstr>
      <vt:lpstr>Innovative Learning Project (ILP) Grants</vt:lpstr>
      <vt:lpstr>What is an ILP?</vt:lpstr>
      <vt:lpstr>Criteria for an ILP Award</vt:lpstr>
      <vt:lpstr>Further info…</vt:lpstr>
      <vt:lpstr>PowerPoint Presentation</vt:lpstr>
      <vt:lpstr>Design Process</vt:lpstr>
      <vt:lpstr>Quality Assurance Checklist</vt:lpstr>
      <vt:lpstr>Quality Assurance Checklist</vt:lpstr>
      <vt:lpstr>Pilot, Part I</vt:lpstr>
      <vt:lpstr>Pilot, Part II</vt:lpstr>
      <vt:lpstr>Finalizing the Checklist</vt:lpstr>
      <vt:lpstr>PowerPoint Presentation</vt:lpstr>
      <vt:lpstr>What Are These Grants? </vt:lpstr>
      <vt:lpstr>PHASES OF THE GRANT PROCESS </vt:lpstr>
      <vt:lpstr>PowerPoint Presentation</vt:lpstr>
      <vt:lpstr>Seal of Excellence</vt:lpstr>
      <vt:lpstr>Presenters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CTE Initiative</dc:title>
  <dc:creator>Aimee Dickinson</dc:creator>
  <cp:lastModifiedBy>jthompso</cp:lastModifiedBy>
  <cp:revision>21</cp:revision>
  <dcterms:created xsi:type="dcterms:W3CDTF">2013-09-23T21:50:02Z</dcterms:created>
  <dcterms:modified xsi:type="dcterms:W3CDTF">2013-09-24T11:45:28Z</dcterms:modified>
</cp:coreProperties>
</file>