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66" r:id="rId8"/>
    <p:sldId id="267" r:id="rId9"/>
    <p:sldId id="268" r:id="rId10"/>
    <p:sldId id="259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3" d="100"/>
          <a:sy n="123" d="100"/>
        </p:scale>
        <p:origin x="-58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78F99-AE5C-45D4-880D-CB42EEEE3482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C320C1-A164-4115-B3C3-1446BA05A3EB}">
      <dgm:prSet phldrT="[Text]"/>
      <dgm:spPr/>
      <dgm:t>
        <a:bodyPr/>
        <a:lstStyle/>
        <a:p>
          <a:r>
            <a:rPr lang="en-US" dirty="0" smtClean="0"/>
            <a:t>Writing	</a:t>
          </a:r>
          <a:endParaRPr lang="en-US" dirty="0"/>
        </a:p>
      </dgm:t>
    </dgm:pt>
    <dgm:pt modelId="{FD5A3813-7061-4840-B80B-8E81983B918D}" type="parTrans" cxnId="{F075B9FB-361D-4773-8F83-6E0AD5E28E2C}">
      <dgm:prSet/>
      <dgm:spPr/>
      <dgm:t>
        <a:bodyPr/>
        <a:lstStyle/>
        <a:p>
          <a:endParaRPr lang="en-US"/>
        </a:p>
      </dgm:t>
    </dgm:pt>
    <dgm:pt modelId="{D834AD54-EAAF-4929-A5F4-B5273707C1B4}" type="sibTrans" cxnId="{F075B9FB-361D-4773-8F83-6E0AD5E28E2C}">
      <dgm:prSet/>
      <dgm:spPr/>
      <dgm:t>
        <a:bodyPr/>
        <a:lstStyle/>
        <a:p>
          <a:endParaRPr lang="en-US"/>
        </a:p>
      </dgm:t>
    </dgm:pt>
    <dgm:pt modelId="{666056C7-1C71-4AB5-AD1C-5114D1C72EE4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909BE46E-BD47-4189-9873-BE8F0C52A681}" type="parTrans" cxnId="{DF74BA6B-7FFF-469B-A2ED-58D320F02EB5}">
      <dgm:prSet/>
      <dgm:spPr/>
      <dgm:t>
        <a:bodyPr/>
        <a:lstStyle/>
        <a:p>
          <a:endParaRPr lang="en-US"/>
        </a:p>
      </dgm:t>
    </dgm:pt>
    <dgm:pt modelId="{542C8F15-02B9-4E5E-BEB4-FBD0F2E2642F}" type="sibTrans" cxnId="{DF74BA6B-7FFF-469B-A2ED-58D320F02EB5}">
      <dgm:prSet/>
      <dgm:spPr/>
      <dgm:t>
        <a:bodyPr/>
        <a:lstStyle/>
        <a:p>
          <a:endParaRPr lang="en-US"/>
        </a:p>
      </dgm:t>
    </dgm:pt>
    <dgm:pt modelId="{A2AEFFB3-188B-4276-9155-44E4AE7FFF44}">
      <dgm:prSet phldrT="[Text]"/>
      <dgm:spPr/>
      <dgm:t>
        <a:bodyPr/>
        <a:lstStyle/>
        <a:p>
          <a:r>
            <a:rPr lang="en-US" dirty="0" smtClean="0"/>
            <a:t>Digital Projects</a:t>
          </a:r>
          <a:endParaRPr lang="en-US" dirty="0"/>
        </a:p>
      </dgm:t>
    </dgm:pt>
    <dgm:pt modelId="{40555262-3940-45DC-8A67-9CD8A430C69F}" type="parTrans" cxnId="{F398B9C6-6F1D-4977-9DBB-A030232E6155}">
      <dgm:prSet/>
      <dgm:spPr/>
      <dgm:t>
        <a:bodyPr/>
        <a:lstStyle/>
        <a:p>
          <a:endParaRPr lang="en-US"/>
        </a:p>
      </dgm:t>
    </dgm:pt>
    <dgm:pt modelId="{4C1469EB-5960-411C-9F28-F42ED9763B70}" type="sibTrans" cxnId="{F398B9C6-6F1D-4977-9DBB-A030232E6155}">
      <dgm:prSet/>
      <dgm:spPr/>
      <dgm:t>
        <a:bodyPr/>
        <a:lstStyle/>
        <a:p>
          <a:endParaRPr lang="en-US"/>
        </a:p>
      </dgm:t>
    </dgm:pt>
    <dgm:pt modelId="{5D54E3D6-31D2-4539-AC3F-C4706EE2DEE2}">
      <dgm:prSet phldrT="[Text]"/>
      <dgm:spPr/>
      <dgm:t>
        <a:bodyPr/>
        <a:lstStyle/>
        <a:p>
          <a:r>
            <a:rPr lang="en-US" dirty="0" smtClean="0"/>
            <a:t>Interpersonal and Group Communication</a:t>
          </a:r>
          <a:endParaRPr lang="en-US" dirty="0"/>
        </a:p>
      </dgm:t>
    </dgm:pt>
    <dgm:pt modelId="{8D0FC035-1CEE-4F3E-9E35-F829D754FF09}" type="parTrans" cxnId="{711FFC44-9029-4B22-8AA1-08823D8663CD}">
      <dgm:prSet/>
      <dgm:spPr/>
      <dgm:t>
        <a:bodyPr/>
        <a:lstStyle/>
        <a:p>
          <a:endParaRPr lang="en-US"/>
        </a:p>
      </dgm:t>
    </dgm:pt>
    <dgm:pt modelId="{2844C790-5EE1-4B83-A6C8-62D3DBA6E302}" type="sibTrans" cxnId="{711FFC44-9029-4B22-8AA1-08823D8663CD}">
      <dgm:prSet/>
      <dgm:spPr/>
      <dgm:t>
        <a:bodyPr/>
        <a:lstStyle/>
        <a:p>
          <a:endParaRPr lang="en-US"/>
        </a:p>
      </dgm:t>
    </dgm:pt>
    <dgm:pt modelId="{908CBBB7-B175-409D-A77E-ACD39197214D}" type="pres">
      <dgm:prSet presAssocID="{30B78F99-AE5C-45D4-880D-CB42EEEE34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0A4AB0-DB6A-4027-AFEB-52FF07ED6984}" type="pres">
      <dgm:prSet presAssocID="{9FC320C1-A164-4115-B3C3-1446BA05A3EB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14AA6-7DEB-438A-A8DB-EB10FB1D5A68}" type="pres">
      <dgm:prSet presAssocID="{D834AD54-EAAF-4929-A5F4-B5273707C1B4}" presName="space" presStyleCnt="0"/>
      <dgm:spPr/>
    </dgm:pt>
    <dgm:pt modelId="{C42CAC56-FEF8-4A4F-8CE3-A20F5A591CA4}" type="pres">
      <dgm:prSet presAssocID="{666056C7-1C71-4AB5-AD1C-5114D1C72EE4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0505E-5095-41FC-9C54-7FB793AA4910}" type="pres">
      <dgm:prSet presAssocID="{542C8F15-02B9-4E5E-BEB4-FBD0F2E2642F}" presName="space" presStyleCnt="0"/>
      <dgm:spPr/>
    </dgm:pt>
    <dgm:pt modelId="{40955A77-90E4-4C53-B0C7-AFC73CFFE0DE}" type="pres">
      <dgm:prSet presAssocID="{A2AEFFB3-188B-4276-9155-44E4AE7FFF44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7448CD-887F-4BBB-A213-7FE7FA2B9D6E}" type="pres">
      <dgm:prSet presAssocID="{4C1469EB-5960-411C-9F28-F42ED9763B70}" presName="space" presStyleCnt="0"/>
      <dgm:spPr/>
    </dgm:pt>
    <dgm:pt modelId="{F698C8B9-28F7-4D9A-A9EE-B26051BF4786}" type="pres">
      <dgm:prSet presAssocID="{5D54E3D6-31D2-4539-AC3F-C4706EE2DEE2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CC06B6-62C3-412A-9372-B11D6B41AEDC}" type="presOf" srcId="{666056C7-1C71-4AB5-AD1C-5114D1C72EE4}" destId="{C42CAC56-FEF8-4A4F-8CE3-A20F5A591CA4}" srcOrd="0" destOrd="0" presId="urn:microsoft.com/office/officeart/2005/8/layout/venn3"/>
    <dgm:cxn modelId="{F075B9FB-361D-4773-8F83-6E0AD5E28E2C}" srcId="{30B78F99-AE5C-45D4-880D-CB42EEEE3482}" destId="{9FC320C1-A164-4115-B3C3-1446BA05A3EB}" srcOrd="0" destOrd="0" parTransId="{FD5A3813-7061-4840-B80B-8E81983B918D}" sibTransId="{D834AD54-EAAF-4929-A5F4-B5273707C1B4}"/>
    <dgm:cxn modelId="{6D003F36-E4D9-4DC5-84CC-0B3A045A5E0D}" type="presOf" srcId="{5D54E3D6-31D2-4539-AC3F-C4706EE2DEE2}" destId="{F698C8B9-28F7-4D9A-A9EE-B26051BF4786}" srcOrd="0" destOrd="0" presId="urn:microsoft.com/office/officeart/2005/8/layout/venn3"/>
    <dgm:cxn modelId="{633F543C-9917-4272-B32D-15AFF4D01BD3}" type="presOf" srcId="{9FC320C1-A164-4115-B3C3-1446BA05A3EB}" destId="{BD0A4AB0-DB6A-4027-AFEB-52FF07ED6984}" srcOrd="0" destOrd="0" presId="urn:microsoft.com/office/officeart/2005/8/layout/venn3"/>
    <dgm:cxn modelId="{167F172B-1330-40F7-885F-4D58056FF97F}" type="presOf" srcId="{A2AEFFB3-188B-4276-9155-44E4AE7FFF44}" destId="{40955A77-90E4-4C53-B0C7-AFC73CFFE0DE}" srcOrd="0" destOrd="0" presId="urn:microsoft.com/office/officeart/2005/8/layout/venn3"/>
    <dgm:cxn modelId="{DF74BA6B-7FFF-469B-A2ED-58D320F02EB5}" srcId="{30B78F99-AE5C-45D4-880D-CB42EEEE3482}" destId="{666056C7-1C71-4AB5-AD1C-5114D1C72EE4}" srcOrd="1" destOrd="0" parTransId="{909BE46E-BD47-4189-9873-BE8F0C52A681}" sibTransId="{542C8F15-02B9-4E5E-BEB4-FBD0F2E2642F}"/>
    <dgm:cxn modelId="{F398B9C6-6F1D-4977-9DBB-A030232E6155}" srcId="{30B78F99-AE5C-45D4-880D-CB42EEEE3482}" destId="{A2AEFFB3-188B-4276-9155-44E4AE7FFF44}" srcOrd="2" destOrd="0" parTransId="{40555262-3940-45DC-8A67-9CD8A430C69F}" sibTransId="{4C1469EB-5960-411C-9F28-F42ED9763B70}"/>
    <dgm:cxn modelId="{711FFC44-9029-4B22-8AA1-08823D8663CD}" srcId="{30B78F99-AE5C-45D4-880D-CB42EEEE3482}" destId="{5D54E3D6-31D2-4539-AC3F-C4706EE2DEE2}" srcOrd="3" destOrd="0" parTransId="{8D0FC035-1CEE-4F3E-9E35-F829D754FF09}" sibTransId="{2844C790-5EE1-4B83-A6C8-62D3DBA6E302}"/>
    <dgm:cxn modelId="{56423552-825E-4EB2-9B59-B656B2B1AE70}" type="presOf" srcId="{30B78F99-AE5C-45D4-880D-CB42EEEE3482}" destId="{908CBBB7-B175-409D-A77E-ACD39197214D}" srcOrd="0" destOrd="0" presId="urn:microsoft.com/office/officeart/2005/8/layout/venn3"/>
    <dgm:cxn modelId="{74BFAE2D-E154-4318-875E-1FFFF77227C2}" type="presParOf" srcId="{908CBBB7-B175-409D-A77E-ACD39197214D}" destId="{BD0A4AB0-DB6A-4027-AFEB-52FF07ED6984}" srcOrd="0" destOrd="0" presId="urn:microsoft.com/office/officeart/2005/8/layout/venn3"/>
    <dgm:cxn modelId="{134150CB-B362-4C74-9C25-B99EF4A41D07}" type="presParOf" srcId="{908CBBB7-B175-409D-A77E-ACD39197214D}" destId="{ACA14AA6-7DEB-438A-A8DB-EB10FB1D5A68}" srcOrd="1" destOrd="0" presId="urn:microsoft.com/office/officeart/2005/8/layout/venn3"/>
    <dgm:cxn modelId="{E7D48A8D-067F-4A87-9388-E981E89C2F43}" type="presParOf" srcId="{908CBBB7-B175-409D-A77E-ACD39197214D}" destId="{C42CAC56-FEF8-4A4F-8CE3-A20F5A591CA4}" srcOrd="2" destOrd="0" presId="urn:microsoft.com/office/officeart/2005/8/layout/venn3"/>
    <dgm:cxn modelId="{666F7F71-B683-432E-9433-B6AF95E6847D}" type="presParOf" srcId="{908CBBB7-B175-409D-A77E-ACD39197214D}" destId="{2950505E-5095-41FC-9C54-7FB793AA4910}" srcOrd="3" destOrd="0" presId="urn:microsoft.com/office/officeart/2005/8/layout/venn3"/>
    <dgm:cxn modelId="{00CD5278-8E6B-4474-936D-37A04F258A8D}" type="presParOf" srcId="{908CBBB7-B175-409D-A77E-ACD39197214D}" destId="{40955A77-90E4-4C53-B0C7-AFC73CFFE0DE}" srcOrd="4" destOrd="0" presId="urn:microsoft.com/office/officeart/2005/8/layout/venn3"/>
    <dgm:cxn modelId="{C0B7C8CA-1535-4A82-8D79-E48F89F5D937}" type="presParOf" srcId="{908CBBB7-B175-409D-A77E-ACD39197214D}" destId="{A37448CD-887F-4BBB-A213-7FE7FA2B9D6E}" srcOrd="5" destOrd="0" presId="urn:microsoft.com/office/officeart/2005/8/layout/venn3"/>
    <dgm:cxn modelId="{B8133F53-468B-4005-A29E-D161A4A65E5E}" type="presParOf" srcId="{908CBBB7-B175-409D-A77E-ACD39197214D}" destId="{F698C8B9-28F7-4D9A-A9EE-B26051BF4786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A4AB0-DB6A-4027-AFEB-52FF07ED6984}">
      <dsp:nvSpPr>
        <dsp:cNvPr id="0" name=""/>
        <dsp:cNvSpPr/>
      </dsp:nvSpPr>
      <dsp:spPr>
        <a:xfrm>
          <a:off x="2356" y="989705"/>
          <a:ext cx="2363989" cy="23639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0098" tIns="19050" rIns="130098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Writing	</a:t>
          </a:r>
          <a:endParaRPr lang="en-US" sz="1500" kern="1200" dirty="0"/>
        </a:p>
      </dsp:txBody>
      <dsp:txXfrm>
        <a:off x="348554" y="1335903"/>
        <a:ext cx="1671593" cy="1671593"/>
      </dsp:txXfrm>
    </dsp:sp>
    <dsp:sp modelId="{C42CAC56-FEF8-4A4F-8CE3-A20F5A591CA4}">
      <dsp:nvSpPr>
        <dsp:cNvPr id="0" name=""/>
        <dsp:cNvSpPr/>
      </dsp:nvSpPr>
      <dsp:spPr>
        <a:xfrm>
          <a:off x="1893547" y="989705"/>
          <a:ext cx="2363989" cy="23639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0098" tIns="19050" rIns="130098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Speaking</a:t>
          </a:r>
          <a:endParaRPr lang="en-US" sz="1500" kern="1200" dirty="0"/>
        </a:p>
      </dsp:txBody>
      <dsp:txXfrm>
        <a:off x="2239745" y="1335903"/>
        <a:ext cx="1671593" cy="1671593"/>
      </dsp:txXfrm>
    </dsp:sp>
    <dsp:sp modelId="{40955A77-90E4-4C53-B0C7-AFC73CFFE0DE}">
      <dsp:nvSpPr>
        <dsp:cNvPr id="0" name=""/>
        <dsp:cNvSpPr/>
      </dsp:nvSpPr>
      <dsp:spPr>
        <a:xfrm>
          <a:off x="3784738" y="989705"/>
          <a:ext cx="2363989" cy="23639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0098" tIns="19050" rIns="130098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Digital Projects</a:t>
          </a:r>
          <a:endParaRPr lang="en-US" sz="1500" kern="1200" dirty="0"/>
        </a:p>
      </dsp:txBody>
      <dsp:txXfrm>
        <a:off x="4130936" y="1335903"/>
        <a:ext cx="1671593" cy="1671593"/>
      </dsp:txXfrm>
    </dsp:sp>
    <dsp:sp modelId="{F698C8B9-28F7-4D9A-A9EE-B26051BF4786}">
      <dsp:nvSpPr>
        <dsp:cNvPr id="0" name=""/>
        <dsp:cNvSpPr/>
      </dsp:nvSpPr>
      <dsp:spPr>
        <a:xfrm>
          <a:off x="5675929" y="989705"/>
          <a:ext cx="2363989" cy="23639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0098" tIns="19050" rIns="130098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Interpersonal and Group Communication</a:t>
          </a:r>
          <a:endParaRPr lang="en-US" sz="1500" kern="1200" dirty="0"/>
        </a:p>
      </dsp:txBody>
      <dsp:txXfrm>
        <a:off x="6022127" y="1335903"/>
        <a:ext cx="1671593" cy="1671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2537218-1B90-EE49-BAC9-E120714F6A7A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0477531-D798-D84F-BA2D-081733575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Kercsmar@uky.edu" TargetMode="External"/><Relationship Id="rId2" Type="http://schemas.openxmlformats.org/officeDocument/2006/relationships/hyperlink" Target="mailto:Matt.cockerell@uky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nnect.uky.edu/qm2014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Flipped, Hybrid, Online, Face-to-Face?!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Quality Design and Delivery are not Horses of Another Color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78254" y="5201340"/>
            <a:ext cx="41345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Matt Cockerell</a:t>
            </a:r>
          </a:p>
          <a:p>
            <a:r>
              <a:rPr lang="en-US" dirty="0" smtClean="0"/>
              <a:t>Technologist/Instructional Producer</a:t>
            </a:r>
          </a:p>
          <a:p>
            <a:r>
              <a:rPr lang="en-US" dirty="0" smtClean="0"/>
              <a:t>University of Kentucky</a:t>
            </a:r>
          </a:p>
          <a:p>
            <a:r>
              <a:rPr lang="en-US" dirty="0" smtClean="0">
                <a:hlinkClick r:id="rId2"/>
              </a:rPr>
              <a:t>Matt.Cockerell@uky.edu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69469" y="5201340"/>
            <a:ext cx="30130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Dr. Sarah </a:t>
            </a:r>
            <a:r>
              <a:rPr lang="en-US" dirty="0" err="1" smtClean="0"/>
              <a:t>Kercsmar</a:t>
            </a:r>
            <a:endParaRPr lang="en-US" dirty="0" smtClean="0"/>
          </a:p>
          <a:p>
            <a:r>
              <a:rPr lang="en-US" dirty="0" smtClean="0"/>
              <a:t>Faculty Lecturer</a:t>
            </a:r>
          </a:p>
          <a:p>
            <a:r>
              <a:rPr lang="en-US" dirty="0" smtClean="0"/>
              <a:t>University of Kentucky</a:t>
            </a:r>
          </a:p>
          <a:p>
            <a:r>
              <a:rPr lang="en-US" dirty="0" smtClean="0">
                <a:hlinkClick r:id="rId3"/>
              </a:rPr>
              <a:t>Sarah.Kercsmar@uky.edu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816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Connect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Link to classroom: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http://connect.uky.edu/qm2014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8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of F-2-F time with regards to technology</a:t>
            </a:r>
          </a:p>
          <a:p>
            <a:pPr lvl="1"/>
            <a:r>
              <a:rPr lang="en-US" dirty="0" smtClean="0"/>
              <a:t>Compared with Online </a:t>
            </a:r>
            <a:r>
              <a:rPr lang="en-US" dirty="0" smtClean="0"/>
              <a:t>Only</a:t>
            </a:r>
            <a:endParaRPr lang="en-US" dirty="0"/>
          </a:p>
          <a:p>
            <a:r>
              <a:rPr lang="en-US" dirty="0" smtClean="0"/>
              <a:t>Instructor vs. Student expectations</a:t>
            </a:r>
          </a:p>
          <a:p>
            <a:pPr lvl="1"/>
            <a:r>
              <a:rPr lang="en-US" dirty="0" smtClean="0"/>
              <a:t>Online </a:t>
            </a:r>
            <a:r>
              <a:rPr lang="en-US" dirty="0" smtClean="0"/>
              <a:t>decorum</a:t>
            </a:r>
          </a:p>
          <a:p>
            <a:pPr lvl="1"/>
            <a:r>
              <a:rPr lang="en-US" dirty="0" smtClean="0"/>
              <a:t>Classroom management</a:t>
            </a:r>
            <a:endParaRPr lang="en-US" dirty="0" smtClean="0"/>
          </a:p>
          <a:p>
            <a:r>
              <a:rPr lang="en-US" dirty="0" smtClean="0"/>
              <a:t>Class Preparation Time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298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5209309"/>
            <a:ext cx="8042276" cy="73429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050" name="Picture 2" descr="http://www.learningandteaching.info/learning/graphics/lrncrv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271157"/>
            <a:ext cx="3446607" cy="2583156"/>
          </a:xfrm>
          <a:prstGeom prst="rect">
            <a:avLst/>
          </a:prstGeom>
          <a:noFill/>
        </p:spPr>
      </p:pic>
      <p:pic>
        <p:nvPicPr>
          <p:cNvPr id="2052" name="Picture 4" descr="http://www.starmediasolution.com/images/supo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5575" y="1529924"/>
            <a:ext cx="2324389" cy="2324389"/>
          </a:xfrm>
          <a:prstGeom prst="rect">
            <a:avLst/>
          </a:prstGeom>
          <a:noFill/>
        </p:spPr>
      </p:pic>
      <p:pic>
        <p:nvPicPr>
          <p:cNvPr id="2054" name="Picture 6" descr="http://www.opp.com/%7E/media/Images/Content-images/Blog%20images/Group%20info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5152" y="1444532"/>
            <a:ext cx="2502845" cy="3342407"/>
          </a:xfrm>
          <a:prstGeom prst="rect">
            <a:avLst/>
          </a:prstGeom>
          <a:noFill/>
        </p:spPr>
      </p:pic>
      <p:pic>
        <p:nvPicPr>
          <p:cNvPr id="2056" name="Picture 8" descr="http://quantumlearningblog.files.wordpress.com/2011/03/learning-flexibilit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74932" y="4205348"/>
            <a:ext cx="2490643" cy="2007921"/>
          </a:xfrm>
          <a:prstGeom prst="rect">
            <a:avLst/>
          </a:prstGeom>
          <a:noFill/>
        </p:spPr>
      </p:pic>
      <p:pic>
        <p:nvPicPr>
          <p:cNvPr id="2058" name="Picture 10" descr="https://encrypted-tbn0.gstatic.com/images?q=tbn:ANd9GcTBWh1r-d5sTkGMK5z5UPWscPP7yv6nHYukIZLMAhHs0L87eKcMBZ2kCtJ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69139" y="4205347"/>
            <a:ext cx="1746013" cy="17382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079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Comments</a:t>
            </a:r>
            <a:endParaRPr lang="en-US" dirty="0"/>
          </a:p>
        </p:txBody>
      </p:sp>
      <p:pic>
        <p:nvPicPr>
          <p:cNvPr id="1026" name="Picture 2" descr="C:\Users\Sarah Kercsmar\AppData\Local\Microsoft\Windows\Temporary Internet Files\Content.IE5\V78681Q9\MP90040182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08" y="1868424"/>
            <a:ext cx="2081784" cy="312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87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CIS 111?</a:t>
            </a:r>
          </a:p>
          <a:p>
            <a:r>
              <a:rPr lang="en-US" dirty="0" smtClean="0"/>
              <a:t>How has CIS 111 been offered in the past?</a:t>
            </a:r>
          </a:p>
          <a:p>
            <a:r>
              <a:rPr lang="en-US" dirty="0" smtClean="0"/>
              <a:t>Why are we offering CIS 111 in hybrid format?</a:t>
            </a:r>
          </a:p>
        </p:txBody>
      </p:sp>
    </p:spTree>
    <p:extLst>
      <p:ext uri="{BB962C8B-B14F-4D97-AF65-F5344CB8AC3E}">
        <p14:creationId xmlns:p14="http://schemas.microsoft.com/office/powerpoint/2010/main" val="66733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CIS 111?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1709" y="59436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 approximately 75 sections and 2000 students/year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has CIS 111 been offered in the past?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4" y="5195455"/>
            <a:ext cx="2955925" cy="748146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Face to Face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506" name="Picture 2" descr="http://www.edweek.org/media/2010/12/21/elearn_hybi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798636"/>
            <a:ext cx="4572000" cy="3108960"/>
          </a:xfrm>
          <a:prstGeom prst="rect">
            <a:avLst/>
          </a:prstGeom>
          <a:noFill/>
        </p:spPr>
      </p:pic>
      <p:pic>
        <p:nvPicPr>
          <p:cNvPr id="21508" name="Picture 4" descr="http://i.investopedia.com/inv/articles/financialedge/internetlearn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6554" y="2101789"/>
            <a:ext cx="3836670" cy="256451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915891" y="5195455"/>
            <a:ext cx="3465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Fully Online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hybrid?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917" y="1817408"/>
            <a:ext cx="6724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Grant opportunity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7506" y="2967335"/>
            <a:ext cx="60901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Classroom Space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917" y="4267200"/>
            <a:ext cx="71865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Flexibility for 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Students and Faculty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 hybrid class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</a:p>
          <a:p>
            <a:r>
              <a:rPr lang="en-US" dirty="0" smtClean="0"/>
              <a:t>Student Demographics</a:t>
            </a:r>
          </a:p>
          <a:p>
            <a:r>
              <a:rPr lang="en-US" dirty="0" smtClean="0"/>
              <a:t>Classroom Activities</a:t>
            </a:r>
          </a:p>
        </p:txBody>
      </p:sp>
    </p:spTree>
    <p:extLst>
      <p:ext uri="{BB962C8B-B14F-4D97-AF65-F5344CB8AC3E}">
        <p14:creationId xmlns:p14="http://schemas.microsoft.com/office/powerpoint/2010/main" val="241992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9275" y="1600200"/>
          <a:ext cx="8042274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758"/>
                <a:gridCol w="2680758"/>
                <a:gridCol w="26807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ONLINE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F2F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ADOBE CONNECT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937" y="4710544"/>
            <a:ext cx="8042276" cy="2147456"/>
          </a:xfrm>
        </p:spPr>
        <p:txBody>
          <a:bodyPr/>
          <a:lstStyle/>
          <a:p>
            <a:r>
              <a:rPr lang="en-US" dirty="0" smtClean="0"/>
              <a:t>Typical sequence:</a:t>
            </a:r>
          </a:p>
          <a:p>
            <a:pPr lvl="1"/>
            <a:r>
              <a:rPr lang="en-US" dirty="0" smtClean="0"/>
              <a:t>Fall – CIS 110</a:t>
            </a:r>
          </a:p>
          <a:p>
            <a:pPr lvl="1"/>
            <a:r>
              <a:rPr lang="en-US" dirty="0" smtClean="0"/>
              <a:t>Spring – CIS 111</a:t>
            </a:r>
            <a:endParaRPr lang="en-US" dirty="0"/>
          </a:p>
        </p:txBody>
      </p:sp>
      <p:pic>
        <p:nvPicPr>
          <p:cNvPr id="25602" name="Picture 2" descr="http://www.howard.edu/internationalservices/images/worldflag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8039" y="1790895"/>
            <a:ext cx="2628705" cy="2628705"/>
          </a:xfrm>
          <a:prstGeom prst="rect">
            <a:avLst/>
          </a:prstGeom>
          <a:noFill/>
        </p:spPr>
      </p:pic>
      <p:sp>
        <p:nvSpPr>
          <p:cNvPr id="25604" name="AutoShape 4" descr="data:image/jpeg;base64,/9j/4AAQSkZJRgABAQAAAQABAAD/2wCEAAkGBxQTEhQUExQVFBUWGR8aGBgYFx8cHBofHBwaGBcbGBwcHSggHR8lHBscITEhJSkrLi4uHB8zODMsNygtLiwBCgoKDg0OGhAQGywkICQsLCwtLCwsLCwsLCwsLCwsLCwsLCwsLCwsLCwsLCwsLCwsLCwsLCwsLCwsLCwsLCwsLP/AABEIAMoA+QMBEQACEQEDEQH/xAAcAAACAwEBAQEAAAAAAAAAAAAFBgMEBwIBAAj/xABZEAACAQIDBAQGDAkIBgoDAAABAgMEEQASIQUGMUETIlFhBxQycYGRIzNCUmKCkqGx0dPwFSQ0U3Jzk7LBQ1TCw9LU4fEWY3SDorQXJTVERVWUo7PEhKTi/8QAGwEBAQADAQEBAAAAAAAAAAAAAAEDBAUCBgf/xAA5EQACAQMBBQYEBQMEAwEAAAAAAQIDBBEFEiExQVETYXGBkdEiobHBBhQy4fAjQvEVM1JiNIKiFv/aAAwDAQACEQMRAD8Aat6Nqh5WiAN6foy55eyAkW838RhgHexN50Whapa/RmyjhcXfo/NpqfRi434JkBb1qlDUJTKLLMDIrDtFs+bvJub4hQ5sLb8bxTXuPFrZyeYCZiR6iPOpwB9LvLEIIJyGAnZVVdLguTe/Lq2N/wBE4uAEJdpp4x4rr0hi6XuAvlA851PoOJyyQFx7wxGGeYXy07sjd5X3vnOgxcb8A9fbsStTXvapICcNLi9z6So85xMFDFDt+JqmamF80KBmPLUXIHeAVJ/SGGCHh35p/wAHGtAfo82QLpmYlsq2/SBDDuIxcb8DJffeOGKopqUkmSpUupHAAAkE9xtYd+JgpSl3pppDWC5tR36VuXVzZituwqw8478MEFbaO8MMVPDU9bJM2VR7oEE57626oVifNi434GSaTb6LVrTXOcrm+CLi4W/aQrHzDEKU/wDSyCSGok6wEBIPwtSoKAcQWBUebDALtNvPCkVLKwb8YawAAugBCyM+tgEJAY/Ti4IGBvFF41JS9bNGpLOR1AQFcqDzYI6tp39mJjcUV5d74pYWnVX0dUVCLM3SZTER3MGv6+zFwQ4i3qjVoBZiJgDfkisQil/O7W9B7MTBQhBvRF0kysGVYVds5tZ+jt0uXn1SQP8ALAEn+mCCnEvQydIZDH0GmfMFMh1vb2sZvmxcbyFtt6IuniiAZhKqN0gtlXpcxhDa362Uju07cTBTmn3ziK1DZHCwgsp09lAcxXj19+uUdt17cAEn36jjgifoZC7GQPELZoxD7ex11C6cOOZe3FwQv/6XxeNeL5WyDqma4yZ+j6YJ2+1da/DliYKUaTf5JIWkEEge8XQxkjNMtQcsDA+5BIJIPkgE4pDyo8IEapE4hdsyM84uPxdUkEMhY+6IcnQcQjHzsASt8t5o6itlja6wQqyh9LM8QzyWHHhmseeXEKCtp7W6OJYWgZJiUHRFhch1EiMWHDqix7CD6aCek3kUCPJGxUhDKbgdF0jZFBHMgg37BrrwxAX9mbbEsxTIVRgxie/liNsr6ctTcHmNdMOQGDxluzACjvLtSfPSVHisimsg6OojsTlyvdGJA8rKSetbq27NJkpLuuJXG0NnNSyNA0U0kcgU6MwuqpcZSS7HLYjDO8nIE7y7bqaqip55qVknp5Mnkt7IpXKWsRmAubc9cEUj3b25LBWxKICyVSRrKp9zq1z2XAbW/LAhfgNQ0O0KM00uWASvTvlN752eNVB0J1uMp1APbhkFvau8FW1LRV60bidJZI2UKxDIVtc6ZgCRpfmD24Z3FxvLcVRMm1GhFK3QVSI73HVRujOY38i1wFINjfXAYBFBPUts2pialkV6NozASpzHJIGAIPEqFF8uhGGRgu1+2qtW2fWJRv0sqvFLHlYizOlr21BIXMM3K98BgL7Nef8ACNfReLO1LKJJQ2UizGJF6h8izMCBzue7DJMAiPatc+yUlelcVFFPEIyUe7qihWLLo9tbG2lzyscMlwEanadWtfQTLSN+NwRpUrZrIc5ZtRoGUMSc41GGSFGmiqnG16JqV+hCzvCcpDFpGYqqk9Vr5swy9muGSgLadZWNRU1QaduninOmRrlQjJdlPWs17ejvw3DBYM034SiCwnJNEgkNiQGAdibjQEFrWP8AHAE2yvGzQbUp3pHAXN0K5WDHpJHYhTaz5fK6vGwHMYZGCXb21Kx6fZs/irdOHk6QBW0B9jAZfKAdesCeGUduIDmOSddqSgQnonRTnscpKLoQ3kgknLbuGKAFTeNHZ9QjU7hlcCNcpzAZ89wOLZD2ccMjAdrJ6wybMkFM2YqRIQrdXpCodWHubAZrt2W7cQFrZ89UlfXjxZuiZS6XBAdlRUWzcDnA4DhbAAyPx78DIvirmWOZAoyNmVIiGV8nlHUBDbkSeWGRgNVL1Y2jQMKdghhyyuFJAzEM4Y8FKlRa/vjgCfY4rrbYU0jBXDtEhByuWGSyHg11AbTmcAVK38JHZVBalkaaOdSRkbOojuqEpxAcEgn6L4ZGA7LHW/huJugYQ+LhGlAJVrXc5m4AhiVAwAC2fBtE0O1w9GwaR3yQ2IB6Vj0pjF+tlBLC3E4ZAFi2ftBloXSnkdhKC5AOZCBkAYX6oKsxJPYOGKCztyKpba1RIYrR5AFf3L5QSt2vxJJHmHpwAuUtPV+IVCdAczuRkINwGN3Kre+hIt/G2ADFRBVs+z7RGy9Z25qW6rK+ugtY89fNgB2z4EL+26zpCQvADFA2bv03RwqDxwApbZkzSOT2/NgBOrI8sgI43vpgB53X2h0iqGOowAyyajAEHR4gODig+BscAWtlaknkMAfVc92IHLAHtOcATFLjEAnbyTZWbzX+YfXgAfuml5S51A/ywA2SvrgCpVx6X+/DAASQcsAewx3OADMfIYAgmOAJaWa4tzwBag1IwAejGgxAdYoPsQHDnAFNohEhVBYG/wA+KBM2gt3IPIkYAomPn2/4YAljFvR9ZOAOrYALbF2bnlufJ44oHGobKvowAhbWaxPfxwAvVSYAs7FqOjcH14A0KjlzKMATviAqyHTAEKqWOKAtmEcenE4AHR9uALEGALqYjBnm/k2WoA5FR9RwBb3YgyJc8Te+ADSPcg/ficATSrmGv34YAB1sVj58AdU0eALha1sAV3bAHEb2I8+AC1GNcAHl4YgPcAfYA8wBFOlxigTdox+yt+l9RvgCtLHr6sAVjoL4A+zebAGh0sQW1hbligXKzeYyAmOmqGW7KGHR2OVipIvLfiDxGAFjaO0HJ/Jpx5+j+0wAIqa5rfk83/B/bwBFBtBg3tEunHyP7fZgByodtSALalqCCP8AV/a4AL022HbTxOpP7L7bEB41e/OjqvVF9tigjfbLg6UlT6ovtcAdybdZ0RhSVJBXjaO3n9tvgCL8MOf+6VPqi+1wBJT7Zf8AmlT6ovtcAXYtrvf8jqvVF9riAznf7apedH6CZRcr1gnEEq3BzwP0YAYKHabBAPFajTuj7f1n3vgCwm1HB/Jan5Mf2mALbbWa1/Far5Mf2mAKFZtMt1fFanNa9sqcNB+c7cARLtRgPyao+Sn2mAOW2u382qPkp9pgCu21m0/Fqj5KfaYApbR3qjp8vTRTrmPUGVSWtqbAP8+I2kssyU6U6klCCy3yJ9neE6jBUMlQhNh1kUC/AXbPlHpOPMZxlwZlrWdeis1INIehttrfklX8iP7XHs1j78Nt/M6v5Ef2uAOPw8b5fFKu9r2yJwvb87gDo7bb+Z1fyE+1wB5+Gm/mdX8iP7XAC5tWvbpD+K1Qv2on2mAKg2kGdEMU0Ze+Uuq2OUXOoY8sAQ1R07frvgCt0g999GANRmcKPPigT93W/FlsLnNLbv8AZZNPScQAjaNPUIALAj3zG5Njz14lLHsv59AAM/TZrkADQHnwOpt3qb+jAEuzw1iW42N/VgBpVJGhjEWjDKb3toLNY9xtY+fABLZnjaobZCxLG7anXrACxtpqtvMddcAR128nQyZJ5qeFnsAryLcdhCZr6k2vz04cMAHYqZrKzWzEXNuA52vztwv3YADkM1IqpcMUABBtblf0ce+2AF3ejeGaijL5QwL5IgTcsSWIzG/DKL35W548ykorLMtGjKtUVOHFg7czfOoqJmidUEoQlct8rC4zGzHiptpfgxx5p1VUWUbF9Y1LSajPfng0alslnZMzgXJNrDlwU+ka25XtyxkNIybwlK/UKGwEs1/25PDnoDgA9RGpaNMoA0ve/AAHLm612GYKTbiGPC2oF0vVWv0a5gRppr1b2vm0OY28wPbgCVJKoXBQWubXsb3dSo0PVshfuuo99bAFlx7OP1R5fCXAAWSCoWxFz5d1Zr2uWMfuuShb9ubAAnbm32pVBnKKzHqxjrNYKLkAG563YLWHEXxG0uJ6hCU3sxWX0RBsfbLTJnjZWUE3J4i9mIYXuuVS2hHBR24pGmnhiFtbajVEzzm7BjlhXmEvZFA7WOp7z3Y0a0nUnsI+r0yjCytXdVOLWfLkvP2CG8O6k1JHDJK2YSnJIthlVmVnAXnYBctzxNzj3VoxjDMeKNbT9Tq17rYqvMZ5WOS/nAffBZtqokpugW7mla2rC5Rh7EDci4ALAD/VjXljPTntxTORf235evKny5eD4GjbOeUgmTLyAsCL6dY6nt0+Lfnj2aZ8fbjpciIadvWOmABcBqwAuW+ursVJIzZb2zaHL1rC4vftAAEvTVmUkxpew6otcnW5vnsBoNPhfBN6AZVx1GZQ6iw6pJ1JUcXLBuJsB23N+AwAG2wctRTX7ZPmTAFSo1uO37/TgCLOvYPVgB/r6i7W+/LFAibKoYjCHYyXLzFrSyAaSycAraegYgC9Tu3A8OcGY3tb2aTgfO3ZigUNobHQG15P2r/XgDum2JHYm8nA29kf+1gBhpdiwJEHdprZRe0sptoL6Br4mQFoNgQ++n/byf2sAZX4RNlJBtB1UErLEj9cliT1ka7NcnyR82NO7ysNH034ecZKpTkk+D9x88FmzI6jZ6Z2mzxu8RyzSAWViUsA1h1CuNqEtqKZwLql2VacOjZfi2BEsKMWn8m+k0nzAHHswC7vju1HJRvJCZGeMdLHmkdgbakWY+6S49OPM47SwzNb1pUasakeKZnezqlUmp5SWCCRcxVipyOcr6g3HVN/RjQtm41Nln1utU417NVY8sNeD/yb/Q7tQlfLqL/7RJ/ax0MnxhlfhGpooUQKZWkeWYBDKx0WRwWNzoOGvM48ymorLM1C3qV5qnTWWFNwnp6pDGTURzRAZ0M72IOgZCGsVuCOVuzCM1JZRbi2qW89iosMNbXp6Knt09S8VycuepcE27BmucejATbPpKSeJpKeeSYKNejqWbW17GzaE9+AMgTbtWwLiZj0gsOuw6MEg9U5utYada/bjVdziTTXA79PQ3UpU6kJfqxnuT448CGIvGc0Ujo54kO3X/T11v28cYIXM08vede50S3nT2aa2WuD9+pzd3csVaSaVjZQSzcyEDNrZVHzYsm688LgYqMael2u3UXxPpxfdnokV6icqjSRlhnQq4DFbgggE25qf4jHu3m4S7ORh1a2hc0Fd0uOMvvXuibKbRlGylSrKfNw4EYwU6nZzbaOndWiu7eNOMsLc+u7BLPVSSMqyzSztfqoWLa8isY4nvtfGV1KtVYS3GlTsrGwanUl8S4Z4+SRqPgx3KkCTT1ImgMuUIgdo2yrmOZwpuLltAdRbvxtUYOEcM+e1O7jdV3OK3Ywh3O60X5yq/8AUSfXjKc8qndmLpj7JU+1g/lEnvm7+GGQewbBp2ZkEtVmS2YdNKON7EE6G9jwJ4YAsf6LxfnKr/1Mn14AG7a2HBGoJkqSSbAeMyfXgBZqNgB6iAI8oU9JmLSMxKhczZcxOU2Fr+fAEkc5lJJUJY5R2EAdXjz0+fAE/iT9g9WAGCdzxxQLm78XSQZLkXeYXHHWaQG2IB7FIBT5BrYeu2KBJ2pSAG583HAEVLGLHzH6DgAPvdvU8Bhp4kVj0aSOWYgWOiqLfok66cNDjDUqqmlnmb1jYVLtyUGljqNG5+9sVaCAOjmQXeJjc298p90t+fLmBj3Gakso17i3qUJunUWGK3hhp/ZaSX3yyRn0ZXX+ljBdLMDqaDU2brZ6p+4R8BdX1qyDvjmHxgY2/cXHq2lmmedcp7F231Sf2+wy7y7Vp6egjaoYjOAqoqhnk01VVIsdOJOgxmbS3s5UKcqklGCy3yFjZ+/1C1kYywiwUdMll4WF3BZR52IxFUjLgzLVtK9JZqQaXhu9TN9sbN6KWopuSMQv6DDPGR8Vh6saNdbFXa8z6rSp/mbF0nyzH14fX5G+bhbW8Yo4JiRrEM5+Eoyv6mBx0D45pp4Zgu2Np+MTz1RJyu7sl/cx5mZB85Y95xz7ibnPZX8Z9jo9vG2tnXnxay+6K4e5ofgn2Xkiknf2ybLYe9QXKjz6knz92NynBQjg+Zvrt3VZ1Hw4JdEIG9O0TLVVU7dYiRkQdixsURR2XIubc2ONWu3OooHf0qMLaylctZe/5bkvNnFLUT0dSXQGGpgbLIh4MOJR+TIw1B8xGClKhLZfA91KVHVbftKaxNfXo+qfJ/uiKd0Mshi0jdukjHvVk62Q96NmQ96HHm6jiWepl0GttW7pvjF/J7/rksHYxWjStBJzTvHKL6AXyRMOyzLY9ucdmMsqSdFY4pZOfQv5w1Kak/hlJx9NyL25gHjyX5RSEee6D6CfXiWnMyfiNv8Aprx+xT3hohFVzx+5b2RR3SXzD5YbHm6jiSkjNoFZVKM6MuX0f8+YGogyJZx1M5RX5XsGCnsOUgjt9GJVpuS7SPPiZLG8jRqSsqzxsvEX1XJeOOHoNu5e9f4OBy0cUzWI6QSdE5By+WejbMeqNb9ugub5Y3UcbznXGgV9tunJNd/HzDX/AEj7RqqqnjgWOAPKqiJQJC4vd+kkYaKFuSVUW7ce4VlOWIo1rnSna0HUrSWeCS3/AD8DaTjMcgqD28/qx+82AJYIAma1yWYsSfQAPMAAB3DAHskgXUkDAASo2Y08uaTRF4DtP+VsUFbeKRYZKWwtpMB5+jAGAEbbExi6ikZl1Ovr9RNsADPw63Z84wBpVQ1vVigCbkqWT/eTf/NJgB/VxltgBK36V46eeSIXdUZlB+CL8OfbbAGTbI3glgkEryySxvpKGNxZtM6Dgtrg2GltMadKu5T2ZH0WoaRTpWyq0W3jj3p8/wCci9vylqxPhU0R9RcH+GJd8Inv8OP4qi7l9wNTVMkUiTQtlljN1PLvVu1SNCMa9Ko6bzyO1qFjC7pOP9y4Po+ngx7322pHXbLhqo9DHMnSJxMbG8bq3pcEHmCDjfq4lTeOh8hYuVC8gpLDUsPz3A/wTVoi2ogJsJYpE9K5ZB8yt8+MFo+KOv8AiOn/ALc/Fff3F7eLbjVUpma5RB0cCjXqA2BUe+kOvpUcsea8nOfZxMmk0IWtu7urxa+Xu/YIbzbmzUVPTzTMS0zZZY7DJHmUsig21IsQTexJ04a+6lCMYZXFGvZatVr3ezU/TLKxyXT27xZWY51U36q9GCdeqLtFr3AuvmQejxVfaUlLobNhD8pqE6HKSyvqvv6Gm7g7QP4G2rEp68CTMgHELJEzqePv+k9WNmhLagmcPVaPZXU11efXeZfUgdDblZQfNcX+a+NKlvrb+p9Tfpx06Sh/xXpuz8jcd1BkRR2jHSPhjGtqkpJUaXMdRIbfoTFrfNjSk9m4z/OGD6ujB1dHcVyT+UtocvCw8L1FJJEys8kLFip8qO6mFz5yXAPMX7MZLrGwaH4fc1ctLhh5+whRxsGL26mcxk9hZRIo9ef1ntxjlHaoJ9Dfo1Y0dWnBcJfXCf1z6jxudGKigrqM+VmLL3dIoKH0SITjPQltU0cbVqTpXk8c968/3yK+wK7JPSy9rBG80gyH1MQfRjXofBUcTsati4saddcVh+u5/MbN/dlSMIqhEZujukgUEnK1iGsNTZhrb32NivT24YRx9Ku421wpT/S1h+4W8F27hIkNVF1KgG0Ui8VUKAzKeBJJtzsBi0YOEEmeNSuY3NxKpHhuS8gntDwP05a8FRNAvvDllUdylut62OEqMJPLRaOq3dKOzGe7vw/qMG6G4lPQM0iF5pmFulktdRzVAoAUHnzPbyx6jCMViKNa4uatxLaqyyxpx6MBUX29v1a/vvgDuoqQo01OAIKeQW4C9+z7+vFBcviAXN56Qyz0qA2JE1j8VMUGe1wMjFQvXHVYn4Jt8/H1YAHfgR+0fJwBpUtn1Xhigo7nZlh6qA+zTi+a3CeUe9OIBnE7+8X5f/8AOKCLaELumsankevy+TiA/Pe0tmGCWamce1sVHO6N1ozfn1SPSDjnV47FTaXifa6RVVzZ9nLl8L8OXy3eRc2vVNNDQStx6KSFjfi0TKNdNCRc4z3PxU0zk6Jmleypvo16P9ijSbJkaOpqU6yQsnSr2Kw8tf0ba93mx4jS7SkuqNutfO01CSf6JYz6cf5y8iOXaDRQzqOtHOgDr2MpDRSDvBFj3HuGJbVP7GXW7PhdU+Kxn7M+WsaJkljNmFwPjo0elu3NbHm13VMGfXVt2amuTT9d33PKKQp0Lx5c0bI65hdboQy3AIuLgY8RnsVHJ95tV7RXVnGlB4WI7+5F7bu8FRUspq6h5bG6x6KoPLLGgFz2E3OMjq1Ku6KNOnp9lYtVKsstcM/ZLf8AUrPsiXonqmjZVR0Guhy9ZWYryF3HHkDjNGk1RcXxObV1GnU1GFaP6VhZ7t+/5hjdLeYUEszPE00dRCYyi6EsDdLk6AWZwT3+g47aokmn4m5rllUq1ITprLfw/dfcW6ZAUMTEEqMrW7xp830YwTbUttc96OrbQjKg7aby4pRljvXtz6hpt4qzo1j8YyKoteNQjG2l2bUj4tsZndvkjl0/w7Ti26k213LHq95GmxqySI1pR50mYliq3fQ5RIUUAlWA4gHhc8cZK1J1EpczT07UaVpUnSbzTbeH8vmiLZWwZ5WyU9NLmYgFnRkReV3dwLAdg15AYx9jVm/jN56nY2sH+WWW+5r1b5dyNBqdymWhekjUPN0fS58wGeUSBr8NB1QgHvba88bmytnZ5HzHbzdXtm/iznz4grcrd+qhkepliaJejKBGYBm1DZiBewFtL66nGOhTdNNNm9qt9C7qRlCOMLG/i/8ABcpN3oRUCZYevmLe2EqCeLKvAE92MuFnJznUm4qDbwuXL0HOjjcC+QfK/wAMU8BHZ7P0qHoxwf3Q+B3YgDJlf82Plj6sAfGR/wA2Plj6sAedK/5sfLH1YAGvVv07AJ/Jr7v4T92AOJJHN7x/8f8AhgCanLn+TFh8MfVgC6JH/Nj5Y+rAAusZjWUgZcvVn91f3MeBRKnpDHVvnFtde/hY/wAMUgT8UXtxAW6KUDKvLl58UEW7kTmjkMejdLUBSOV6iYXF9LjjY9mADmziRGgkN3t1tb6/f/M8cAEWcZdOPZgDI/Crshg0dYFOX2mQ+kmJj6brf4QxguIbUPA6+i3XY3Ki+Et3ny9vMz55nDJFxjzNIO5ioVh6QAfXjW7TNHZ6Hd/KOnqaqrhJP1xv9/U0zwLRhmrgwzKeiBB4EFZAQR3jTGxbf7Zw9d/8x+CFLfDdw0NQYrHoJLmBjr1ecZPvl+cWPbjDc0sPbR1NEv1Uh+XqcVw7108vp4AeEZWit7mSO3odbYxUH/VTN7VacVYziuCS+TRf2/sZ6RwWHsMxLRsOC3JPRN70jl2jzYz3FF524+ZzdF1OKireq8f8X9vb0LW6e8zUAIWmikvcGQELIynkxKkkg87jTS2PULqOMPcYLrQa+25U2pJ9XvJK3empqD0EUUaJO+TordI0mc2YMxFlWxv1RcWvfHuNdTliKNWvpMreg6taST5Jb8vxPp9x6+OXoRCXF7JMWAiKk2VmYnQ24ra9+F8YpWuZ7uB0KGvqFulJNzW7ufe/uebN3QRpJ0cszwXXPGcrM2ZrnXSx0AB4DG1sRcdlrccBXVaNV1Yyak+LGPZHg9h6WMyiaZchZhIyhA3UyghLE+701HC+PMaUI70j3Wv7mstmpNtdOH0NJpKcCygWsNLaAW4W7LYyGodu5z5D5x5sAQSnLUeaL+ngAPtiKdkqMqykFwI7FBplFyuo0zZuOpsO3AHOwqI314j76205YAYlisMASU0dpIx8Fz+5iA6leXpZrZ8nRqE0W2cls5WxDcCnE8jbAFjZ4cRR9J7ZlGfUHrW63DTjig9llwAKJvUN+rX96TEBSnjqWSforhukHR5yFGUKvkkA3GcHytSCe7FAyRLYfV89sAd4gBG0Pyyk/Qn+iLDmORU3n2cGIcDXgcUAnxbuwBPsChaZwxuEBvftxQWdgzZKNgOPjNUP/wBqfEB1C5LXJ9GKA9RMDawxAQb07HWqpJ4G0EiGxtwYdZG84YA+jAqbTyj82R5tVdSrqcrqeIYcR9+RxyakNiWD9DsbqNzRjUXHn3Pmah4EI+rWvbQvGt/0ULH94Y37df00fI63JO8l3JL5Dzt7YUVZC0M63U6gjRlYcHQ8mGMxyk2nlcTMF8HDxzpnqVkiRwwAjs7ZTcBjmyjUC5A17sYoUIRltI6Vxq1xXo9lPGObxvePl8hpoKVJIVWRVdWSzKwuD3EYzHMBTeCqKR/YZ5YVPuSBIo/RzEMPSTjDKjCW9o6NDVbqitmMsrv3/uNm6Hg+p6FzLmeea1hJJbqg8RGoFlv26nvx7hCMFiKNa4uqtxLaqyyDt/pmyEAka6W7eR9ePZrgvcmEMGc3LSOxc9+Y/NgB0dAg9eALFHINCMAXkhBIYjUcMQAKqW9Sf1f9PTFBNtBj0JXmRa/ZriAF7NrAXKjQBQPPbFAZD4A5q6grJDzLBwPMOjviAImUjlqcAcyzHAENvXiggij9nb9Wv70mACCD6sQHhq4w4jLoJCLhCwzEdoW97YAmxQB6/wDLaT9Cf6IcQcgpMgIIOKAZ+DB3/PgC3s1gqKFFtB/DFAtbAPsD/wC0VX/NTHAFuNCTbngBko4cigYgJqjyW8x+jACDvH4Ooa0RzpIaecxoHZVDLJZQFLqbXIGmYEG2mthjHKnGa3m3bXta2k3TfHlyD26W7KUFP0KMXJYu7kAFma2thwFgAB2DHpJJYRgq1ZVZuc+LCNRJYE9l8Uxi9I92v34oK+x4S0cduNhgBxoKXIuvHniAsO1sAZ5vkl1Y9+KCLwcQ3izfCcf8ZwAybZmCxm+AJd3LsoJ859OADzGwxALg/Kie2P8ApWGKCHbE9kJ7sABtmixBwAwU7fRgC5HFeWFjySQAelL4gLO0JMuU9+AOI5Q1rccASBMUFeJfZ2/Vp+9JiAvgYA/MFdTv003SsxqElcPLfr50YjODxHAEW4aY0a1ScKnE+x060t7ixScVl5y+eeuT9A7h7aNZQwTP7YQVk/TQlHPpIv6cbyeVk+RqQcJOL4p49Cev/LaT9XP/AFGB4C+KDy2IAcVyNbt+/wDHHoCrsJR0DsWYDxipv1rDSpmxAFtlohdfZHOYZhZjqLaG45HtwAfgp7k9eT5ZwBJNS9VuvJwPuz2YAqQxqkEbPIyrkXUvYC4AHHEBIqqSyiRyy8RmOnn7+Bt3jFAG2wLC2eT5WABsFKWOjP8AKwAX3f2ckdOkkkjKAoJJawA43N9MAGLpnEfSvnIzBc2pHMjThgDmsgsvlv8AK/wwAkbfgzA9ZuPbgCz4P6YCjLF2UdJJc5rCwke54d2AKO1a1ZZ1VZSy+56w62hNxproCfMDgBx2HR2Ty39f+GALtTDYeW/rH1YgF94vZiM7+1do5PfsxQCN4JlCgdKbhsrdYaXuQD2E34YAkoabQHO3rHPnwwAZoKO58t/WPqwASemtLH138l+Y+B3YgKu1ClypmIKjMQWFwNNTp3j1jtwBRpzwZZHII0II1+bABamF/dv6x9WAOUg9nfrv7WnMe+k7sAStLGM15yMlg13UZb6AG40108+AMW8KGy+g2k5FytQiygn3w9jkH/Cp+NjTu48JH0/4dr/rpPxX0f2GPwK1WZaunLuMjrKoBFrSDK1tOTJf42M1vLNNHN1mj2d3L/tv9ePzyPNVHatpesx9jn4kf6jsGMxyg1ig8xAQ1Eebz49AS9gxk08ouVvPVC/MfjM40vzwAd2ds9V6NiSTGLLoBfQqbkC9rHhwuAbaYgD1KMASz+S3mP0YAorS9LTRpmKgrGbi19MrW1BFjbE5A5i2YsckkgJvJq3C19NeGvDnw4DAAHa6szjsvb/L18cUBnZtGqAc+HowBxS05lpFTMVzplJFr2I1tcW4E4gCEcNnLkkkqq620A1NhyuTr5h2YoKW16iy+nEAh7wVmuUc8UBaJzDQrAhs7GQFuz2SQX/jgCrsjd8CSNySSgyjgOTD576j4K9mANApEAUYgK+0JbaYAEH2/wD3X9LFAu7X2V0nSguTnYMNB1SAFGX0AannfzYAI7LjHQplFhYADuAsMAMuz48o7ziA6nb2WP8ARf8Aq8AZ/wCFDbXi65Y5GNRPboxZbQojKxcaX8oaA8Sfg6eak1COWbVnayuqqpx830RlsO0KhCzRz1XU6zsJGZUzNYFwSVGZjzHbjVhUrSTkuB37mz02jONGWVJ80+Hj/gOv4RqwRpAGVJrm84UHMturZSMoa97nhppxxl7fNPbSOf8A6Vs3it6ktzWU+v7k3/STWGJob2qCoU1AA9rBY5gtrCQ5svC2hOJ+YXZ7XM9LRpu77HPwrfnu9+QIo94ayElkqJZMxBdJXLrIFIaxzXy+cdpxhhdPPxcDp3Wg0nDNHKkur3MdfCbVx1tDRbQhvlEhRgeKCQWZX71kRR6e/GzXjtU36nF0mo6N5HO7Pwvz/fAueDraXi+0qck2Wa8DfH1j/wDcVR8bGvaS3uJ2PxFQzCFVcnh+f+PmbNX/AJdSfqqj/wCvjd5nyfIL4A8tgCFWueP3tj0Bc3ep81JKRx8Zqv8AmpsAGKZCFUHmP8cAFoUsMeQfT+S3mP0YoI9ne0xfoL+6MQMlkOmABFNR5gXbranKOyxxQW4rgju0wBDsY+wR/oj6MAd1NTa+IBe2nUk64oFiRM7EnyV8rzcvnwA07OpOmVpOXTSWHd0r4AINZASdABcnstxwBmNP4XaoTCVkj8ULe1ZfZFj98HzWL5bMRaxtbTjjX7dbewdh6PUVp+Yzyzju658N5qVRUBxmUgqwuDyI5H08cbBxyhM1pf8Ac/0sALe1d6aWGboZZgkmhNwbC/k5mAyqT3kfOMTJ6UZNOSW5ACPwjiNykdOZqdXPXD2Zhe5KKRYjsuRfGKVaEZbLN+jpVzWpdrBbuS5vwCm9fhOACLs8ozSx5mkYe0i+UKY/f3DaE2Fud8WrVUFk82Onzuqrhwxx7vLqLe72/lTTzo9VM9RBqr5gMyBiLupUAkCwup5XtjDSuNp4kdLUNEVCn2lFt44p/VAne/anjFbVTXzKrGOPsyRaC3cWzN8bGO5eZqJu6HTVK1nW5vPov3yF6feGih2W1JErzyzxnpWVcq9I66lncDRTYCwPkjG25wprGT5+FrdXc3NRbb354L1YoxbMeeSKNLGUhsveVRpPpUD041bbe5R5M7+t5p06NX++L+2/yyjqOTMoYcxfGs44lss7lOrGpSVWPNZDW0N2xFQ0tZDcxvGnjAJJyswHsgudAWOUjgLg9uN6vRUllcUfI6Vqc6VXYqPMZPnyb5+/qEfB86SyTbOnuYK1SRbiksYzhl7CVW9+2Ne3Etp7Udl8jNr1r2VVV4btrj4rn5/YatgeCt4aqKWWpSWOFw6qIirMy+RmOYgWNm07MZIUYweUaF1qle5pKlUxjrzfjy+Q7V35dSfqqj/6+MpzuQXOBD7LgCjToW4Y9AC7nzoIHzNwqarTW5/GZsQBbpFZ87OOwDXT/HAFuOuQe7GIDuaujyt1hwP0YoItn10Yij648hf3RiIFafacbXs40PLmLWwBY2fWRqls68e3AEzVkXv19eAAOzdpoI0XOui9vpwBzUVkZHlr68UAPbG0YwD11t5x9+OAF6ir1dnAdbMuUkEcyMAPFPvJTUVCZZpBYPIAi2Luxlkyoi31Y/NqTYAnEyVRcmklvMw2v4Qq2ZyyGOmj5RhFkNuyRn0PxQMakrpZxFZPo6P4ebhtVp7L6Lfjxf8APETqFwVZbqQpI6vCx1FtTpY248sYK2draxjJ2dNcexdHaUtl4yua4rryePI0jd3feOn2XHn9knibxdY+BcqPYyexRFlJbu7dMb6qLY2mfGzs5q5dvFZecL39N4Hp/CBVrKJZkikW1mSNSrAXuchLG57jx7RjDG6i3hrB1K+gVadPahLaa4rH06/IE70SRvVvJGweOoRJVPxejZT2EFRcHhfHi6TypI2Pw9VjKNSjLx8Vwf2BDyZdAt1VbsQfJW4UG3MXI4cBrjDCk6icv4zq3N/Ss506LW5//K4I7aLklgzsqg97EKpPmvjzTW3JRfAyXtRW1CpWgsSfPv4L0D2+e70VDULHA+eGSMMt2zHOtllBPfcN8Y42LqHCSONoF05OVCbzzWfn7+or7PORni7DmXvB+rGKr8SU/XxOlp+KFSdr0e1Hvi/Zhzd/ZfjUrRtU09IFtrKes9wfalJVWtbXradmPdGhGa2mzV1PVq1tU7OEMd7358F/k0TZ1FszZIMzVQkmIsGZw72NriKOMaAnsB7zjcjGMFu3HzNavXuZrbbk+X7JGb7XEXjMvQkNDIemiI97JckEciHDC3K2NO6jiSl1Pp9Ar7VGVKX9r+T/AHyPu41VFJs1IZSmUq8TqWHAMy8+6xxuxeUmfJ1obFSUOja9GLO7+zJ6SpachWWjSaRHLraa0TrEFAbMS2YE6ciOOMVOlszcuTOjd6j+YtqdJp7UeL+S/cq0+/VejLUGrkl1UmM5ejcXF0CBbC/AEa9+Mca8nU2WjeuNIoU7PtozecJ5ysPu9t5tdRVI9dSZHVrRVHAgke0cbHTG0fO8g6cCH2AAtdVlBkXS/E9vmxQUdyZ1SjkkJVQs9SbubKB4zNxNjbABym2qWeFLR3dM7L0gLKLGxAtqCRb5XvTcAocARznqt5j9GCAjbx+EWno4EjjIqKnIo6JG8nqjWR7FU8x17seHKMFlmehbVa8tmnFt/wA4vkB9yd/WqalaaaFYjJmMbK5YEgFijXA1y3Nx2Y8060Z8DYvNNrWiUqmMPoaogtpjIaBmW9vhX6ORoaKNZmQlWlkJ6MEaEIFIZ9bi9wNNL4xVK0YbnxOlZaXXultR3R6v7dSnurvyJgUlRYpolXQuckg8m6m1wb2GWx4jXXT3TqKayjBeWdS1nsVPJrgxsXaRaXoihUmMOTqVvpcBsuUjrWBB1Kt2Y9moYzvltoVc7En8XiJEYPBiNGkPbzC93nxqV6rzsR4n0mkafT7N3Nwljknwxzb+3+ANTJJC6PGrUzsuaNlNrgEeWvDmDlIOhxG6lJKTeT1TjZahKdKENhpZi1z8V9unQK7Y3lkrujzDIkObqDh0rsXlb0Zgo7ge3Euam5RXPeetCscTlVnxi3FePP29Rs8GW60E/R1FVEsyys4hVjdF6PMpLR2szMUY9fqgAcSRjNRpqEU+Zy9Uvp3FaUc/CnhLw5kvhm2GsM1PUxqFjkXoHCgBQyXeI2HapcfFGPNzHMM9DY0G47O4dN8JL5rh9zOOhs5e+luHYfdHzkBR6Mae23BQ7z6b8rCNzK5/64936YRdrNnvAlK7vnFVF0o6tshNjk7xY3B46HGevQUY7UTk6Tq1SvWdKrzy17ehQnqMgVDwVy6dweyyr5s3RsPjduLF9pRa5o8V6as9RhUX6Z8fPc/nhjNuFGr1rxOLpNTsrDtFwCP+LHq0fwtGv+IotVoS6r6P9wC4anchtXppRfTj0Lg39IUH04x42K/85m66jutJb5pb/wD1fsjWvDLTdLSQzobiJukuOaNkjb0WcN6MbdWO1Bo+dsK3Y3EJ9+/we5mY7D2YlRUrG48qOTrg2MZRTIr3AJsCLEWNw1rY1bXenF8Dv6//AE5U60HiSbX3/niW9tbmVtOAJ6ZpV9/CplX4ygZkI7xbsJxZW8ovMGSjrVvWhsXUfPGV6cUVtj7qVE75IaZ4r6NK8RRUHM3YAsexRhGjUk/6j3HmvqdnQg/ykVtPmljHrvNC23uHFL0UccjwmngVEYANcFnvnU8TcX0I1JxtThGawzgW93Vt5bdN4b8zqhVKGB44xnEbWv0l2kc3aQmy6EAEkC+gI4g49JYWEYZzlOTlJ5b3sZRUlQCDa/fingr7O3T2f4wlSKdBKrZhYsEDe/6O+TMO23HXjriY5nrbls7Od3TkGq43raQ3v7FUf1GHMnIL4pD7EAB2ql/R/G2KCl4N39gcHh09Rp/+RLgBxCDsHqwAF3q3rpqBA07HM1+jjUXdyOOUdnaxsB248tpLLPdOnOpJRgstmOb0b/1lZdQxpYD/ACcbddh/rJRr6FsO2+NSpdcoep9JZ6Aktu5fkvu/b1A2wN2qmpAFNDljP8pJ1I/OumZ/ig+fEjbzk8zZlrazbW8ezto5+S93/N5re5O4UNG3TyOZpwCOkPVVAR1ujS+mmmY3PmxtwpxgsRPnLq8rXMtqo893JeQB294Xo5IJ46eGZXdSkExy2JY5c5F7rYEsL9nLHl1YLKzwMsNNuJqEtndLGH48308zOqXYjNRz1StlipniiCj3bOyBge5VYHvJxrwpqUHOXF5O3cX0qN1TtqO6MXFPvzj7fMM+D2LNtKEWvZJD8wH0kYWnMfiNrZprx+xpu/lSYdnVDrowiyqRxGchAfRmxuN4PmIx2pKPUwyyq0QZGeNWGZVAJIUEqNSBbMBxxz6EltuUmfZ6tQqu2jRoRzvSwuiRf2ptJqgx3jEaxkkXOZzmFrG2gGg7eAxkr14yjso1NK0mvQqqtUaWM7uL3/L6nOzt36mSKaqhjMsIkyMEF3BCKWdV90ovY2uR68Oxc6afMf6pTtr2pF74NrhyeEm/ck2Bt2elYvSTmO/lLYOh1ubowNrnjaxx4jXnT+GSNitpVpe5q0pYb5revNf4HeDed9r002z6hEWqZTJTyJokjx9cLYklW014grm4Wtjap1I1Uz5+8sathUjLOeafevuZyj5kva1xw7DwI9B0xzpR2ZYfI+1pVVXoKcf7kPlZss1OyqcILyR0kUkf6UdrqPOuZfjY60o7SaZ+e0asqVSNSPFPIi0yrI8Iv1ZT0d+wSgxg+gsp9GNG2zGo4s+q1tRrWca0OTT8n/EW92qxoqqlcghxIInXn1z0Tj0Nr8XHqj8FVxMGptXOn06+d6x89zXr9Bw313Hq5Kt5KaISpOFzddVyOAEYsCQcpABuL8/Tmq0dtp5Odp2pq1pzpyjnPDx4b+40fZ2xQlPTUk5EwWnaKQkaOLRqRbstp24zHIK26e4VLQs7oZJXYZc0pDFV0OVQABbQXPE2GJGKjwRmq3FSrjtJN4WENRxTCU6nnigDHSZ/1a/vyYAjmp1sRkXWxOg+fvvrgCCo4ffuwB9ST2tr3YAuGfNWUn6qf+oxC8hixSH18QAfayXU21NibebHoFLcKG1Jfmaip/5mYYgGzACJ4RNxXr5IpoZUjkRChEgJVlJzDVdVIN+RvfuxjqU1NYZu2N7O0qOcUnlY3mV70bsz7PkjSZlkEqZkdAQtx5ceuptcG/MHGnXoKCTifSaVqsrmcqdXGeK8Og4eDHeaKOmkhqZFjFNqrO1gYmJygE+9a62HwcbdGe3HJ87qVr+WuJRXB714P24Ee8nhRZ1aKhSynQzyrrYix6OM6+lrebHipcRjuW9mzZaNXr/FL4Y9/HyXuZxTqAoUG+XTv9ONCbbeXzPsLeMIQVKLzs7u/wAy6NrSGlFHlCxCdpmbnIxAyDuVbX7zbsxsSrJUlFcTjUtMnK/nXqfpTyu9+yLG7W3Goqnp1iE3sZjt0mS2ZlYnyTfyR2ccS3qxgnk96vp9e6lF08YSfF82Gd49/pauCSA0qIrqVuZyxHYbCMag2Poxn/NQOTHQLrrFef7CkM2XkWt6L/VfGhuz3H1y7RU8PG1jyz7DJudQ7MkCtXVRD+6ikJhRTxI01cd+ax7MdKnTprfHefE3t7eyk4Vm49y3L9/VjnQeE3Z1IEgjR+gWRx0kaWjRTI5UqPKcWI8kevGTbjnZzvNL8tV7Ptdl7PX26+Qk787xQ18qPFSLT5WzNKbCaXQgKwXQDmbknhw56tavFxcVvO7pWk14VY1qnwpb8c34/fPoFfBFs/PWmqI9iplZc3+skslh25ULX7Mwx6tqbinJ8zHr13GrUjSg87Oc+PTy+4F3/oRSV84PVilYzRE8DmN5FHer307CvbjxcUm5bUUbGiahTp0nSqyxjes9Onr9TRfB/s2TxOnSVSjinbqka26VjHfsOQrpjcPmZY2ns8OQK3f8Goar6ZpLQJL0ixBbHMGzBS1/JDa2t3Y8dnHa2+Zsu9qu3Vvn4c57/DwyMku51Mtc1RFDaQEuzEkqGN8xVScoJvc2GPeFxNZzk4qLbwuXIaqcjiOeB5PJDeWI/Bf+hgC3gDlmxQU55MACWcdO36tf3pMAdygcuX3/AI4Ap1C6YAHmTXAE8Ml6qlN/5Of+pxOZeQ3QPcWxSEuAKkFPnZg2qryHAm544AG7nVAWncZXNqmq1Ckj8qn5jAcgrJtGx8mT5BwB6laD7l/kHAGZeF7eanljNGiO9RG6vntlWFhrZidWLIxGUDnxGMNWcIxxLmdHTba4qVVOiv0vi+H87jMZUXymA6utzy7cc6LlwXM+3qwpf7lRL4cvL5dRv3U3GkqSslUJYKc2KqqnpJQdeNvY1Pb5R7uON2lbKO+R8vqGtzqZhQ3Lrzft9TrwkbBhppIJKaLooXXomUKQAy3ZGJI1ZlLAk66DFuYZhnoY9CuezuHTb3S+qAO7exzV1Qg6boSyFkPRGTMV8pbBgQcpzc+BxgoUoTW/idXVb+4tJxcMOLXNc0NFL4L6h0V/GUAYA/k0htf42M/5WHecv/8AQXXSPo/cHbR3FliNjUj/ANM4+l8PysO8j/EF0+UfR+57Sbjq626WXpydJMhyj4JThl+fvxk7GGzs4NL/AFO57bttrf8ALHTHQrVe4+0UbL4o0o5NGRlPofKR6saztHnczuU/xDTcf6kHnuw18xj3K8HquGm2jGStnRIAHNjcxs7sotmGoUA6cb3tbPSoqn4nI1HU5XbSSxFcF92X08GlEGuz1si3No2uBbldljDHs449qlBPODBPUbqcNh1Hj+c+IzxpHDGI4ozGgHVVYmA07ren04yGkVZatXdcyswB0BjY9wtcebABOhqbVAJD+1fm2v5Q7sAGlql1ssnf7G/9nEBG86hSAr68fY31vx9zgDmORQPJk/Zv/ZwBBLVKJY9JPJf+Tb4HwcASSbWTXR/2b+b3uAB1Tt1dbB/2bfVgCtFtEtbR/wBm3b5sAeRSAztpJ7Wv8m3vn7sAWnkAPkvofzb/ANnAEMrAi2V/2bf2cMgX6uoCvaz/ACG+rFBNs2XPV0wAbyJ+Kkfme0YAdAMgvzwBJmPaMATIuW55s1z9XqGAFzdmoyUUrX4VFVwUsfyqf3I1PmGAJWrZzJACqsrrdyARl0e5N+GoQAa3zNwsMAGr+vAGfb4eDLxieSogqOhMnWkVo84uFAzJZgQSBqDcXxinRjN5Zv2mpV7WLhTxh9VwfVGa7xbEaknaByXVkWSNm4sjjW9tLhsy+gY1K9PYalE+k0e9d1SlTqvMl80/59DSvBvvA89PHGxBMCdE+huCpAiJJOudNfi43oy2opnydzRdCrKm+T/x8gzvNsbx2mkp72ZhdD2OuqH5QHovitZMUZOMlKPFbzDqeskgdZR7HNTvmsfcvGSHVu46qe4458M0quD7S4dO/sHPhhZ8GuJ+idk1x/B8MuWzNAjBTyLKDl5czbHQPiRb3omZpFuACIkZgAQQzXuNTytw4i4xQEt0KG/XOtuH39eAGasq1jW548h24gFnZta72HAdLJp/vXOKBqy4gBW3Vypm9yOPp0H04AH7Hpb68TrigLqLVIA/Nerr4Av4gPCMAVp6jK2vDT5zb+OAAu36shksfct8+ThgCstRcejFBRq75iMAEdnG4HbgC3Tr7MwH5tf3nxAEMn0/f6MAfQR6nAC3vfRZWjkHAsVPnPD59MUE9NRdHVUYPHop7+f2E4nMDHLwwBQ6XFAVj1FsQADcz8mb/aar/mp8VgNSa4A8xAeVB6j/AKJ+g4oFDffdha6lgIbo5ogDG9swsVGZHFxdToe4gHuPiUVOOGZ7e5nb1FUhxX83lPczdzxKNw0gkkkYMzBcoFhZVUEk2GuvfhCCgsIt1czuKjqT4sdNlR637BbHs1yjtHcagnqPGJqdXkNsxJbK1tAXQHKxtzIxMLOT0pyUdlN46cgrsUfi8P6C8PNgeQTvBTl7gC50AHeeA+n1YoL9Kq08QXnz8/1YgAFfVmRr9/04oONhjq3+HIf/AHXwA5Rm4GAI6yHOjL2j/L58QAvYEJReuLFTlt2nuwBajW1RrqTEST8cYAvE4A5LYAp7RjzD0aff0YoEvbExEqg8CG9Gq/VbAE1PPe3Ll818AdFr3+/I4AIUB5fe+ALVJJ7Ow/1afvPgAuE4ff78cAdqvPEBDX0gkQqe4juINwfXigFbTf8AHaX9XP8A1GJzLyL7z8vvwxSHnSjtxAWYJMABtz39gf8A2mq/5ufFYDgN/oxAcqMAeVXkP3qfoOKAT0l40Hai/QL4i4AiGAD+zosqDvwBaHHAFLYv5PF+gv0YA6rEt1hxwAu7RqTqOw/54oKB+/pwBb2IvUP6cv8A8j4AaqY3XEBLigiZOsD2X/gMQFYflH+6/p4AtMdMAQyNxwB5UDQ9wxQJe3ox0ieZv4YAFU8pHHngC9BNz7sAEaKfAF6lPs57ejW/ypMAH4uGAOr4A8viAVNpzfj0F/ez29UGHMBJz9/Vig56fvHqwBbjk0vgAHsh6inR4zSvJ7NM4ZZIgCJJ5JVNmcEaOBgC+Nqz/wAyl/awfaYYBLFtSo4eIy/tYPtcMAiqtpVBVh4lNqCPbYOYPZLgAQu0JwFU0cvVAB9kh1sAPzuGAe01fOWt4lMfNJB/GXAB9drVAFvwfUftKb7fDAPRtqo/8uqf2lN/eMAV6DaVTHEiHZ9SSqgG0lNbTz1GGASS7ansf+rqr9pS/wB4wwBW2jtOYX/EqgX7Xp/Pyn7sAVYtqy/zKoNvhQfb4AJ7K2jOi2NBUk5mbR6bgzs3Oo7DgA3S7ant/wBnVZ+PS/3nAE/4bn/8uq/l0v8AesAffhuf/wAuq/l0v96wwCq+2ZxLnOz6q2TL5dLe+bN/OeGIDs7wzH/w+r+XS/3nAHw2xNz2fWfLpf71gDg7XmGb/q+sFzfy6bjYD+c92KBY2rtKUyAmiqQFDXBaC+tuyfuwAKkrZB/3Sfj76H0/y+AOotpyA28UqPlQfbYAtDasuhFJUD40H2+AL2zNvyCVi1HUEFVAAanvozHW89vdYAYjt2c/+H1YH6dN/ecQEi7amt/2fV/Lpf71gCGXb8wv/wBX1Xy6b+84oBMDzS1MUjU0sKxpKC0jRG5fo7ACOVjwU6m2IAvUvYH5vTxxQUc+AC8PPAE6ff1nAEgwBcTn5sQHMvA+f+GAAk/E+f6sAT7J8vFAexAfHAHwwB4cUCjto6jzfxGIChS8T6f44oGGg4DzD6RiAJ03D1YAs4A4l4HAA5/v6hig8osAEUwB6cQCpt8eyt9+WKBefl9+3AHYGo+/I4A9U6enAHtP5Y84+nADzB5HpwBPEeqPNgClUcW85/hgCJOGAKe0vJPnwBRtgD//2Q=="/>
          <p:cNvSpPr>
            <a:spLocks noChangeAspect="1" noChangeArrowheads="1"/>
          </p:cNvSpPr>
          <p:nvPr/>
        </p:nvSpPr>
        <p:spPr bwMode="auto">
          <a:xfrm>
            <a:off x="155575" y="-1858963"/>
            <a:ext cx="4762500" cy="3876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AutoShape 6" descr="data:image/jpeg;base64,/9j/4AAQSkZJRgABAQAAAQABAAD/2wCEAAkGBxQTEhQUExQVFBUWGR8aGBgYFx8cHBofHBwaGBcbGBwcHSggHR8lHBscITEhJSkrLi4uHB8zODMsNygtLiwBCgoKDg0OGhAQGywkICQsLCwtLCwsLCwsLCwsLCwsLCwsLCwsLCwsLCwsLCwsLCwsLCwsLCwsLCwsLCwsLCwsLP/AABEIAMoA+QMBEQACEQEDEQH/xAAcAAACAwEBAQEAAAAAAAAAAAAFBgMEBwIBAAj/xABZEAACAQIDBAQGDAkIBgoDAAABAgMEEQASIQUGMUETIlFhBxQycYGRIzNCUmKCkqGx0dPwFSQ0U3Jzk7LBQ1TCw9LU4fEWY3SDorQXJTVERVWUo7PEhKTi/8QAGwEBAQADAQEBAAAAAAAAAAAAAAEDBAUCBgf/xAA5EQACAQMBBQYEBQMEAwEAAAAAAQIDBBEFEiExQVETYXGBkdEiobHBBhQy4fAjQvEVM1JiNIKiFv/aAAwDAQACEQMRAD8Aat6Nqh5WiAN6foy55eyAkW838RhgHexN50Whapa/RmyjhcXfo/NpqfRi434JkBb1qlDUJTKLLMDIrDtFs+bvJub4hQ5sLb8bxTXuPFrZyeYCZiR6iPOpwB9LvLEIIJyGAnZVVdLguTe/Lq2N/wBE4uAEJdpp4x4rr0hi6XuAvlA851PoOJyyQFx7wxGGeYXy07sjd5X3vnOgxcb8A9fbsStTXvapICcNLi9z6So85xMFDFDt+JqmamF80KBmPLUXIHeAVJ/SGGCHh35p/wAHGtAfo82QLpmYlsq2/SBDDuIxcb8DJffeOGKopqUkmSpUupHAAAkE9xtYd+JgpSl3pppDWC5tR36VuXVzZituwqw8478MEFbaO8MMVPDU9bJM2VR7oEE57626oVifNi434GSaTb6LVrTXOcrm+CLi4W/aQrHzDEKU/wDSyCSGok6wEBIPwtSoKAcQWBUebDALtNvPCkVLKwb8YawAAugBCyM+tgEJAY/Ti4IGBvFF41JS9bNGpLOR1AQFcqDzYI6tp39mJjcUV5d74pYWnVX0dUVCLM3SZTER3MGv6+zFwQ4i3qjVoBZiJgDfkisQil/O7W9B7MTBQhBvRF0kysGVYVds5tZ+jt0uXn1SQP8ALAEn+mCCnEvQydIZDH0GmfMFMh1vb2sZvmxcbyFtt6IuniiAZhKqN0gtlXpcxhDa362Uju07cTBTmn3ziK1DZHCwgsp09lAcxXj19+uUdt17cAEn36jjgifoZC7GQPELZoxD7ex11C6cOOZe3FwQv/6XxeNeL5WyDqma4yZ+j6YJ2+1da/DliYKUaTf5JIWkEEge8XQxkjNMtQcsDA+5BIJIPkgE4pDyo8IEapE4hdsyM84uPxdUkEMhY+6IcnQcQjHzsASt8t5o6itlja6wQqyh9LM8QzyWHHhmseeXEKCtp7W6OJYWgZJiUHRFhch1EiMWHDqix7CD6aCek3kUCPJGxUhDKbgdF0jZFBHMgg37BrrwxAX9mbbEsxTIVRgxie/liNsr6ctTcHmNdMOQGDxluzACjvLtSfPSVHisimsg6OojsTlyvdGJA8rKSetbq27NJkpLuuJXG0NnNSyNA0U0kcgU6MwuqpcZSS7HLYjDO8nIE7y7bqaqip55qVknp5Mnkt7IpXKWsRmAubc9cEUj3b25LBWxKICyVSRrKp9zq1z2XAbW/LAhfgNQ0O0KM00uWASvTvlN752eNVB0J1uMp1APbhkFvau8FW1LRV60bidJZI2UKxDIVtc6ZgCRpfmD24Z3FxvLcVRMm1GhFK3QVSI73HVRujOY38i1wFINjfXAYBFBPUts2pialkV6NozASpzHJIGAIPEqFF8uhGGRgu1+2qtW2fWJRv0sqvFLHlYizOlr21BIXMM3K98BgL7Nef8ACNfReLO1LKJJQ2UizGJF6h8izMCBzue7DJMAiPatc+yUlelcVFFPEIyUe7qihWLLo9tbG2lzyscMlwEanadWtfQTLSN+NwRpUrZrIc5ZtRoGUMSc41GGSFGmiqnG16JqV+hCzvCcpDFpGYqqk9Vr5swy9muGSgLadZWNRU1QaduninOmRrlQjJdlPWs17ejvw3DBYM034SiCwnJNEgkNiQGAdibjQEFrWP8AHAE2yvGzQbUp3pHAXN0K5WDHpJHYhTaz5fK6vGwHMYZGCXb21Kx6fZs/irdOHk6QBW0B9jAZfKAdesCeGUduIDmOSddqSgQnonRTnscpKLoQ3kgknLbuGKAFTeNHZ9QjU7hlcCNcpzAZ89wOLZD2ccMjAdrJ6wybMkFM2YqRIQrdXpCodWHubAZrt2W7cQFrZ89UlfXjxZuiZS6XBAdlRUWzcDnA4DhbAAyPx78DIvirmWOZAoyNmVIiGV8nlHUBDbkSeWGRgNVL1Y2jQMKdghhyyuFJAzEM4Y8FKlRa/vjgCfY4rrbYU0jBXDtEhByuWGSyHg11AbTmcAVK38JHZVBalkaaOdSRkbOojuqEpxAcEgn6L4ZGA7LHW/huJugYQ+LhGlAJVrXc5m4AhiVAwAC2fBtE0O1w9GwaR3yQ2IB6Vj0pjF+tlBLC3E4ZAFi2ftBloXSnkdhKC5AOZCBkAYX6oKsxJPYOGKCztyKpba1RIYrR5AFf3L5QSt2vxJJHmHpwAuUtPV+IVCdAczuRkINwGN3Kre+hIt/G2ADFRBVs+z7RGy9Z25qW6rK+ugtY89fNgB2z4EL+26zpCQvADFA2bv03RwqDxwApbZkzSOT2/NgBOrI8sgI43vpgB53X2h0iqGOowAyyajAEHR4gODig+BscAWtlaknkMAfVc92IHLAHtOcATFLjEAnbyTZWbzX+YfXgAfuml5S51A/ywA2SvrgCpVx6X+/DAASQcsAewx3OADMfIYAgmOAJaWa4tzwBag1IwAejGgxAdYoPsQHDnAFNohEhVBYG/wA+KBM2gt3IPIkYAomPn2/4YAljFvR9ZOAOrYALbF2bnlufJ44oHGobKvowAhbWaxPfxwAvVSYAs7FqOjcH14A0KjlzKMATviAqyHTAEKqWOKAtmEcenE4AHR9uALEGALqYjBnm/k2WoA5FR9RwBb3YgyJc8Te+ADSPcg/ficATSrmGv34YAB1sVj58AdU0eALha1sAV3bAHEb2I8+AC1GNcAHl4YgPcAfYA8wBFOlxigTdox+yt+l9RvgCtLHr6sAVjoL4A+zebAGh0sQW1hbligXKzeYyAmOmqGW7KGHR2OVipIvLfiDxGAFjaO0HJ/Jpx5+j+0wAIqa5rfk83/B/bwBFBtBg3tEunHyP7fZgByodtSALalqCCP8AV/a4AL022HbTxOpP7L7bEB41e/OjqvVF9tigjfbLg6UlT6ovtcAdybdZ0RhSVJBXjaO3n9tvgCL8MOf+6VPqi+1wBJT7Zf8AmlT6ovtcAXYtrvf8jqvVF9riAznf7apedH6CZRcr1gnEEq3BzwP0YAYKHabBAPFajTuj7f1n3vgCwm1HB/Jan5Mf2mALbbWa1/Far5Mf2mAKFZtMt1fFanNa9sqcNB+c7cARLtRgPyao+Sn2mAOW2u382qPkp9pgCu21m0/Fqj5KfaYApbR3qjp8vTRTrmPUGVSWtqbAP8+I2kssyU6U6klCCy3yJ9neE6jBUMlQhNh1kUC/AXbPlHpOPMZxlwZlrWdeis1INIehttrfklX8iP7XHs1j78Nt/M6v5Ef2uAOPw8b5fFKu9r2yJwvb87gDo7bb+Z1fyE+1wB5+Gm/mdX8iP7XAC5tWvbpD+K1Qv2on2mAKg2kGdEMU0Ze+Uuq2OUXOoY8sAQ1R07frvgCt0g999GANRmcKPPigT93W/FlsLnNLbv8AZZNPScQAjaNPUIALAj3zG5Njz14lLHsv59AAM/TZrkADQHnwOpt3qb+jAEuzw1iW42N/VgBpVJGhjEWjDKb3toLNY9xtY+fABLZnjaobZCxLG7anXrACxtpqtvMddcAR128nQyZJ5qeFnsAryLcdhCZr6k2vz04cMAHYqZrKzWzEXNuA52vztwv3YADkM1IqpcMUABBtblf0ce+2AF3ejeGaijL5QwL5IgTcsSWIzG/DKL35W548ykorLMtGjKtUVOHFg7czfOoqJmidUEoQlct8rC4zGzHiptpfgxx5p1VUWUbF9Y1LSajPfng0alslnZMzgXJNrDlwU+ka25XtyxkNIybwlK/UKGwEs1/25PDnoDgA9RGpaNMoA0ve/AAHLm612GYKTbiGPC2oF0vVWv0a5gRppr1b2vm0OY28wPbgCVJKoXBQWubXsb3dSo0PVshfuuo99bAFlx7OP1R5fCXAAWSCoWxFz5d1Zr2uWMfuuShb9ubAAnbm32pVBnKKzHqxjrNYKLkAG563YLWHEXxG0uJ6hCU3sxWX0RBsfbLTJnjZWUE3J4i9mIYXuuVS2hHBR24pGmnhiFtbajVEzzm7BjlhXmEvZFA7WOp7z3Y0a0nUnsI+r0yjCytXdVOLWfLkvP2CG8O6k1JHDJK2YSnJIthlVmVnAXnYBctzxNzj3VoxjDMeKNbT9Tq17rYqvMZ5WOS/nAffBZtqokpugW7mla2rC5Rh7EDci4ALAD/VjXljPTntxTORf235evKny5eD4GjbOeUgmTLyAsCL6dY6nt0+Lfnj2aZ8fbjpciIadvWOmABcBqwAuW+ursVJIzZb2zaHL1rC4vftAAEvTVmUkxpew6otcnW5vnsBoNPhfBN6AZVx1GZQ6iw6pJ1JUcXLBuJsB23N+AwAG2wctRTX7ZPmTAFSo1uO37/TgCLOvYPVgB/r6i7W+/LFAibKoYjCHYyXLzFrSyAaSycAraegYgC9Tu3A8OcGY3tb2aTgfO3ZigUNobHQG15P2r/XgDum2JHYm8nA29kf+1gBhpdiwJEHdprZRe0sptoL6Br4mQFoNgQ++n/byf2sAZX4RNlJBtB1UErLEj9cliT1ka7NcnyR82NO7ysNH034ecZKpTkk+D9x88FmzI6jZ6Z2mzxu8RyzSAWViUsA1h1CuNqEtqKZwLql2VacOjZfi2BEsKMWn8m+k0nzAHHswC7vju1HJRvJCZGeMdLHmkdgbakWY+6S49OPM47SwzNb1pUasakeKZnezqlUmp5SWCCRcxVipyOcr6g3HVN/RjQtm41Nln1utU417NVY8sNeD/yb/Q7tQlfLqL/7RJ/ax0MnxhlfhGpooUQKZWkeWYBDKx0WRwWNzoOGvM48ymorLM1C3qV5qnTWWFNwnp6pDGTURzRAZ0M72IOgZCGsVuCOVuzCM1JZRbi2qW89iosMNbXp6Knt09S8VycuepcE27BmucejATbPpKSeJpKeeSYKNejqWbW17GzaE9+AMgTbtWwLiZj0gsOuw6MEg9U5utYada/bjVdziTTXA79PQ3UpU6kJfqxnuT448CGIvGc0Ujo54kO3X/T11v28cYIXM08vede50S3nT2aa2WuD9+pzd3csVaSaVjZQSzcyEDNrZVHzYsm688LgYqMael2u3UXxPpxfdnokV6icqjSRlhnQq4DFbgggE25qf4jHu3m4S7ORh1a2hc0Fd0uOMvvXuibKbRlGylSrKfNw4EYwU6nZzbaOndWiu7eNOMsLc+u7BLPVSSMqyzSztfqoWLa8isY4nvtfGV1KtVYS3GlTsrGwanUl8S4Z4+SRqPgx3KkCTT1ImgMuUIgdo2yrmOZwpuLltAdRbvxtUYOEcM+e1O7jdV3OK3Ywh3O60X5yq/8AUSfXjKc8qndmLpj7JU+1g/lEnvm7+GGQewbBp2ZkEtVmS2YdNKON7EE6G9jwJ4YAsf6LxfnKr/1Mn14AG7a2HBGoJkqSSbAeMyfXgBZqNgB6iAI8oU9JmLSMxKhczZcxOU2Fr+fAEkc5lJJUJY5R2EAdXjz0+fAE/iT9g9WAGCdzxxQLm78XSQZLkXeYXHHWaQG2IB7FIBT5BrYeu2KBJ2pSAG583HAEVLGLHzH6DgAPvdvU8Bhp4kVj0aSOWYgWOiqLfok66cNDjDUqqmlnmb1jYVLtyUGljqNG5+9sVaCAOjmQXeJjc298p90t+fLmBj3Gakso17i3qUJunUWGK3hhp/ZaSX3yyRn0ZXX+ljBdLMDqaDU2brZ6p+4R8BdX1qyDvjmHxgY2/cXHq2lmmedcp7F231Sf2+wy7y7Vp6egjaoYjOAqoqhnk01VVIsdOJOgxmbS3s5UKcqklGCy3yFjZ+/1C1kYywiwUdMll4WF3BZR52IxFUjLgzLVtK9JZqQaXhu9TN9sbN6KWopuSMQv6DDPGR8Vh6saNdbFXa8z6rSp/mbF0nyzH14fX5G+bhbW8Yo4JiRrEM5+Eoyv6mBx0D45pp4Zgu2Np+MTz1RJyu7sl/cx5mZB85Y95xz7ibnPZX8Z9jo9vG2tnXnxay+6K4e5ofgn2Xkiknf2ybLYe9QXKjz6knz92NynBQjg+Zvrt3VZ1Hw4JdEIG9O0TLVVU7dYiRkQdixsURR2XIubc2ONWu3OooHf0qMLaylctZe/5bkvNnFLUT0dSXQGGpgbLIh4MOJR+TIw1B8xGClKhLZfA91KVHVbftKaxNfXo+qfJ/uiKd0Mshi0jdukjHvVk62Q96NmQ96HHm6jiWepl0GttW7pvjF/J7/rksHYxWjStBJzTvHKL6AXyRMOyzLY9ucdmMsqSdFY4pZOfQv5w1Kak/hlJx9NyL25gHjyX5RSEee6D6CfXiWnMyfiNv8Aprx+xT3hohFVzx+5b2RR3SXzD5YbHm6jiSkjNoFZVKM6MuX0f8+YGogyJZx1M5RX5XsGCnsOUgjt9GJVpuS7SPPiZLG8jRqSsqzxsvEX1XJeOOHoNu5e9f4OBy0cUzWI6QSdE5By+WejbMeqNb9ugub5Y3UcbznXGgV9tunJNd/HzDX/AEj7RqqqnjgWOAPKqiJQJC4vd+kkYaKFuSVUW7ce4VlOWIo1rnSna0HUrSWeCS3/AD8DaTjMcgqD28/qx+82AJYIAma1yWYsSfQAPMAAB3DAHskgXUkDAASo2Y08uaTRF4DtP+VsUFbeKRYZKWwtpMB5+jAGAEbbExi6ikZl1Ovr9RNsADPw63Z84wBpVQ1vVigCbkqWT/eTf/NJgB/VxltgBK36V46eeSIXdUZlB+CL8OfbbAGTbI3glgkEryySxvpKGNxZtM6Dgtrg2GltMadKu5T2ZH0WoaRTpWyq0W3jj3p8/wCci9vylqxPhU0R9RcH+GJd8Inv8OP4qi7l9wNTVMkUiTQtlljN1PLvVu1SNCMa9Ko6bzyO1qFjC7pOP9y4Po+ngx7322pHXbLhqo9DHMnSJxMbG8bq3pcEHmCDjfq4lTeOh8hYuVC8gpLDUsPz3A/wTVoi2ogJsJYpE9K5ZB8yt8+MFo+KOv8AiOn/ALc/Fff3F7eLbjVUpma5RB0cCjXqA2BUe+kOvpUcsea8nOfZxMmk0IWtu7urxa+Xu/YIbzbmzUVPTzTMS0zZZY7DJHmUsig21IsQTexJ04a+6lCMYZXFGvZatVr3ezU/TLKxyXT27xZWY51U36q9GCdeqLtFr3AuvmQejxVfaUlLobNhD8pqE6HKSyvqvv6Gm7g7QP4G2rEp68CTMgHELJEzqePv+k9WNmhLagmcPVaPZXU11efXeZfUgdDblZQfNcX+a+NKlvrb+p9Tfpx06Sh/xXpuz8jcd1BkRR2jHSPhjGtqkpJUaXMdRIbfoTFrfNjSk9m4z/OGD6ujB1dHcVyT+UtocvCw8L1FJJEys8kLFip8qO6mFz5yXAPMX7MZLrGwaH4fc1ctLhh5+whRxsGL26mcxk9hZRIo9ef1ntxjlHaoJ9Dfo1Y0dWnBcJfXCf1z6jxudGKigrqM+VmLL3dIoKH0SITjPQltU0cbVqTpXk8c968/3yK+wK7JPSy9rBG80gyH1MQfRjXofBUcTsati4saddcVh+u5/MbN/dlSMIqhEZujukgUEnK1iGsNTZhrb32NivT24YRx9Ku421wpT/S1h+4W8F27hIkNVF1KgG0Ui8VUKAzKeBJJtzsBi0YOEEmeNSuY3NxKpHhuS8gntDwP05a8FRNAvvDllUdylut62OEqMJPLRaOq3dKOzGe7vw/qMG6G4lPQM0iF5pmFulktdRzVAoAUHnzPbyx6jCMViKNa4uatxLaqyyxpx6MBUX29v1a/vvgDuoqQo01OAIKeQW4C9+z7+vFBcviAXN56Qyz0qA2JE1j8VMUGe1wMjFQvXHVYn4Jt8/H1YAHfgR+0fJwBpUtn1Xhigo7nZlh6qA+zTi+a3CeUe9OIBnE7+8X5f/8AOKCLaELumsankevy+TiA/Pe0tmGCWamce1sVHO6N1ozfn1SPSDjnV47FTaXifa6RVVzZ9nLl8L8OXy3eRc2vVNNDQStx6KSFjfi0TKNdNCRc4z3PxU0zk6Jmleypvo16P9ijSbJkaOpqU6yQsnSr2Kw8tf0ba93mx4jS7SkuqNutfO01CSf6JYz6cf5y8iOXaDRQzqOtHOgDr2MpDRSDvBFj3HuGJbVP7GXW7PhdU+Kxn7M+WsaJkljNmFwPjo0elu3NbHm13VMGfXVt2amuTT9d33PKKQp0Lx5c0bI65hdboQy3AIuLgY8RnsVHJ95tV7RXVnGlB4WI7+5F7bu8FRUspq6h5bG6x6KoPLLGgFz2E3OMjq1Ku6KNOnp9lYtVKsstcM/ZLf8AUrPsiXonqmjZVR0Guhy9ZWYryF3HHkDjNGk1RcXxObV1GnU1GFaP6VhZ7t+/5hjdLeYUEszPE00dRCYyi6EsDdLk6AWZwT3+g47aokmn4m5rllUq1ITprLfw/dfcW6ZAUMTEEqMrW7xp830YwTbUttc96OrbQjKg7aby4pRljvXtz6hpt4qzo1j8YyKoteNQjG2l2bUj4tsZndvkjl0/w7Ti26k213LHq95GmxqySI1pR50mYliq3fQ5RIUUAlWA4gHhc8cZK1J1EpczT07UaVpUnSbzTbeH8vmiLZWwZ5WyU9NLmYgFnRkReV3dwLAdg15AYx9jVm/jN56nY2sH+WWW+5r1b5dyNBqdymWhekjUPN0fS58wGeUSBr8NB1QgHvba88bmytnZ5HzHbzdXtm/iznz4grcrd+qhkepliaJejKBGYBm1DZiBewFtL66nGOhTdNNNm9qt9C7qRlCOMLG/i/8ABcpN3oRUCZYevmLe2EqCeLKvAE92MuFnJznUm4qDbwuXL0HOjjcC+QfK/wAMU8BHZ7P0qHoxwf3Q+B3YgDJlf82Plj6sAfGR/wA2Plj6sAedK/5sfLH1YAGvVv07AJ/Jr7v4T92AOJJHN7x/8f8AhgCanLn+TFh8MfVgC6JH/Nj5Y+rAAusZjWUgZcvVn91f3MeBRKnpDHVvnFtde/hY/wAMUgT8UXtxAW6KUDKvLl58UEW7kTmjkMejdLUBSOV6iYXF9LjjY9mADmziRGgkN3t1tb6/f/M8cAEWcZdOPZgDI/Crshg0dYFOX2mQ+kmJj6brf4QxguIbUPA6+i3XY3Ki+Et3ny9vMz55nDJFxjzNIO5ioVh6QAfXjW7TNHZ6Hd/KOnqaqrhJP1xv9/U0zwLRhmrgwzKeiBB4EFZAQR3jTGxbf7Zw9d/8x+CFLfDdw0NQYrHoJLmBjr1ecZPvl+cWPbjDc0sPbR1NEv1Uh+XqcVw7108vp4AeEZWit7mSO3odbYxUH/VTN7VacVYziuCS+TRf2/sZ6RwWHsMxLRsOC3JPRN70jl2jzYz3FF524+ZzdF1OKireq8f8X9vb0LW6e8zUAIWmikvcGQELIynkxKkkg87jTS2PULqOMPcYLrQa+25U2pJ9XvJK3empqD0EUUaJO+TordI0mc2YMxFlWxv1RcWvfHuNdTliKNWvpMreg6taST5Jb8vxPp9x6+OXoRCXF7JMWAiKk2VmYnQ24ra9+F8YpWuZ7uB0KGvqFulJNzW7ufe/uebN3QRpJ0cszwXXPGcrM2ZrnXSx0AB4DG1sRcdlrccBXVaNV1Yyak+LGPZHg9h6WMyiaZchZhIyhA3UyghLE+701HC+PMaUI70j3Wv7mstmpNtdOH0NJpKcCygWsNLaAW4W7LYyGodu5z5D5x5sAQSnLUeaL+ngAPtiKdkqMqykFwI7FBplFyuo0zZuOpsO3AHOwqI314j76205YAYlisMASU0dpIx8Fz+5iA6leXpZrZ8nRqE0W2cls5WxDcCnE8jbAFjZ4cRR9J7ZlGfUHrW63DTjig9llwAKJvUN+rX96TEBSnjqWSforhukHR5yFGUKvkkA3GcHytSCe7FAyRLYfV89sAd4gBG0Pyyk/Qn+iLDmORU3n2cGIcDXgcUAnxbuwBPsChaZwxuEBvftxQWdgzZKNgOPjNUP/wBqfEB1C5LXJ9GKA9RMDawxAQb07HWqpJ4G0EiGxtwYdZG84YA+jAqbTyj82R5tVdSrqcrqeIYcR9+RxyakNiWD9DsbqNzRjUXHn3Pmah4EI+rWvbQvGt/0ULH94Y37df00fI63JO8l3JL5Dzt7YUVZC0M63U6gjRlYcHQ8mGMxyk2nlcTMF8HDxzpnqVkiRwwAjs7ZTcBjmyjUC5A17sYoUIRltI6Vxq1xXo9lPGObxvePl8hpoKVJIVWRVdWSzKwuD3EYzHMBTeCqKR/YZ5YVPuSBIo/RzEMPSTjDKjCW9o6NDVbqitmMsrv3/uNm6Hg+p6FzLmeea1hJJbqg8RGoFlv26nvx7hCMFiKNa4uqtxLaqyyDt/pmyEAka6W7eR9ePZrgvcmEMGc3LSOxc9+Y/NgB0dAg9eALFHINCMAXkhBIYjUcMQAKqW9Sf1f9PTFBNtBj0JXmRa/ZriAF7NrAXKjQBQPPbFAZD4A5q6grJDzLBwPMOjviAImUjlqcAcyzHAENvXiggij9nb9Wv70mACCD6sQHhq4w4jLoJCLhCwzEdoW97YAmxQB6/wDLaT9Cf6IcQcgpMgIIOKAZ+DB3/PgC3s1gqKFFtB/DFAtbAPsD/wC0VX/NTHAFuNCTbngBko4cigYgJqjyW8x+jACDvH4Ooa0RzpIaecxoHZVDLJZQFLqbXIGmYEG2mthjHKnGa3m3bXta2k3TfHlyD26W7KUFP0KMXJYu7kAFma2thwFgAB2DHpJJYRgq1ZVZuc+LCNRJYE9l8Uxi9I92v34oK+x4S0cduNhgBxoKXIuvHniAsO1sAZ5vkl1Y9+KCLwcQ3izfCcf8ZwAybZmCxm+AJd3LsoJ859OADzGwxALg/Kie2P8ApWGKCHbE9kJ7sABtmixBwAwU7fRgC5HFeWFjySQAelL4gLO0JMuU9+AOI5Q1rccASBMUFeJfZ2/Vp+9JiAvgYA/MFdTv003SsxqElcPLfr50YjODxHAEW4aY0a1ScKnE+x060t7ixScVl5y+eeuT9A7h7aNZQwTP7YQVk/TQlHPpIv6cbyeVk+RqQcJOL4p49Cev/LaT9XP/AFGB4C+KDy2IAcVyNbt+/wDHHoCrsJR0DsWYDxipv1rDSpmxAFtlohdfZHOYZhZjqLaG45HtwAfgp7k9eT5ZwBJNS9VuvJwPuz2YAqQxqkEbPIyrkXUvYC4AHHEBIqqSyiRyy8RmOnn7+Bt3jFAG2wLC2eT5WABsFKWOjP8AKwAX3f2ckdOkkkjKAoJJawA43N9MAGLpnEfSvnIzBc2pHMjThgDmsgsvlv8AK/wwAkbfgzA9ZuPbgCz4P6YCjLF2UdJJc5rCwke54d2AKO1a1ZZ1VZSy+56w62hNxproCfMDgBx2HR2Ty39f+GALtTDYeW/rH1YgF94vZiM7+1do5PfsxQCN4JlCgdKbhsrdYaXuQD2E34YAkoabQHO3rHPnwwAZoKO58t/WPqwASemtLH138l+Y+B3YgKu1ClypmIKjMQWFwNNTp3j1jtwBRpzwZZHII0II1+bABamF/dv6x9WAOUg9nfrv7WnMe+k7sAStLGM15yMlg13UZb6AG40108+AMW8KGy+g2k5FytQiygn3w9jkH/Cp+NjTu48JH0/4dr/rpPxX0f2GPwK1WZaunLuMjrKoBFrSDK1tOTJf42M1vLNNHN1mj2d3L/tv9ePzyPNVHatpesx9jn4kf6jsGMxyg1ig8xAQ1Eebz49AS9gxk08ouVvPVC/MfjM40vzwAd2ds9V6NiSTGLLoBfQqbkC9rHhwuAbaYgD1KMASz+S3mP0YAorS9LTRpmKgrGbi19MrW1BFjbE5A5i2YsckkgJvJq3C19NeGvDnw4DAAHa6szjsvb/L18cUBnZtGqAc+HowBxS05lpFTMVzplJFr2I1tcW4E4gCEcNnLkkkqq620A1NhyuTr5h2YoKW16iy+nEAh7wVmuUc8UBaJzDQrAhs7GQFuz2SQX/jgCrsjd8CSNySSgyjgOTD576j4K9mANApEAUYgK+0JbaYAEH2/wD3X9LFAu7X2V0nSguTnYMNB1SAFGX0AannfzYAI7LjHQplFhYADuAsMAMuz48o7ziA6nb2WP8ARf8Aq8AZ/wCFDbXi65Y5GNRPboxZbQojKxcaX8oaA8Sfg6eak1COWbVnayuqqpx830RlsO0KhCzRz1XU6zsJGZUzNYFwSVGZjzHbjVhUrSTkuB37mz02jONGWVJ80+Hj/gOv4RqwRpAGVJrm84UHMturZSMoa97nhppxxl7fNPbSOf8A6Vs3it6ktzWU+v7k3/STWGJob2qCoU1AA9rBY5gtrCQ5svC2hOJ+YXZ7XM9LRpu77HPwrfnu9+QIo94ayElkqJZMxBdJXLrIFIaxzXy+cdpxhhdPPxcDp3Wg0nDNHKkur3MdfCbVx1tDRbQhvlEhRgeKCQWZX71kRR6e/GzXjtU36nF0mo6N5HO7Pwvz/fAueDraXi+0qck2Wa8DfH1j/wDcVR8bGvaS3uJ2PxFQzCFVcnh+f+PmbNX/AJdSfqqj/wCvjd5nyfIL4A8tgCFWueP3tj0Bc3ep81JKRx8Zqv8AmpsAGKZCFUHmP8cAFoUsMeQfT+S3mP0YoI9ne0xfoL+6MQMlkOmABFNR5gXbranKOyxxQW4rgju0wBDsY+wR/oj6MAd1NTa+IBe2nUk64oFiRM7EnyV8rzcvnwA07OpOmVpOXTSWHd0r4AINZASdABcnstxwBmNP4XaoTCVkj8ULe1ZfZFj98HzWL5bMRaxtbTjjX7dbewdh6PUVp+Yzyzju658N5qVRUBxmUgqwuDyI5H08cbBxyhM1pf8Ac/0sALe1d6aWGboZZgkmhNwbC/k5mAyqT3kfOMTJ6UZNOSW5ACPwjiNykdOZqdXPXD2Zhe5KKRYjsuRfGKVaEZbLN+jpVzWpdrBbuS5vwCm9fhOACLs8ozSx5mkYe0i+UKY/f3DaE2Fud8WrVUFk82Onzuqrhwxx7vLqLe72/lTTzo9VM9RBqr5gMyBiLupUAkCwup5XtjDSuNp4kdLUNEVCn2lFt44p/VAne/anjFbVTXzKrGOPsyRaC3cWzN8bGO5eZqJu6HTVK1nW5vPov3yF6feGih2W1JErzyzxnpWVcq9I66lncDRTYCwPkjG25wprGT5+FrdXc3NRbb354L1YoxbMeeSKNLGUhsveVRpPpUD041bbe5R5M7+t5p06NX++L+2/yyjqOTMoYcxfGs44lss7lOrGpSVWPNZDW0N2xFQ0tZDcxvGnjAJJyswHsgudAWOUjgLg9uN6vRUllcUfI6Vqc6VXYqPMZPnyb5+/qEfB86SyTbOnuYK1SRbiksYzhl7CVW9+2Ne3Etp7Udl8jNr1r2VVV4btrj4rn5/YatgeCt4aqKWWpSWOFw6qIirMy+RmOYgWNm07MZIUYweUaF1qle5pKlUxjrzfjy+Q7V35dSfqqj/6+MpzuQXOBD7LgCjToW4Y9AC7nzoIHzNwqarTW5/GZsQBbpFZ87OOwDXT/HAFuOuQe7GIDuaujyt1hwP0YoItn10Yij648hf3RiIFafacbXs40PLmLWwBY2fWRqls68e3AEzVkXv19eAAOzdpoI0XOui9vpwBzUVkZHlr68UAPbG0YwD11t5x9+OAF6ir1dnAdbMuUkEcyMAPFPvJTUVCZZpBYPIAi2Luxlkyoi31Y/NqTYAnEyVRcmklvMw2v4Qq2ZyyGOmj5RhFkNuyRn0PxQMakrpZxFZPo6P4ebhtVp7L6Lfjxf8APETqFwVZbqQpI6vCx1FtTpY248sYK2draxjJ2dNcexdHaUtl4yua4rryePI0jd3feOn2XHn9knibxdY+BcqPYyexRFlJbu7dMb6qLY2mfGzs5q5dvFZecL39N4Hp/CBVrKJZkikW1mSNSrAXuchLG57jx7RjDG6i3hrB1K+gVadPahLaa4rH06/IE70SRvVvJGweOoRJVPxejZT2EFRcHhfHi6TypI2Pw9VjKNSjLx8Vwf2BDyZdAt1VbsQfJW4UG3MXI4cBrjDCk6icv4zq3N/Ss506LW5//K4I7aLklgzsqg97EKpPmvjzTW3JRfAyXtRW1CpWgsSfPv4L0D2+e70VDULHA+eGSMMt2zHOtllBPfcN8Y42LqHCSONoF05OVCbzzWfn7+or7PORni7DmXvB+rGKr8SU/XxOlp+KFSdr0e1Hvi/Zhzd/ZfjUrRtU09IFtrKes9wfalJVWtbXradmPdGhGa2mzV1PVq1tU7OEMd7358F/k0TZ1FszZIMzVQkmIsGZw72NriKOMaAnsB7zjcjGMFu3HzNavXuZrbbk+X7JGb7XEXjMvQkNDIemiI97JckEciHDC3K2NO6jiSl1Pp9Ar7VGVKX9r+T/AHyPu41VFJs1IZSmUq8TqWHAMy8+6xxuxeUmfJ1obFSUOja9GLO7+zJ6SpachWWjSaRHLraa0TrEFAbMS2YE6ciOOMVOlszcuTOjd6j+YtqdJp7UeL+S/cq0+/VejLUGrkl1UmM5ejcXF0CBbC/AEa9+Mca8nU2WjeuNIoU7PtozecJ5ysPu9t5tdRVI9dSZHVrRVHAgke0cbHTG0fO8g6cCH2AAtdVlBkXS/E9vmxQUdyZ1SjkkJVQs9SbubKB4zNxNjbABym2qWeFLR3dM7L0gLKLGxAtqCRb5XvTcAocARznqt5j9GCAjbx+EWno4EjjIqKnIo6JG8nqjWR7FU8x17seHKMFlmehbVa8tmnFt/wA4vkB9yd/WqalaaaFYjJmMbK5YEgFijXA1y3Nx2Y8060Z8DYvNNrWiUqmMPoaogtpjIaBmW9vhX6ORoaKNZmQlWlkJ6MEaEIFIZ9bi9wNNL4xVK0YbnxOlZaXXultR3R6v7dSnurvyJgUlRYpolXQuckg8m6m1wb2GWx4jXXT3TqKayjBeWdS1nsVPJrgxsXaRaXoihUmMOTqVvpcBsuUjrWBB1Kt2Y9moYzvltoVc7En8XiJEYPBiNGkPbzC93nxqV6rzsR4n0mkafT7N3Nwljknwxzb+3+ANTJJC6PGrUzsuaNlNrgEeWvDmDlIOhxG6lJKTeT1TjZahKdKENhpZi1z8V9unQK7Y3lkrujzDIkObqDh0rsXlb0Zgo7ge3Euam5RXPeetCscTlVnxi3FePP29Rs8GW60E/R1FVEsyys4hVjdF6PMpLR2szMUY9fqgAcSRjNRpqEU+Zy9Uvp3FaUc/CnhLw5kvhm2GsM1PUxqFjkXoHCgBQyXeI2HapcfFGPNzHMM9DY0G47O4dN8JL5rh9zOOhs5e+luHYfdHzkBR6Mae23BQ7z6b8rCNzK5/64936YRdrNnvAlK7vnFVF0o6tshNjk7xY3B46HGevQUY7UTk6Tq1SvWdKrzy17ehQnqMgVDwVy6dweyyr5s3RsPjduLF9pRa5o8V6as9RhUX6Z8fPc/nhjNuFGr1rxOLpNTsrDtFwCP+LHq0fwtGv+IotVoS6r6P9wC4anchtXppRfTj0Lg39IUH04x42K/85m66jutJb5pb/wD1fsjWvDLTdLSQzobiJukuOaNkjb0WcN6MbdWO1Bo+dsK3Y3EJ9+/we5mY7D2YlRUrG48qOTrg2MZRTIr3AJsCLEWNw1rY1bXenF8Dv6//AE5U60HiSbX3/niW9tbmVtOAJ6ZpV9/CplX4ygZkI7xbsJxZW8ovMGSjrVvWhsXUfPGV6cUVtj7qVE75IaZ4r6NK8RRUHM3YAsexRhGjUk/6j3HmvqdnQg/ykVtPmljHrvNC23uHFL0UccjwmngVEYANcFnvnU8TcX0I1JxtThGawzgW93Vt5bdN4b8zqhVKGB44xnEbWv0l2kc3aQmy6EAEkC+gI4g49JYWEYZzlOTlJ5b3sZRUlQCDa/fingr7O3T2f4wlSKdBKrZhYsEDe/6O+TMO23HXjriY5nrbls7Od3TkGq43raQ3v7FUf1GHMnIL4pD7EAB2ql/R/G2KCl4N39gcHh09Rp/+RLgBxCDsHqwAF3q3rpqBA07HM1+jjUXdyOOUdnaxsB248tpLLPdOnOpJRgstmOb0b/1lZdQxpYD/ACcbddh/rJRr6FsO2+NSpdcoep9JZ6Aktu5fkvu/b1A2wN2qmpAFNDljP8pJ1I/OumZ/ig+fEjbzk8zZlrazbW8ezto5+S93/N5re5O4UNG3TyOZpwCOkPVVAR1ujS+mmmY3PmxtwpxgsRPnLq8rXMtqo893JeQB294Xo5IJ46eGZXdSkExy2JY5c5F7rYEsL9nLHl1YLKzwMsNNuJqEtndLGH48308zOqXYjNRz1StlipniiCj3bOyBge5VYHvJxrwpqUHOXF5O3cX0qN1TtqO6MXFPvzj7fMM+D2LNtKEWvZJD8wH0kYWnMfiNrZprx+xpu/lSYdnVDrowiyqRxGchAfRmxuN4PmIx2pKPUwyyq0QZGeNWGZVAJIUEqNSBbMBxxz6EltuUmfZ6tQqu2jRoRzvSwuiRf2ptJqgx3jEaxkkXOZzmFrG2gGg7eAxkr14yjso1NK0mvQqqtUaWM7uL3/L6nOzt36mSKaqhjMsIkyMEF3BCKWdV90ovY2uR68Oxc6afMf6pTtr2pF74NrhyeEm/ck2Bt2elYvSTmO/lLYOh1ubowNrnjaxx4jXnT+GSNitpVpe5q0pYb5revNf4HeDed9r002z6hEWqZTJTyJokjx9cLYklW014grm4Wtjap1I1Uz5+8sathUjLOeafevuZyj5kva1xw7DwI9B0xzpR2ZYfI+1pVVXoKcf7kPlZss1OyqcILyR0kUkf6UdrqPOuZfjY60o7SaZ+e0asqVSNSPFPIi0yrI8Iv1ZT0d+wSgxg+gsp9GNG2zGo4s+q1tRrWca0OTT8n/EW92qxoqqlcghxIInXn1z0Tj0Nr8XHqj8FVxMGptXOn06+d6x89zXr9Bw313Hq5Kt5KaISpOFzddVyOAEYsCQcpABuL8/Tmq0dtp5Odp2pq1pzpyjnPDx4b+40fZ2xQlPTUk5EwWnaKQkaOLRqRbstp24zHIK26e4VLQs7oZJXYZc0pDFV0OVQABbQXPE2GJGKjwRmq3FSrjtJN4WENRxTCU6nnigDHSZ/1a/vyYAjmp1sRkXWxOg+fvvrgCCo4ffuwB9ST2tr3YAuGfNWUn6qf+oxC8hixSH18QAfayXU21NibebHoFLcKG1Jfmaip/5mYYgGzACJ4RNxXr5IpoZUjkRChEgJVlJzDVdVIN+RvfuxjqU1NYZu2N7O0qOcUnlY3mV70bsz7PkjSZlkEqZkdAQtx5ceuptcG/MHGnXoKCTifSaVqsrmcqdXGeK8Og4eDHeaKOmkhqZFjFNqrO1gYmJygE+9a62HwcbdGe3HJ87qVr+WuJRXB714P24Ee8nhRZ1aKhSynQzyrrYix6OM6+lrebHipcRjuW9mzZaNXr/FL4Y9/HyXuZxTqAoUG+XTv9ONCbbeXzPsLeMIQVKLzs7u/wAy6NrSGlFHlCxCdpmbnIxAyDuVbX7zbsxsSrJUlFcTjUtMnK/nXqfpTyu9+yLG7W3Goqnp1iE3sZjt0mS2ZlYnyTfyR2ccS3qxgnk96vp9e6lF08YSfF82Gd49/pauCSA0qIrqVuZyxHYbCMag2Poxn/NQOTHQLrrFef7CkM2XkWt6L/VfGhuz3H1y7RU8PG1jyz7DJudQ7MkCtXVRD+6ikJhRTxI01cd+ax7MdKnTprfHefE3t7eyk4Vm49y3L9/VjnQeE3Z1IEgjR+gWRx0kaWjRTI5UqPKcWI8kevGTbjnZzvNL8tV7Ptdl7PX26+Qk787xQ18qPFSLT5WzNKbCaXQgKwXQDmbknhw56tavFxcVvO7pWk14VY1qnwpb8c34/fPoFfBFs/PWmqI9iplZc3+skslh25ULX7Mwx6tqbinJ8zHr13GrUjSg87Oc+PTy+4F3/oRSV84PVilYzRE8DmN5FHer307CvbjxcUm5bUUbGiahTp0nSqyxjes9Onr9TRfB/s2TxOnSVSjinbqka26VjHfsOQrpjcPmZY2ns8OQK3f8Goar6ZpLQJL0ixBbHMGzBS1/JDa2t3Y8dnHa2+Zsu9qu3Vvn4c57/DwyMku51Mtc1RFDaQEuzEkqGN8xVScoJvc2GPeFxNZzk4qLbwuXIaqcjiOeB5PJDeWI/Bf+hgC3gDlmxQU55MACWcdO36tf3pMAdygcuX3/AI4Ap1C6YAHmTXAE8Ml6qlN/5Of+pxOZeQ3QPcWxSEuAKkFPnZg2qryHAm544AG7nVAWncZXNqmq1Ckj8qn5jAcgrJtGx8mT5BwB6laD7l/kHAGZeF7eanljNGiO9RG6vntlWFhrZidWLIxGUDnxGMNWcIxxLmdHTba4qVVOiv0vi+H87jMZUXymA6utzy7cc6LlwXM+3qwpf7lRL4cvL5dRv3U3GkqSslUJYKc2KqqnpJQdeNvY1Pb5R7uON2lbKO+R8vqGtzqZhQ3Lrzft9TrwkbBhppIJKaLooXXomUKQAy3ZGJI1ZlLAk66DFuYZhnoY9CuezuHTb3S+qAO7exzV1Qg6boSyFkPRGTMV8pbBgQcpzc+BxgoUoTW/idXVb+4tJxcMOLXNc0NFL4L6h0V/GUAYA/k0htf42M/5WHecv/8AQXXSPo/cHbR3FliNjUj/ANM4+l8PysO8j/EF0+UfR+57Sbjq626WXpydJMhyj4JThl+fvxk7GGzs4NL/AFO57bttrf8ALHTHQrVe4+0UbL4o0o5NGRlPofKR6saztHnczuU/xDTcf6kHnuw18xj3K8HquGm2jGStnRIAHNjcxs7sotmGoUA6cb3tbPSoqn4nI1HU5XbSSxFcF92X08GlEGuz1si3No2uBbldljDHs449qlBPODBPUbqcNh1Hj+c+IzxpHDGI4ozGgHVVYmA07ren04yGkVZatXdcyswB0BjY9wtcebABOhqbVAJD+1fm2v5Q7sAGlql1ssnf7G/9nEBG86hSAr68fY31vx9zgDmORQPJk/Zv/ZwBBLVKJY9JPJf+Tb4HwcASSbWTXR/2b+b3uAB1Tt1dbB/2bfVgCtFtEtbR/wBm3b5sAeRSAztpJ7Wv8m3vn7sAWnkAPkvofzb/ANnAEMrAi2V/2bf2cMgX6uoCvaz/ACG+rFBNs2XPV0wAbyJ+Kkfme0YAdAMgvzwBJmPaMATIuW55s1z9XqGAFzdmoyUUrX4VFVwUsfyqf3I1PmGAJWrZzJACqsrrdyARl0e5N+GoQAa3zNwsMAGr+vAGfb4eDLxieSogqOhMnWkVo84uFAzJZgQSBqDcXxinRjN5Zv2mpV7WLhTxh9VwfVGa7xbEaknaByXVkWSNm4sjjW9tLhsy+gY1K9PYalE+k0e9d1SlTqvMl80/59DSvBvvA89PHGxBMCdE+huCpAiJJOudNfi43oy2opnydzRdCrKm+T/x8gzvNsbx2mkp72ZhdD2OuqH5QHovitZMUZOMlKPFbzDqeskgdZR7HNTvmsfcvGSHVu46qe4458M0quD7S4dO/sHPhhZ8GuJ+idk1x/B8MuWzNAjBTyLKDl5czbHQPiRb3omZpFuACIkZgAQQzXuNTytw4i4xQEt0KG/XOtuH39eAGasq1jW548h24gFnZta72HAdLJp/vXOKBqy4gBW3Vypm9yOPp0H04AH7Hpb68TrigLqLVIA/Nerr4Av4gPCMAVp6jK2vDT5zb+OAAu36shksfct8+ThgCstRcejFBRq75iMAEdnG4HbgC3Tr7MwH5tf3nxAEMn0/f6MAfQR6nAC3vfRZWjkHAsVPnPD59MUE9NRdHVUYPHop7+f2E4nMDHLwwBQ6XFAVj1FsQADcz8mb/aar/mp8VgNSa4A8xAeVB6j/AKJ+g4oFDffdha6lgIbo5ogDG9swsVGZHFxdToe4gHuPiUVOOGZ7e5nb1FUhxX83lPczdzxKNw0gkkkYMzBcoFhZVUEk2GuvfhCCgsIt1czuKjqT4sdNlR637BbHs1yjtHcagnqPGJqdXkNsxJbK1tAXQHKxtzIxMLOT0pyUdlN46cgrsUfi8P6C8PNgeQTvBTl7gC50AHeeA+n1YoL9Kq08QXnz8/1YgAFfVmRr9/04oONhjq3+HIf/AHXwA5Rm4GAI6yHOjL2j/L58QAvYEJReuLFTlt2nuwBajW1RrqTEST8cYAvE4A5LYAp7RjzD0aff0YoEvbExEqg8CG9Gq/VbAE1PPe3Ll818AdFr3+/I4AIUB5fe+ALVJJ7Ow/1afvPgAuE4ff78cAdqvPEBDX0gkQqe4juINwfXigFbTf8AHaX9XP8A1GJzLyL7z8vvwxSHnSjtxAWYJMABtz39gf8A2mq/5ufFYDgN/oxAcqMAeVXkP3qfoOKAT0l40Hai/QL4i4AiGAD+zosqDvwBaHHAFLYv5PF+gv0YA6rEt1hxwAu7RqTqOw/54oKB+/pwBb2IvUP6cv8A8j4AaqY3XEBLigiZOsD2X/gMQFYflH+6/p4AtMdMAQyNxwB5UDQ9wxQJe3ox0ieZv4YAFU8pHHngC9BNz7sAEaKfAF6lPs57ejW/ypMAH4uGAOr4A8viAVNpzfj0F/ez29UGHMBJz9/Vig56fvHqwBbjk0vgAHsh6inR4zSvJ7NM4ZZIgCJJ5JVNmcEaOBgC+Nqz/wAyl/awfaYYBLFtSo4eIy/tYPtcMAiqtpVBVh4lNqCPbYOYPZLgAQu0JwFU0cvVAB9kh1sAPzuGAe01fOWt4lMfNJB/GXAB9drVAFvwfUftKb7fDAPRtqo/8uqf2lN/eMAV6DaVTHEiHZ9SSqgG0lNbTz1GGASS7ansf+rqr9pS/wB4wwBW2jtOYX/EqgX7Xp/Pyn7sAVYtqy/zKoNvhQfb4AJ7K2jOi2NBUk5mbR6bgzs3Oo7DgA3S7ant/wBnVZ+PS/3nAE/4bn/8uq/l0v8AesAffhuf/wAuq/l0v96wwCq+2ZxLnOz6q2TL5dLe+bN/OeGIDs7wzH/w+r+XS/3nAHw2xNz2fWfLpf71gDg7XmGb/q+sFzfy6bjYD+c92KBY2rtKUyAmiqQFDXBaC+tuyfuwAKkrZB/3Sfj76H0/y+AOotpyA28UqPlQfbYAtDasuhFJUD40H2+AL2zNvyCVi1HUEFVAAanvozHW89vdYAYjt2c/+H1YH6dN/ecQEi7amt/2fV/Lpf71gCGXb8wv/wBX1Xy6b+84oBMDzS1MUjU0sKxpKC0jRG5fo7ACOVjwU6m2IAvUvYH5vTxxQUc+AC8PPAE6ff1nAEgwBcTn5sQHMvA+f+GAAk/E+f6sAT7J8vFAexAfHAHwwB4cUCjto6jzfxGIChS8T6f44oGGg4DzD6RiAJ03D1YAs4A4l4HAA5/v6hig8osAEUwB6cQCpt8eyt9+WKBefl9+3AHYGo+/I4A9U6enAHtP5Y84+nADzB5HpwBPEeqPNgClUcW85/hgCJOGAKe0vJPnwBRtgD//2Q=="/>
          <p:cNvSpPr>
            <a:spLocks noChangeAspect="1" noChangeArrowheads="1"/>
          </p:cNvSpPr>
          <p:nvPr/>
        </p:nvSpPr>
        <p:spPr bwMode="auto">
          <a:xfrm>
            <a:off x="155575" y="-1858963"/>
            <a:ext cx="4762500" cy="3876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8" name="Picture 8" descr="http://columbialion.com/static/media/uploads/welcomefreshm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5502" y="2017713"/>
            <a:ext cx="2857500" cy="213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Activities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8764" y="1674673"/>
            <a:ext cx="510909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CIS 111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Is NOT EQUAL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TO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4578" name="Picture 2" descr="http://www.paloaltobridge.com/Media/education/lectur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2920" y="2630631"/>
            <a:ext cx="2914650" cy="401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99</TotalTime>
  <Words>196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Breeze</vt:lpstr>
      <vt:lpstr>Flipped, Hybrid, Online, Face-to-Face?!</vt:lpstr>
      <vt:lpstr>Background</vt:lpstr>
      <vt:lpstr>What is CIS 111?</vt:lpstr>
      <vt:lpstr>How has CIS 111 been offered in the past?</vt:lpstr>
      <vt:lpstr>Why hybrid?</vt:lpstr>
      <vt:lpstr>What does a hybrid class look like?</vt:lpstr>
      <vt:lpstr>Schedule</vt:lpstr>
      <vt:lpstr>Student Demographics</vt:lpstr>
      <vt:lpstr>Classroom Activities</vt:lpstr>
      <vt:lpstr>Adobe Connect Demonstration</vt:lpstr>
      <vt:lpstr>What We Have Learned</vt:lpstr>
      <vt:lpstr> Challenges</vt:lpstr>
      <vt:lpstr>Questions and Comments</vt:lpstr>
    </vt:vector>
  </TitlesOfParts>
  <Company>University of Kentucky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Flipped, Hybrid, Online, Face-to-Face?!</dc:title>
  <dc:creator>Matt Cockerell</dc:creator>
  <cp:lastModifiedBy>Sarah Kercsmar</cp:lastModifiedBy>
  <cp:revision>10</cp:revision>
  <dcterms:created xsi:type="dcterms:W3CDTF">2014-09-10T18:04:26Z</dcterms:created>
  <dcterms:modified xsi:type="dcterms:W3CDTF">2014-09-23T13:15:52Z</dcterms:modified>
</cp:coreProperties>
</file>