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88" r:id="rId2"/>
    <p:sldMasterId id="2147483690" r:id="rId3"/>
    <p:sldMasterId id="2147483702" r:id="rId4"/>
    <p:sldMasterId id="2147483704" r:id="rId5"/>
    <p:sldMasterId id="2147483706" r:id="rId6"/>
    <p:sldMasterId id="2147483708" r:id="rId7"/>
  </p:sldMasterIdLst>
  <p:notesMasterIdLst>
    <p:notesMasterId r:id="rId24"/>
  </p:notesMasterIdLst>
  <p:handoutMasterIdLst>
    <p:handoutMasterId r:id="rId25"/>
  </p:handoutMasterIdLst>
  <p:sldIdLst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827" autoAdjust="0"/>
  </p:normalViewPr>
  <p:slideViewPr>
    <p:cSldViewPr>
      <p:cViewPr>
        <p:scale>
          <a:sx n="90" d="100"/>
          <a:sy n="90" d="100"/>
        </p:scale>
        <p:origin x="-13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699" cy="461804"/>
          </a:xfrm>
          <a:prstGeom prst="rect">
            <a:avLst/>
          </a:prstGeom>
        </p:spPr>
        <p:txBody>
          <a:bodyPr vert="horz" lIns="92316" tIns="46158" rIns="92316" bIns="461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1"/>
            <a:ext cx="3011699" cy="461804"/>
          </a:xfrm>
          <a:prstGeom prst="rect">
            <a:avLst/>
          </a:prstGeom>
        </p:spPr>
        <p:txBody>
          <a:bodyPr vert="horz" lIns="92316" tIns="46158" rIns="92316" bIns="46158" rtlCol="0"/>
          <a:lstStyle>
            <a:lvl1pPr algn="r">
              <a:defRPr sz="1200"/>
            </a:lvl1pPr>
          </a:lstStyle>
          <a:p>
            <a:fld id="{2781AEF1-4BF4-45FA-894A-1696C7BBC0B4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316" tIns="46158" rIns="92316" bIns="461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69"/>
            <a:ext cx="3011699" cy="461804"/>
          </a:xfrm>
          <a:prstGeom prst="rect">
            <a:avLst/>
          </a:prstGeom>
        </p:spPr>
        <p:txBody>
          <a:bodyPr vert="horz" lIns="92316" tIns="46158" rIns="92316" bIns="46158" rtlCol="0" anchor="b"/>
          <a:lstStyle>
            <a:lvl1pPr algn="r">
              <a:defRPr sz="1200"/>
            </a:lvl1pPr>
          </a:lstStyle>
          <a:p>
            <a:fld id="{BD4D2305-CD0B-4449-9B8F-5484C19CD0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25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699" cy="461804"/>
          </a:xfrm>
          <a:prstGeom prst="rect">
            <a:avLst/>
          </a:prstGeom>
        </p:spPr>
        <p:txBody>
          <a:bodyPr vert="horz" lIns="92316" tIns="46158" rIns="92316" bIns="461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1"/>
            <a:ext cx="3011699" cy="461804"/>
          </a:xfrm>
          <a:prstGeom prst="rect">
            <a:avLst/>
          </a:prstGeom>
        </p:spPr>
        <p:txBody>
          <a:bodyPr vert="horz" lIns="92316" tIns="46158" rIns="92316" bIns="46158" rtlCol="0"/>
          <a:lstStyle>
            <a:lvl1pPr algn="r">
              <a:defRPr sz="1200"/>
            </a:lvl1pPr>
          </a:lstStyle>
          <a:p>
            <a:fld id="{306BE79E-DFDF-414F-8A53-E91C762A60C7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6" tIns="46158" rIns="92316" bIns="461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7"/>
            <a:ext cx="5560060" cy="4156234"/>
          </a:xfrm>
          <a:prstGeom prst="rect">
            <a:avLst/>
          </a:prstGeom>
        </p:spPr>
        <p:txBody>
          <a:bodyPr vert="horz" lIns="92316" tIns="46158" rIns="92316" bIns="4615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316" tIns="46158" rIns="92316" bIns="461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9"/>
            <a:ext cx="3011699" cy="461804"/>
          </a:xfrm>
          <a:prstGeom prst="rect">
            <a:avLst/>
          </a:prstGeom>
        </p:spPr>
        <p:txBody>
          <a:bodyPr vert="horz" lIns="92316" tIns="46158" rIns="92316" bIns="46158" rtlCol="0" anchor="b"/>
          <a:lstStyle>
            <a:lvl1pPr algn="r">
              <a:defRPr sz="1200"/>
            </a:lvl1pPr>
          </a:lstStyle>
          <a:p>
            <a:fld id="{A7A91C57-FBD0-4BBF-AD93-D07D72B972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5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85338" y="4342775"/>
            <a:ext cx="5487335" cy="4115111"/>
          </a:xfrm>
          <a:prstGeom prst="rect">
            <a:avLst/>
          </a:prstGeom>
          <a:noFill/>
          <a:ln>
            <a:noFill/>
          </a:ln>
        </p:spPr>
        <p:txBody>
          <a:bodyPr lIns="91200" tIns="45575" rIns="91200" bIns="455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800" b="0" i="0" u="none" strike="noStrike" cap="none" baseline="0" dirty="0"/>
          </a:p>
        </p:txBody>
      </p:sp>
      <p:sp>
        <p:nvSpPr>
          <p:cNvPr id="31" name="Shape 31"/>
          <p:cNvSpPr txBox="1"/>
          <p:nvPr/>
        </p:nvSpPr>
        <p:spPr>
          <a:xfrm>
            <a:off x="3885126" y="8685552"/>
            <a:ext cx="2971341" cy="456887"/>
          </a:xfrm>
          <a:prstGeom prst="rect">
            <a:avLst/>
          </a:prstGeom>
          <a:noFill/>
          <a:ln>
            <a:noFill/>
          </a:ln>
        </p:spPr>
        <p:txBody>
          <a:bodyPr lIns="91200" tIns="45575" rIns="91200" bIns="45575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pPr algn="r">
                <a:buClr>
                  <a:srgbClr val="000000"/>
                </a:buClr>
                <a:buSzPct val="25000"/>
                <a:buFont typeface="Arial"/>
                <a:buNone/>
              </a:pPr>
              <a:t>1</a:t>
            </a:fld>
            <a:endParaRPr lang="en" sz="12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95203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338" y="4342775"/>
            <a:ext cx="5487335" cy="4115111"/>
          </a:xfrm>
          <a:prstGeom prst="rect">
            <a:avLst/>
          </a:prstGeom>
        </p:spPr>
        <p:txBody>
          <a:bodyPr lIns="89200" tIns="89200" rIns="89200" bIns="892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69829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338" y="4342775"/>
            <a:ext cx="5487335" cy="4115111"/>
          </a:xfrm>
          <a:prstGeom prst="rect">
            <a:avLst/>
          </a:prstGeom>
        </p:spPr>
        <p:txBody>
          <a:bodyPr lIns="89200" tIns="89200" rIns="89200" bIns="892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58599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338" y="4342775"/>
            <a:ext cx="5487335" cy="4115111"/>
          </a:xfrm>
          <a:prstGeom prst="rect">
            <a:avLst/>
          </a:prstGeom>
        </p:spPr>
        <p:txBody>
          <a:bodyPr lIns="89200" tIns="89200" rIns="89200" bIns="892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18506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338" y="4342775"/>
            <a:ext cx="5487335" cy="4115111"/>
          </a:xfrm>
          <a:prstGeom prst="rect">
            <a:avLst/>
          </a:prstGeom>
        </p:spPr>
        <p:txBody>
          <a:bodyPr lIns="89200" tIns="89200" rIns="89200" bIns="892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0475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338" y="4342775"/>
            <a:ext cx="5487335" cy="4115111"/>
          </a:xfrm>
          <a:prstGeom prst="rect">
            <a:avLst/>
          </a:prstGeom>
          <a:noFill/>
          <a:ln>
            <a:noFill/>
          </a:ln>
        </p:spPr>
        <p:txBody>
          <a:bodyPr lIns="91200" tIns="45575" rIns="91200" bIns="45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400" dirty="0"/>
          </a:p>
        </p:txBody>
      </p:sp>
      <p:sp>
        <p:nvSpPr>
          <p:cNvPr id="236" name="Shape 236"/>
          <p:cNvSpPr txBox="1"/>
          <p:nvPr/>
        </p:nvSpPr>
        <p:spPr>
          <a:xfrm>
            <a:off x="3885126" y="8685552"/>
            <a:ext cx="2971341" cy="456887"/>
          </a:xfrm>
          <a:prstGeom prst="rect">
            <a:avLst/>
          </a:prstGeom>
          <a:noFill/>
          <a:ln>
            <a:noFill/>
          </a:ln>
        </p:spPr>
        <p:txBody>
          <a:bodyPr lIns="91200" tIns="45575" rIns="91200" bIns="45575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pPr algn="r">
                <a:buClr>
                  <a:srgbClr val="000000"/>
                </a:buClr>
                <a:buSzPct val="25000"/>
                <a:buFont typeface="Arial"/>
                <a:buNone/>
              </a:pPr>
              <a:t>14</a:t>
            </a:fld>
            <a:endParaRPr lang="en" sz="12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232102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2285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338" y="4342775"/>
            <a:ext cx="5487335" cy="4115111"/>
          </a:xfrm>
          <a:prstGeom prst="rect">
            <a:avLst/>
          </a:prstGeom>
          <a:noFill/>
          <a:ln>
            <a:noFill/>
          </a:ln>
        </p:spPr>
        <p:txBody>
          <a:bodyPr lIns="91200" tIns="45575" rIns="91200" bIns="45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lang="en" sz="1800" b="0" i="0" u="none" strike="noStrike" cap="none" baseline="0" dirty="0"/>
          </a:p>
        </p:txBody>
      </p:sp>
      <p:sp>
        <p:nvSpPr>
          <p:cNvPr id="249" name="Shape 249"/>
          <p:cNvSpPr txBox="1"/>
          <p:nvPr/>
        </p:nvSpPr>
        <p:spPr>
          <a:xfrm>
            <a:off x="3885126" y="8685552"/>
            <a:ext cx="2971341" cy="456887"/>
          </a:xfrm>
          <a:prstGeom prst="rect">
            <a:avLst/>
          </a:prstGeom>
          <a:noFill/>
          <a:ln>
            <a:noFill/>
          </a:ln>
        </p:spPr>
        <p:txBody>
          <a:bodyPr lIns="91200" tIns="45575" rIns="91200" bIns="45575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pPr algn="r">
                <a:buClr>
                  <a:srgbClr val="000000"/>
                </a:buClr>
                <a:buSzPct val="25000"/>
                <a:buFont typeface="Arial"/>
                <a:buNone/>
              </a:pPr>
              <a:t>16</a:t>
            </a:fld>
            <a:endParaRPr lang="en" sz="12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852675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338" y="4342775"/>
            <a:ext cx="5487335" cy="4115111"/>
          </a:xfrm>
          <a:prstGeom prst="rect">
            <a:avLst/>
          </a:prstGeom>
          <a:noFill/>
          <a:ln>
            <a:noFill/>
          </a:ln>
        </p:spPr>
        <p:txBody>
          <a:bodyPr lIns="91200" tIns="45575" rIns="91200" bIns="45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lang="en" sz="1800" b="0" i="0" u="none" strike="noStrike" cap="none" baseline="0" dirty="0"/>
          </a:p>
        </p:txBody>
      </p:sp>
      <p:sp>
        <p:nvSpPr>
          <p:cNvPr id="84" name="Shape 84"/>
          <p:cNvSpPr txBox="1"/>
          <p:nvPr/>
        </p:nvSpPr>
        <p:spPr>
          <a:xfrm>
            <a:off x="3885126" y="8685552"/>
            <a:ext cx="2971341" cy="456887"/>
          </a:xfrm>
          <a:prstGeom prst="rect">
            <a:avLst/>
          </a:prstGeom>
          <a:noFill/>
          <a:ln>
            <a:noFill/>
          </a:ln>
        </p:spPr>
        <p:txBody>
          <a:bodyPr lIns="91200" tIns="45575" rIns="91200" bIns="45575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pPr algn="r">
                <a:buClr>
                  <a:srgbClr val="000000"/>
                </a:buClr>
                <a:buSzPct val="25000"/>
                <a:buFont typeface="Arial"/>
                <a:buNone/>
              </a:pPr>
              <a:t>2</a:t>
            </a:fld>
            <a:endParaRPr lang="en" sz="12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862517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338" y="4342775"/>
            <a:ext cx="5487335" cy="4115111"/>
          </a:xfrm>
          <a:prstGeom prst="rect">
            <a:avLst/>
          </a:prstGeom>
          <a:noFill/>
          <a:ln>
            <a:noFill/>
          </a:ln>
        </p:spPr>
        <p:txBody>
          <a:bodyPr lIns="91200" tIns="45575" rIns="91200" bIns="45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lang="en" sz="1800" b="0" i="0" u="none" strike="noStrike" cap="none" baseline="0" dirty="0"/>
          </a:p>
        </p:txBody>
      </p:sp>
      <p:sp>
        <p:nvSpPr>
          <p:cNvPr id="91" name="Shape 91"/>
          <p:cNvSpPr txBox="1"/>
          <p:nvPr/>
        </p:nvSpPr>
        <p:spPr>
          <a:xfrm>
            <a:off x="3885126" y="8685552"/>
            <a:ext cx="2971341" cy="456887"/>
          </a:xfrm>
          <a:prstGeom prst="rect">
            <a:avLst/>
          </a:prstGeom>
          <a:noFill/>
          <a:ln>
            <a:noFill/>
          </a:ln>
        </p:spPr>
        <p:txBody>
          <a:bodyPr lIns="91200" tIns="45575" rIns="91200" bIns="45575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pPr algn="r">
                <a:buClr>
                  <a:srgbClr val="000000"/>
                </a:buClr>
                <a:buSzPct val="25000"/>
                <a:buFont typeface="Arial"/>
                <a:buNone/>
              </a:pPr>
              <a:t>3</a:t>
            </a:fld>
            <a:endParaRPr lang="en" sz="12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071006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338" y="4342775"/>
            <a:ext cx="5487335" cy="4115111"/>
          </a:xfrm>
          <a:prstGeom prst="rect">
            <a:avLst/>
          </a:prstGeom>
          <a:noFill/>
          <a:ln>
            <a:noFill/>
          </a:ln>
        </p:spPr>
        <p:txBody>
          <a:bodyPr lIns="91200" tIns="45575" rIns="91200" bIns="45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lang="en" sz="1800" b="0" i="0" u="none" strike="noStrike" cap="none" baseline="0" dirty="0"/>
          </a:p>
        </p:txBody>
      </p:sp>
      <p:sp>
        <p:nvSpPr>
          <p:cNvPr id="98" name="Shape 98"/>
          <p:cNvSpPr txBox="1"/>
          <p:nvPr/>
        </p:nvSpPr>
        <p:spPr>
          <a:xfrm>
            <a:off x="3885126" y="8685552"/>
            <a:ext cx="2971341" cy="456887"/>
          </a:xfrm>
          <a:prstGeom prst="rect">
            <a:avLst/>
          </a:prstGeom>
          <a:noFill/>
          <a:ln>
            <a:noFill/>
          </a:ln>
        </p:spPr>
        <p:txBody>
          <a:bodyPr lIns="91200" tIns="45575" rIns="91200" bIns="45575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pPr algn="r">
                <a:buClr>
                  <a:srgbClr val="000000"/>
                </a:buClr>
                <a:buSzPct val="25000"/>
                <a:buFont typeface="Arial"/>
                <a:buNone/>
              </a:pPr>
              <a:t>4</a:t>
            </a:fld>
            <a:endParaRPr lang="en" sz="12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1288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338" y="4342775"/>
            <a:ext cx="5487335" cy="4115111"/>
          </a:xfrm>
          <a:prstGeom prst="rect">
            <a:avLst/>
          </a:prstGeom>
          <a:noFill/>
          <a:ln>
            <a:noFill/>
          </a:ln>
        </p:spPr>
        <p:txBody>
          <a:bodyPr lIns="91200" tIns="45575" rIns="91200" bIns="45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lang="en" sz="1800" b="0" i="0" u="none" strike="noStrike" cap="none" baseline="0" dirty="0"/>
          </a:p>
        </p:txBody>
      </p:sp>
      <p:sp>
        <p:nvSpPr>
          <p:cNvPr id="105" name="Shape 105"/>
          <p:cNvSpPr txBox="1"/>
          <p:nvPr/>
        </p:nvSpPr>
        <p:spPr>
          <a:xfrm>
            <a:off x="3885126" y="8685552"/>
            <a:ext cx="2971341" cy="456887"/>
          </a:xfrm>
          <a:prstGeom prst="rect">
            <a:avLst/>
          </a:prstGeom>
          <a:noFill/>
          <a:ln>
            <a:noFill/>
          </a:ln>
        </p:spPr>
        <p:txBody>
          <a:bodyPr lIns="91200" tIns="45575" rIns="91200" bIns="45575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pPr algn="r">
                <a:buClr>
                  <a:srgbClr val="000000"/>
                </a:buClr>
                <a:buSzPct val="25000"/>
                <a:buFont typeface="Arial"/>
                <a:buNone/>
              </a:pPr>
              <a:t>5</a:t>
            </a:fld>
            <a:endParaRPr lang="en" sz="12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792505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338" y="4342775"/>
            <a:ext cx="5487335" cy="4115111"/>
          </a:xfrm>
          <a:prstGeom prst="rect">
            <a:avLst/>
          </a:prstGeom>
          <a:noFill/>
          <a:ln>
            <a:noFill/>
          </a:ln>
        </p:spPr>
        <p:txBody>
          <a:bodyPr lIns="91200" tIns="45575" rIns="91200" bIns="455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2" name="Shape 112"/>
          <p:cNvSpPr txBox="1"/>
          <p:nvPr/>
        </p:nvSpPr>
        <p:spPr>
          <a:xfrm>
            <a:off x="3885126" y="8685552"/>
            <a:ext cx="2971341" cy="456887"/>
          </a:xfrm>
          <a:prstGeom prst="rect">
            <a:avLst/>
          </a:prstGeom>
          <a:noFill/>
          <a:ln>
            <a:noFill/>
          </a:ln>
        </p:spPr>
        <p:txBody>
          <a:bodyPr lIns="91200" tIns="45575" rIns="91200" bIns="45575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pPr algn="r">
                <a:buClr>
                  <a:srgbClr val="000000"/>
                </a:buClr>
                <a:buSzPct val="25000"/>
                <a:buFont typeface="Arial"/>
                <a:buNone/>
              </a:pPr>
              <a:t>6</a:t>
            </a:fld>
            <a:endParaRPr lang="en" sz="12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858128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338" y="4342775"/>
            <a:ext cx="5487335" cy="4115111"/>
          </a:xfrm>
          <a:prstGeom prst="rect">
            <a:avLst/>
          </a:prstGeom>
          <a:noFill/>
          <a:ln>
            <a:noFill/>
          </a:ln>
        </p:spPr>
        <p:txBody>
          <a:bodyPr lIns="91200" tIns="45575" rIns="91200" bIns="455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9" name="Shape 119"/>
          <p:cNvSpPr txBox="1"/>
          <p:nvPr/>
        </p:nvSpPr>
        <p:spPr>
          <a:xfrm>
            <a:off x="3885126" y="8685552"/>
            <a:ext cx="2971341" cy="456887"/>
          </a:xfrm>
          <a:prstGeom prst="rect">
            <a:avLst/>
          </a:prstGeom>
          <a:noFill/>
          <a:ln>
            <a:noFill/>
          </a:ln>
        </p:spPr>
        <p:txBody>
          <a:bodyPr lIns="91200" tIns="45575" rIns="91200" bIns="45575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pPr algn="r">
                <a:buClr>
                  <a:srgbClr val="000000"/>
                </a:buClr>
                <a:buSzPct val="25000"/>
                <a:buFont typeface="Arial"/>
                <a:buNone/>
              </a:pPr>
              <a:t>7</a:t>
            </a:fld>
            <a:endParaRPr lang="en" sz="12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749458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2300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9775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727826" y="6408737"/>
            <a:ext cx="1919287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6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1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000"/>
              <a:pPr algn="r"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" sz="1000"/>
          </a:p>
        </p:txBody>
      </p:sp>
    </p:spTree>
    <p:extLst>
      <p:ext uri="{BB962C8B-B14F-4D97-AF65-F5344CB8AC3E}">
        <p14:creationId xmlns:p14="http://schemas.microsoft.com/office/powerpoint/2010/main" val="10622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1752600"/>
            <a:ext cx="7772400" cy="1829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 sz="48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64008" indent="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 sz="2700" b="0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ctr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  <a:defRPr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ctr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  <a:defRPr sz="21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ctr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  <a:defRPr sz="19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ctr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  <a:defRPr sz="2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ctr" rtl="0">
              <a:spcBef>
                <a:spcPts val="350"/>
              </a:spcBef>
              <a:buClr>
                <a:schemeClr val="accent3"/>
              </a:buClr>
              <a:buFont typeface="Noto Symbol"/>
              <a:buNone/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ctr" rtl="0">
              <a:spcBef>
                <a:spcPts val="350"/>
              </a:spcBef>
              <a:buClr>
                <a:schemeClr val="accent3"/>
              </a:buClr>
              <a:buFont typeface="Noto Symbol"/>
              <a:buNone/>
              <a:defRPr sz="16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ctr" rtl="0">
              <a:spcBef>
                <a:spcPts val="350"/>
              </a:spcBef>
              <a:buClr>
                <a:schemeClr val="accent3"/>
              </a:buClr>
              <a:buFont typeface="Noto Symbol"/>
              <a:buNone/>
              <a:defRPr sz="16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ctr" rtl="0">
              <a:spcBef>
                <a:spcPts val="350"/>
              </a:spcBef>
              <a:buClr>
                <a:schemeClr val="accent3"/>
              </a:buClr>
              <a:buFont typeface="Noto Symbol"/>
              <a:buNone/>
              <a:defRPr sz="16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727826" y="6408737"/>
            <a:ext cx="1919287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6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1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000">
                <a:solidFill>
                  <a:srgbClr val="FFFFFF"/>
                </a:solidFill>
              </a:rPr>
              <a:pPr algn="r">
                <a:buClr>
                  <a:srgbClr val="FFFFFF"/>
                </a:buClr>
                <a:buSzPct val="25000"/>
                <a:buFont typeface="Arial"/>
                <a:buNone/>
              </a:pPr>
              <a:t>‹#›</a:t>
            </a:fld>
            <a:endParaRPr lang="en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3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2286001"/>
            <a:ext cx="8229600" cy="372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indent="-14693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0713" indent="-93662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8838" indent="-103187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 sz="21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indent="-107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 sz="19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indent="-101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 sz="2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indent="-1143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1143001"/>
            <a:ext cx="67818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6727826" y="6408737"/>
            <a:ext cx="1919287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6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1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000"/>
              <a:pPr algn="r"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" sz="1000"/>
          </a:p>
        </p:txBody>
      </p:sp>
    </p:spTree>
    <p:extLst>
      <p:ext uri="{BB962C8B-B14F-4D97-AF65-F5344CB8AC3E}">
        <p14:creationId xmlns:p14="http://schemas.microsoft.com/office/powerpoint/2010/main" val="94704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2286001"/>
            <a:ext cx="8229600" cy="372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indent="-14693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0713" indent="-93662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8838" indent="-103187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 sz="21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indent="-107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 sz="19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indent="-101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 sz="2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indent="-1143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1143001"/>
            <a:ext cx="67818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100" b="1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6727826" y="6408737"/>
            <a:ext cx="1919287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6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1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000"/>
              <a:pPr algn="r"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" sz="1000"/>
          </a:p>
        </p:txBody>
      </p:sp>
    </p:spTree>
    <p:extLst>
      <p:ext uri="{BB962C8B-B14F-4D97-AF65-F5344CB8AC3E}">
        <p14:creationId xmlns:p14="http://schemas.microsoft.com/office/powerpoint/2010/main" val="2914186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457201" y="6356350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98989"/>
                </a:solidFill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6553201" y="6356350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" sz="1200">
                <a:solidFill>
                  <a:srgbClr val="898989"/>
                </a:solidFill>
              </a:rPr>
              <a:pPr algn="r">
                <a:buClr>
                  <a:srgbClr val="898989"/>
                </a:buClr>
                <a:buSzPct val="25000"/>
                <a:buFont typeface="Arial"/>
                <a:buNone/>
              </a:pPr>
              <a:t>‹#›</a:t>
            </a:fld>
            <a:endParaRPr lang="en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35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457201" y="6356350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98989"/>
                </a:solidFill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6553201" y="6356350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" sz="1200">
                <a:solidFill>
                  <a:srgbClr val="898989"/>
                </a:solidFill>
              </a:rPr>
              <a:pPr algn="r">
                <a:buClr>
                  <a:srgbClr val="898989"/>
                </a:buClr>
                <a:buSzPct val="25000"/>
                <a:buFont typeface="Arial"/>
                <a:buNone/>
              </a:pPr>
              <a:t>‹#›</a:t>
            </a:fld>
            <a:endParaRPr lang="en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4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457201" y="6356350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98989"/>
                </a:solidFill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6553201" y="6356350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" sz="1200">
                <a:solidFill>
                  <a:srgbClr val="898989"/>
                </a:solidFill>
              </a:rPr>
              <a:pPr algn="r">
                <a:buClr>
                  <a:srgbClr val="898989"/>
                </a:buClr>
                <a:buSzPct val="25000"/>
                <a:buFont typeface="Arial"/>
                <a:buNone/>
              </a:pPr>
              <a:t>‹#›</a:t>
            </a:fld>
            <a:endParaRPr lang="en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457201" y="6356350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98989"/>
                </a:solidFill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6553201" y="6356350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" sz="1200">
                <a:solidFill>
                  <a:srgbClr val="898989"/>
                </a:solidFill>
              </a:rPr>
              <a:pPr algn="r">
                <a:buClr>
                  <a:srgbClr val="898989"/>
                </a:buClr>
                <a:buSzPct val="25000"/>
                <a:buFont typeface="Arial"/>
                <a:buNone/>
              </a:pPr>
              <a:t>‹#›</a:t>
            </a:fld>
            <a:endParaRPr lang="en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501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715962" y="5002211"/>
            <a:ext cx="3802062" cy="14430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-6854" y="78863"/>
                </a:moveTo>
                <a:lnTo>
                  <a:pt x="149083" y="155000"/>
                </a:lnTo>
                <a:lnTo>
                  <a:pt x="108937" y="155000"/>
                </a:lnTo>
                <a:lnTo>
                  <a:pt x="-6833" y="78409"/>
                </a:lnTo>
              </a:path>
            </a:pathLst>
          </a:custGeom>
          <a:solidFill>
            <a:srgbClr val="FCB79A">
              <a:alpha val="39607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kern="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-53975" y="5784850"/>
            <a:ext cx="3802062" cy="8381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7020" y="22045"/>
                </a:moveTo>
                <a:lnTo>
                  <a:pt x="133500" y="155000"/>
                </a:lnTo>
                <a:lnTo>
                  <a:pt x="109000" y="155681"/>
                </a:lnTo>
                <a:lnTo>
                  <a:pt x="17270" y="2295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kern="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grpSp>
        <p:nvGrpSpPr>
          <p:cNvPr id="35" name="Shape 35"/>
          <p:cNvGrpSpPr/>
          <p:nvPr/>
        </p:nvGrpSpPr>
        <p:grpSpPr>
          <a:xfrm>
            <a:off x="-6350" y="5791200"/>
            <a:ext cx="3402011" cy="1079499"/>
            <a:chOff x="-6350" y="5791200"/>
            <a:chExt cx="3402011" cy="1079499"/>
          </a:xfrm>
        </p:grpSpPr>
        <p:pic>
          <p:nvPicPr>
            <p:cNvPr id="36" name="Shape 3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6350" y="5791200"/>
              <a:ext cx="3402011" cy="1079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Shape 37"/>
            <p:cNvSpPr txBox="1"/>
            <p:nvPr/>
          </p:nvSpPr>
          <p:spPr>
            <a:xfrm>
              <a:off x="277812" y="6421437"/>
              <a:ext cx="1700212" cy="36036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18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</p:grpSp>
      <p:pic>
        <p:nvPicPr>
          <p:cNvPr id="38" name="Shape 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9050" y="5778500"/>
            <a:ext cx="3414712" cy="109854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marR="0" indent="-14693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7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0713" marR="0" indent="-93662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8838" marR="0" indent="-103187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 sz="21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indent="-107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 sz="19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indent="-101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 sz="2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indent="-1143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6727826" y="6408737"/>
            <a:ext cx="1919287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>
              <a:solidFill>
                <a:srgbClr val="000000"/>
              </a:solidFill>
              <a:rtl val="0"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6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>
              <a:solidFill>
                <a:srgbClr val="000000"/>
              </a:solidFill>
              <a:rtl val="0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1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0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pPr algn="r"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" sz="1000" kern="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44" name="Shape 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9050" y="-10885"/>
            <a:ext cx="9144000" cy="68879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 userDrawn="1"/>
        </p:nvSpPr>
        <p:spPr>
          <a:xfrm>
            <a:off x="6858000" y="381000"/>
            <a:ext cx="1789112" cy="144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1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16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715962" y="5002211"/>
            <a:ext cx="3802062" cy="14430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-6854" y="78863"/>
                </a:moveTo>
                <a:lnTo>
                  <a:pt x="149083" y="155000"/>
                </a:lnTo>
                <a:lnTo>
                  <a:pt x="108937" y="155000"/>
                </a:lnTo>
                <a:lnTo>
                  <a:pt x="-6833" y="78409"/>
                </a:lnTo>
              </a:path>
            </a:pathLst>
          </a:custGeom>
          <a:solidFill>
            <a:srgbClr val="FCB79A">
              <a:alpha val="39607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kern="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-53975" y="5784850"/>
            <a:ext cx="3802062" cy="8381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7020" y="22045"/>
                </a:moveTo>
                <a:lnTo>
                  <a:pt x="133500" y="155000"/>
                </a:lnTo>
                <a:lnTo>
                  <a:pt x="109000" y="155681"/>
                </a:lnTo>
                <a:lnTo>
                  <a:pt x="17270" y="2295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kern="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grpSp>
        <p:nvGrpSpPr>
          <p:cNvPr id="35" name="Shape 35"/>
          <p:cNvGrpSpPr/>
          <p:nvPr/>
        </p:nvGrpSpPr>
        <p:grpSpPr>
          <a:xfrm>
            <a:off x="-6350" y="5791200"/>
            <a:ext cx="3402011" cy="1079499"/>
            <a:chOff x="-6350" y="5791200"/>
            <a:chExt cx="3402011" cy="1079499"/>
          </a:xfrm>
        </p:grpSpPr>
        <p:pic>
          <p:nvPicPr>
            <p:cNvPr id="36" name="Shape 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6350" y="5791200"/>
              <a:ext cx="3402011" cy="1079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Shape 37"/>
            <p:cNvSpPr txBox="1"/>
            <p:nvPr/>
          </p:nvSpPr>
          <p:spPr>
            <a:xfrm>
              <a:off x="277812" y="6421437"/>
              <a:ext cx="1700212" cy="36036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18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</p:grpSp>
      <p:pic>
        <p:nvPicPr>
          <p:cNvPr id="38" name="Shape 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9050" y="5778500"/>
            <a:ext cx="3414712" cy="109854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marR="0" indent="-14693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7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0713" marR="0" indent="-93662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8838" marR="0" indent="-103187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 sz="21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indent="-107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 sz="19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indent="-101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 sz="2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indent="-1143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6727826" y="6408737"/>
            <a:ext cx="1919287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>
              <a:solidFill>
                <a:srgbClr val="000000"/>
              </a:solidFill>
              <a:rtl val="0"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6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>
              <a:solidFill>
                <a:srgbClr val="000000"/>
              </a:solidFill>
              <a:rtl val="0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1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0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pPr algn="r"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" sz="1000" kern="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44" name="Shape 44"/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 userDrawn="1"/>
        </p:nvSpPr>
        <p:spPr>
          <a:xfrm>
            <a:off x="7086600" y="274636"/>
            <a:ext cx="1560512" cy="1554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125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715962" y="5002211"/>
            <a:ext cx="3802062" cy="14430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-6854" y="78863"/>
                </a:moveTo>
                <a:lnTo>
                  <a:pt x="149083" y="155000"/>
                </a:lnTo>
                <a:lnTo>
                  <a:pt x="108937" y="155000"/>
                </a:lnTo>
                <a:lnTo>
                  <a:pt x="-6833" y="78409"/>
                </a:lnTo>
              </a:path>
            </a:pathLst>
          </a:custGeom>
          <a:solidFill>
            <a:srgbClr val="FCB79A">
              <a:alpha val="39607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kern="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-53975" y="5784850"/>
            <a:ext cx="3802062" cy="8381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7020" y="22045"/>
                </a:moveTo>
                <a:lnTo>
                  <a:pt x="133500" y="155000"/>
                </a:lnTo>
                <a:lnTo>
                  <a:pt x="109000" y="155681"/>
                </a:lnTo>
                <a:lnTo>
                  <a:pt x="17270" y="2295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kern="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grpSp>
        <p:nvGrpSpPr>
          <p:cNvPr id="35" name="Shape 35"/>
          <p:cNvGrpSpPr/>
          <p:nvPr/>
        </p:nvGrpSpPr>
        <p:grpSpPr>
          <a:xfrm>
            <a:off x="-6350" y="5791200"/>
            <a:ext cx="3402011" cy="1079499"/>
            <a:chOff x="-6350" y="5791200"/>
            <a:chExt cx="3402011" cy="1079499"/>
          </a:xfrm>
        </p:grpSpPr>
        <p:pic>
          <p:nvPicPr>
            <p:cNvPr id="36" name="Shape 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6350" y="5791200"/>
              <a:ext cx="3402011" cy="1079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Shape 37"/>
            <p:cNvSpPr txBox="1"/>
            <p:nvPr/>
          </p:nvSpPr>
          <p:spPr>
            <a:xfrm>
              <a:off x="277812" y="6421437"/>
              <a:ext cx="1700212" cy="36036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18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endParaRPr>
            </a:p>
          </p:txBody>
        </p:sp>
      </p:grpSp>
      <p:pic>
        <p:nvPicPr>
          <p:cNvPr id="38" name="Shape 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9050" y="5778500"/>
            <a:ext cx="3414712" cy="109854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marR="0" indent="-14693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7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0713" marR="0" indent="-93662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8838" marR="0" indent="-103187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 sz="21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indent="-107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 sz="19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indent="-101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 sz="2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indent="-1143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6727826" y="6408737"/>
            <a:ext cx="1919287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>
              <a:solidFill>
                <a:srgbClr val="000000"/>
              </a:solidFill>
              <a:rtl val="0"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6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>
              <a:solidFill>
                <a:srgbClr val="000000"/>
              </a:solidFill>
              <a:rtl val="0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1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0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pPr algn="r"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" sz="1000" kern="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44" name="Shape 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 userDrawn="1"/>
        </p:nvSpPr>
        <p:spPr>
          <a:xfrm>
            <a:off x="7162800" y="274636"/>
            <a:ext cx="1447800" cy="1630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444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457201" y="6356350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>
              <a:rtl val="0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>
              <a:solidFill>
                <a:srgbClr val="000000"/>
              </a:solidFill>
              <a:rtl val="0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6553201" y="6356350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" sz="1200" kern="0">
                <a:solidFill>
                  <a:srgbClr val="898989"/>
                </a:solidFill>
                <a:ea typeface="Arial"/>
                <a:cs typeface="Arial"/>
                <a:sym typeface="Arial"/>
                <a:rtl val="0"/>
              </a:rPr>
              <a:pPr algn="r">
                <a:buClr>
                  <a:srgbClr val="898989"/>
                </a:buClr>
                <a:buSzPct val="25000"/>
                <a:buFont typeface="Arial"/>
                <a:buNone/>
              </a:pPr>
              <a:t>‹#›</a:t>
            </a:fld>
            <a:endParaRPr lang="en" sz="1200" kern="0">
              <a:solidFill>
                <a:srgbClr val="898989"/>
              </a:solidFill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2667898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457201" y="6356350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>
              <a:rtl val="0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>
              <a:solidFill>
                <a:srgbClr val="000000"/>
              </a:solidFill>
              <a:rtl val="0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6553201" y="6356350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" sz="1200" kern="0">
                <a:solidFill>
                  <a:srgbClr val="898989"/>
                </a:solidFill>
                <a:ea typeface="Arial"/>
                <a:cs typeface="Arial"/>
                <a:sym typeface="Arial"/>
                <a:rtl val="0"/>
              </a:rPr>
              <a:pPr algn="r">
                <a:buClr>
                  <a:srgbClr val="898989"/>
                </a:buClr>
                <a:buSzPct val="25000"/>
                <a:buFont typeface="Arial"/>
                <a:buNone/>
              </a:pPr>
              <a:t>‹#›</a:t>
            </a:fld>
            <a:endParaRPr lang="en" sz="1200" kern="0">
              <a:solidFill>
                <a:srgbClr val="898989"/>
              </a:solidFill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9456878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457201" y="6356350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>
              <a:rtl val="0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>
              <a:solidFill>
                <a:srgbClr val="000000"/>
              </a:solidFill>
              <a:rtl val="0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6553201" y="6356350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" sz="1200" kern="0">
                <a:solidFill>
                  <a:srgbClr val="898989"/>
                </a:solidFill>
                <a:ea typeface="Arial"/>
                <a:cs typeface="Arial"/>
                <a:sym typeface="Arial"/>
                <a:rtl val="0"/>
              </a:rPr>
              <a:pPr algn="r">
                <a:buClr>
                  <a:srgbClr val="898989"/>
                </a:buClr>
                <a:buSzPct val="25000"/>
                <a:buFont typeface="Arial"/>
                <a:buNone/>
              </a:pPr>
              <a:t>‹#›</a:t>
            </a:fld>
            <a:endParaRPr lang="en" sz="1200" kern="0">
              <a:solidFill>
                <a:srgbClr val="898989"/>
              </a:solidFill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8954549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457201" y="6356350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>
              <a:rtl val="0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>
              <a:solidFill>
                <a:srgbClr val="000000"/>
              </a:solidFill>
              <a:rtl val="0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6553201" y="6356350"/>
            <a:ext cx="2133599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" sz="1200" kern="0">
                <a:solidFill>
                  <a:srgbClr val="898989"/>
                </a:solidFill>
                <a:ea typeface="Arial"/>
                <a:cs typeface="Arial"/>
                <a:sym typeface="Arial"/>
                <a:rtl val="0"/>
              </a:rPr>
              <a:pPr algn="r">
                <a:buClr>
                  <a:srgbClr val="898989"/>
                </a:buClr>
                <a:buSzPct val="25000"/>
                <a:buFont typeface="Arial"/>
                <a:buNone/>
              </a:pPr>
              <a:t>‹#›</a:t>
            </a:fld>
            <a:endParaRPr lang="en" sz="1200" kern="0">
              <a:solidFill>
                <a:srgbClr val="898989"/>
              </a:solidFill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4448877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wheeler@nmsu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gmay@nmsu.edu" TargetMode="External"/><Relationship Id="rId4" Type="http://schemas.openxmlformats.org/officeDocument/2006/relationships/hyperlink" Target="mailto:tallred@nmsu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hape 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6126" y="0"/>
            <a:ext cx="9296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762000" y="2472300"/>
            <a:ext cx="7143299" cy="78314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algn="ctr">
              <a:spcBef>
                <a:spcPts val="0"/>
              </a:spcBef>
              <a:buSzPct val="25000"/>
            </a:pPr>
            <a:r>
              <a:rPr lang="en" sz="3800" b="1" dirty="0" smtClean="0">
                <a:solidFill>
                  <a:srgbClr val="000000"/>
                </a:solidFill>
              </a:rPr>
              <a:t>The Creation of a Quality Online Continuous Improvement Plan</a:t>
            </a:r>
          </a:p>
          <a:p>
            <a:endParaRPr sz="4000" b="1" dirty="0"/>
          </a:p>
        </p:txBody>
      </p:sp>
      <p:sp>
        <p:nvSpPr>
          <p:cNvPr id="27" name="Shape 27"/>
          <p:cNvSpPr txBox="1"/>
          <p:nvPr/>
        </p:nvSpPr>
        <p:spPr>
          <a:xfrm>
            <a:off x="1676400" y="4582574"/>
            <a:ext cx="6980999" cy="94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r>
              <a:rPr lang="en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Sherrell Wheeler–Director Online Quality Assurance </a:t>
            </a:r>
          </a:p>
          <a:p>
            <a:pPr>
              <a:buClr>
                <a:srgbClr val="000000"/>
              </a:buClr>
              <a:buSzPct val="25000"/>
              <a:buFont typeface="Arial"/>
              <a:buNone/>
            </a:pPr>
            <a:r>
              <a:rPr lang="en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Tanya Allred–Associate Professor of English</a:t>
            </a:r>
          </a:p>
          <a:p>
            <a:pPr>
              <a:buClr>
                <a:srgbClr val="000000"/>
              </a:buClr>
              <a:buSzPct val="25000"/>
              <a:buFont typeface="Arial"/>
              <a:buNone/>
            </a:pPr>
            <a:r>
              <a:rPr lang="en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Karen May–Adjunct Faculty of Business and Accounting</a:t>
            </a:r>
          </a:p>
          <a:p>
            <a:endParaRPr sz="1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5" name="Shape 26"/>
          <p:cNvSpPr txBox="1">
            <a:spLocks/>
          </p:cNvSpPr>
          <p:nvPr/>
        </p:nvSpPr>
        <p:spPr>
          <a:xfrm>
            <a:off x="609600" y="1687913"/>
            <a:ext cx="7143299" cy="78314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64008" indent="0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 sz="2700" b="0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  <a:rtl val="0"/>
              </a:defRPr>
            </a:lvl1pPr>
            <a:lvl2pPr marL="457200" marR="0" indent="0" algn="ctr" rtl="0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  <a:defRPr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  <a:rtl val="0"/>
              </a:defRPr>
            </a:lvl2pPr>
            <a:lvl3pPr marL="914400" marR="0" indent="0" algn="ctr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  <a:defRPr sz="21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  <a:rtl val="0"/>
              </a:defRPr>
            </a:lvl3pPr>
            <a:lvl4pPr marL="1371600" marR="0" indent="0" algn="ctr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  <a:defRPr sz="19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  <a:rtl val="0"/>
              </a:defRPr>
            </a:lvl4pPr>
            <a:lvl5pPr marL="1828800" marR="0" indent="0" algn="ctr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  <a:defRPr sz="2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  <a:rtl val="0"/>
              </a:defRPr>
            </a:lvl5pPr>
            <a:lvl6pPr marL="2286000" marR="0" indent="0" algn="ctr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Noto Symbol"/>
              <a:buNone/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  <a:rtl val="0"/>
              </a:defRPr>
            </a:lvl6pPr>
            <a:lvl7pPr marL="2743200" marR="0" indent="0" algn="ctr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Noto Symbol"/>
              <a:buNone/>
              <a:defRPr sz="16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  <a:rtl val="0"/>
              </a:defRPr>
            </a:lvl7pPr>
            <a:lvl8pPr marL="3200400" marR="0" indent="0" algn="ctr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Noto Symbol"/>
              <a:buNone/>
              <a:defRPr sz="16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  <a:rtl val="0"/>
              </a:defRPr>
            </a:lvl8pPr>
            <a:lvl9pPr marL="3657600" marR="0" indent="0" algn="ctr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Noto Symbol"/>
              <a:buNone/>
              <a:defRPr sz="16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  <a:rtl val="0"/>
              </a:defRPr>
            </a:lvl9pPr>
          </a:lstStyle>
          <a:p>
            <a:pPr algn="ctr">
              <a:spcBef>
                <a:spcPts val="0"/>
              </a:spcBef>
              <a:buSzPct val="25000"/>
            </a:pPr>
            <a:r>
              <a:rPr lang="en-US" sz="4000" b="1" kern="0" dirty="0" smtClean="0">
                <a:solidFill>
                  <a:srgbClr val="000000"/>
                </a:solidFill>
              </a:rPr>
              <a:t>The Heart of What Matters:</a:t>
            </a:r>
            <a:endParaRPr lang="en-US" sz="4000" b="1" kern="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 t="8468" r="21406" b="6247"/>
          <a:stretch/>
        </p:blipFill>
        <p:spPr>
          <a:xfrm>
            <a:off x="152400" y="152400"/>
            <a:ext cx="8948736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214"/>
          <p:cNvPicPr preferRelativeResize="0"/>
          <p:nvPr/>
        </p:nvPicPr>
        <p:blipFill rotWithShape="1">
          <a:blip r:embed="rId3">
            <a:alphaModFix/>
          </a:blip>
          <a:srcRect t="10079" r="6178" b="6250"/>
          <a:stretch/>
        </p:blipFill>
        <p:spPr>
          <a:xfrm>
            <a:off x="279401" y="228600"/>
            <a:ext cx="8712199" cy="579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 t="7258" r="7348" b="11757"/>
          <a:stretch/>
        </p:blipFill>
        <p:spPr>
          <a:xfrm>
            <a:off x="76200" y="0"/>
            <a:ext cx="8991600" cy="53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 rotWithShape="1">
          <a:blip r:embed="rId4">
            <a:alphaModFix/>
          </a:blip>
          <a:srcRect l="1039" t="53125" r="15978" b="19973"/>
          <a:stretch/>
        </p:blipFill>
        <p:spPr>
          <a:xfrm>
            <a:off x="124097" y="5334000"/>
            <a:ext cx="8410303" cy="140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 t="10597" r="7262" b="15217"/>
          <a:stretch/>
        </p:blipFill>
        <p:spPr>
          <a:xfrm>
            <a:off x="152400" y="457200"/>
            <a:ext cx="8780462" cy="502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299339">
              <a:spcBef>
                <a:spcPts val="0"/>
              </a:spcBef>
              <a:buSzPct val="100000"/>
            </a:pPr>
            <a:r>
              <a:rPr lang="en" sz="2400" dirty="0"/>
              <a:t>President sends personal note card</a:t>
            </a:r>
          </a:p>
          <a:p>
            <a:pPr indent="-299339">
              <a:buSzPct val="100000"/>
            </a:pPr>
            <a:r>
              <a:rPr lang="en" sz="2400" dirty="0"/>
              <a:t>Announced through “ALL” distribution list</a:t>
            </a:r>
          </a:p>
          <a:p>
            <a:pPr indent="-299339">
              <a:buSzPct val="100000"/>
            </a:pPr>
            <a:r>
              <a:rPr lang="en" sz="2400" dirty="0"/>
              <a:t>Announced at convocation</a:t>
            </a:r>
          </a:p>
          <a:p>
            <a:pPr indent="-299339">
              <a:buSzPct val="100000"/>
            </a:pPr>
            <a:r>
              <a:rPr lang="en" sz="2400" dirty="0"/>
              <a:t>Announced in campus newsletter</a:t>
            </a:r>
          </a:p>
          <a:p>
            <a:pPr indent="-299339">
              <a:buSzPct val="100000"/>
            </a:pPr>
            <a:r>
              <a:rPr lang="en" sz="2400" dirty="0"/>
              <a:t>Celebration dinner</a:t>
            </a:r>
          </a:p>
          <a:p>
            <a:pPr indent="-299339">
              <a:buSzPct val="100000"/>
            </a:pPr>
            <a:r>
              <a:rPr lang="en" sz="2400" dirty="0"/>
              <a:t>Addition of mark to course for meeting an internal review</a:t>
            </a:r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  <a:p>
            <a:pPr mar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1"/>
            <a:ext cx="7391400" cy="990599"/>
          </a:xfrm>
        </p:spPr>
        <p:txBody>
          <a:bodyPr/>
          <a:lstStyle/>
          <a:p>
            <a:r>
              <a:rPr lang="en" sz="4400" dirty="0">
                <a:solidFill>
                  <a:srgbClr val="000000"/>
                </a:solidFill>
                <a:cs typeface="Arial"/>
                <a:sym typeface="Arial"/>
              </a:rPr>
              <a:t>Celebration of </a:t>
            </a:r>
            <a:r>
              <a:rPr lang="en" sz="4400" dirty="0" smtClean="0">
                <a:solidFill>
                  <a:srgbClr val="000000"/>
                </a:solidFill>
                <a:cs typeface="Arial"/>
                <a:sym typeface="Arial"/>
              </a:rPr>
              <a:t>Successes</a:t>
            </a:r>
            <a:endParaRPr lang="en-US" dirty="0"/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4969940"/>
            <a:ext cx="1828800" cy="1354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1295400" y="2667000"/>
            <a:ext cx="7239000" cy="3721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299339">
              <a:spcBef>
                <a:spcPts val="1200"/>
              </a:spcBef>
              <a:buSzPct val="100000"/>
            </a:pPr>
            <a:r>
              <a:rPr lang="en" sz="3600" dirty="0"/>
              <a:t>Administrator (Sherrell)</a:t>
            </a:r>
          </a:p>
          <a:p>
            <a:pPr indent="-299339">
              <a:spcBef>
                <a:spcPts val="1200"/>
              </a:spcBef>
              <a:buSzPct val="100000"/>
            </a:pPr>
            <a:r>
              <a:rPr lang="en" sz="3600" dirty="0"/>
              <a:t>Tenured Faculty (Tanya)</a:t>
            </a:r>
          </a:p>
          <a:p>
            <a:pPr indent="-299339">
              <a:spcBef>
                <a:spcPts val="1200"/>
              </a:spcBef>
              <a:buSzPct val="100000"/>
            </a:pPr>
            <a:r>
              <a:rPr lang="en" sz="3600" dirty="0"/>
              <a:t>Adjunct Faculty (Karen)</a:t>
            </a:r>
          </a:p>
          <a:p>
            <a:pPr>
              <a:buNone/>
            </a:pPr>
            <a:endParaRPr sz="3600" dirty="0"/>
          </a:p>
          <a:p>
            <a:pPr>
              <a:buNone/>
            </a:pPr>
            <a:endParaRPr sz="3600" dirty="0"/>
          </a:p>
          <a:p>
            <a:pPr marL="0" indent="0">
              <a:spcBef>
                <a:spcPts val="0"/>
              </a:spcBef>
              <a:buNone/>
            </a:pPr>
            <a:endParaRPr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Our Perspectives</a:t>
            </a:r>
            <a:endParaRPr lang="en-US" sz="44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/>
        </p:nvSpPr>
        <p:spPr>
          <a:xfrm>
            <a:off x="1143000" y="1371600"/>
            <a:ext cx="6172199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ct val="25000"/>
              <a:buFont typeface="Arial"/>
              <a:buNone/>
            </a:pPr>
            <a:r>
              <a:rPr lang="en" sz="6000" kern="0" dirty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Questions?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533401" y="2743200"/>
            <a:ext cx="8077199" cy="28396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ct val="25000"/>
              <a:buFont typeface="Arial"/>
              <a:buNone/>
            </a:pPr>
            <a:r>
              <a:rPr lang="en" sz="32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Sherrell Wheeler - </a:t>
            </a:r>
            <a:r>
              <a:rPr lang="en" sz="3200" u="sng" kern="0">
                <a:solidFill>
                  <a:srgbClr val="6B9F25"/>
                </a:solidFill>
                <a:ea typeface="Arial"/>
                <a:cs typeface="Arial"/>
                <a:sym typeface="Arial"/>
                <a:hlinkClick r:id="rId3"/>
                <a:rtl val="0"/>
              </a:rPr>
              <a:t>swheeler@nmsu.edu</a:t>
            </a:r>
          </a:p>
          <a:p>
            <a:pPr algn="ctr">
              <a:spcBef>
                <a:spcPts val="2400"/>
              </a:spcBef>
              <a:buClr>
                <a:srgbClr val="000000"/>
              </a:buClr>
              <a:buSzPct val="25000"/>
            </a:pPr>
            <a:r>
              <a:rPr lang="en" sz="3200" kern="0">
                <a:solidFill>
                  <a:srgbClr val="000000"/>
                </a:solidFill>
                <a:cs typeface="Arial"/>
                <a:sym typeface="Arial"/>
                <a:rtl val="0"/>
              </a:rPr>
              <a:t>Tanya Allred</a:t>
            </a:r>
            <a:r>
              <a:rPr lang="en" sz="32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 - </a:t>
            </a:r>
            <a:r>
              <a:rPr lang="en" sz="3200" u="sng" kern="0">
                <a:solidFill>
                  <a:srgbClr val="6B9F25"/>
                </a:solidFill>
                <a:ea typeface="Arial"/>
                <a:cs typeface="Arial"/>
                <a:sym typeface="Arial"/>
                <a:hlinkClick r:id="rId4"/>
                <a:rtl val="0"/>
              </a:rPr>
              <a:t>tallred@nmsu.edu</a:t>
            </a:r>
            <a:r>
              <a:rPr lang="en" sz="32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 </a:t>
            </a:r>
          </a:p>
          <a:p>
            <a:pPr algn="ctr">
              <a:spcBef>
                <a:spcPts val="2400"/>
              </a:spcBef>
              <a:buClr>
                <a:srgbClr val="000000"/>
              </a:buClr>
              <a:buSzPct val="25000"/>
            </a:pPr>
            <a:r>
              <a:rPr lang="en" sz="3200" kern="0">
                <a:solidFill>
                  <a:srgbClr val="000000"/>
                </a:solidFill>
                <a:cs typeface="Arial"/>
                <a:sym typeface="Arial"/>
                <a:rtl val="0"/>
              </a:rPr>
              <a:t>Karen May </a:t>
            </a:r>
            <a:r>
              <a:rPr lang="en" sz="32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– </a:t>
            </a:r>
            <a:r>
              <a:rPr lang="en" sz="3200" u="sng" kern="0">
                <a:solidFill>
                  <a:srgbClr val="6B9F25"/>
                </a:solidFill>
                <a:ea typeface="Arial"/>
                <a:cs typeface="Arial"/>
                <a:sym typeface="Arial"/>
                <a:hlinkClick r:id="rId5"/>
                <a:rtl val="0"/>
              </a:rPr>
              <a:t>kgmay@nmsu.edu</a:t>
            </a:r>
            <a:r>
              <a:rPr lang="en" sz="3200" ker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 </a:t>
            </a:r>
          </a:p>
          <a:p>
            <a:pPr>
              <a:spcBef>
                <a:spcPts val="2400"/>
              </a:spcBef>
            </a:pPr>
            <a:endParaRPr sz="3200" kern="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609600" y="1905000"/>
            <a:ext cx="7619999" cy="310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ct val="25000"/>
              <a:buFont typeface="Arial"/>
              <a:buNone/>
            </a:pPr>
            <a:r>
              <a:rPr lang="en" sz="4200" kern="0" dirty="0" smtClean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“eLearning </a:t>
            </a:r>
            <a:r>
              <a:rPr lang="en" sz="4200" kern="0" dirty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doesn’t just ‘happen’! It requires careful planning and implementation.”</a:t>
            </a:r>
          </a:p>
          <a:p>
            <a:pPr algn="r">
              <a:buClr>
                <a:srgbClr val="000000"/>
              </a:buClr>
              <a:buSzPct val="25000"/>
              <a:buFont typeface="Arial"/>
              <a:buNone/>
            </a:pPr>
            <a:r>
              <a:rPr lang="en" sz="4200" kern="0" dirty="0">
                <a:solidFill>
                  <a:srgbClr val="000000"/>
                </a:solidFill>
                <a:ea typeface="Arial"/>
                <a:cs typeface="Arial"/>
                <a:sym typeface="Arial"/>
                <a:rtl val="0"/>
              </a:rPr>
              <a:t>-Anonymous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295021">
              <a:spcBef>
                <a:spcPts val="0"/>
              </a:spcBef>
              <a:buSzPct val="100000"/>
            </a:pPr>
            <a:r>
              <a:rPr lang="en" sz="2400" dirty="0"/>
              <a:t>Explain the key elements in a successful QM process</a:t>
            </a:r>
          </a:p>
          <a:p>
            <a:pPr indent="-295021">
              <a:buSzPct val="100000"/>
            </a:pPr>
            <a:r>
              <a:rPr lang="en" sz="2400" dirty="0"/>
              <a:t>Evaluate and modify the plan at the end of cycle</a:t>
            </a:r>
          </a:p>
          <a:p>
            <a:pPr indent="-295021">
              <a:buSzPct val="100000"/>
            </a:pPr>
            <a:r>
              <a:rPr lang="en" sz="2400" dirty="0"/>
              <a:t>Evaluate a successful quality online continuous improvement plan from the perspectives of an administrator, a tenured faculty member, and an adjunct faculty member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1"/>
            <a:ext cx="6781800" cy="609600"/>
          </a:xfrm>
        </p:spPr>
        <p:txBody>
          <a:bodyPr/>
          <a:lstStyle/>
          <a:p>
            <a:r>
              <a:rPr lang="en" sz="4400" dirty="0">
                <a:solidFill>
                  <a:srgbClr val="000000"/>
                </a:solidFill>
                <a:cs typeface="Arial"/>
                <a:sym typeface="Arial"/>
              </a:rPr>
              <a:t>Session </a:t>
            </a:r>
            <a:r>
              <a:rPr lang="en" sz="4400" dirty="0" smtClean="0">
                <a:solidFill>
                  <a:srgbClr val="000000"/>
                </a:solidFill>
                <a:cs typeface="Arial"/>
                <a:sym typeface="Arial"/>
              </a:rPr>
              <a:t>Outcomes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263525">
              <a:spcBef>
                <a:spcPts val="0"/>
              </a:spcBef>
              <a:buSzPct val="68000"/>
            </a:pPr>
            <a:r>
              <a:rPr lang="en" sz="2400" dirty="0"/>
              <a:t>Quality Assurance </a:t>
            </a:r>
            <a:r>
              <a:rPr lang="en" sz="2400" dirty="0" smtClean="0"/>
              <a:t>Team</a:t>
            </a:r>
          </a:p>
          <a:p>
            <a:pPr indent="-263525">
              <a:spcBef>
                <a:spcPts val="0"/>
              </a:spcBef>
              <a:buSzPct val="68000"/>
            </a:pPr>
            <a:r>
              <a:rPr lang="en" sz="2400" dirty="0" smtClean="0"/>
              <a:t>All </a:t>
            </a:r>
            <a:r>
              <a:rPr lang="en" sz="2400" dirty="0"/>
              <a:t>online faculty required to attend APPQMR</a:t>
            </a:r>
          </a:p>
          <a:p>
            <a:pPr indent="-263525">
              <a:buSzPct val="68000"/>
            </a:pPr>
            <a:r>
              <a:rPr lang="en" sz="2400" dirty="0"/>
              <a:t>All online courses required to go through QM review within 3 years</a:t>
            </a:r>
          </a:p>
          <a:p>
            <a:pPr indent="-263525">
              <a:buSzPct val="68000"/>
            </a:pPr>
            <a:r>
              <a:rPr lang="en" sz="2400" dirty="0"/>
              <a:t>New online courses must complete a pre-review before being offered</a:t>
            </a:r>
          </a:p>
          <a:p>
            <a:pPr indent="-263525">
              <a:buSzPct val="68000"/>
            </a:pPr>
            <a:r>
              <a:rPr lang="en" sz="2400" dirty="0"/>
              <a:t>All courses </a:t>
            </a:r>
            <a:r>
              <a:rPr lang="en" sz="2400" dirty="0" smtClean="0"/>
              <a:t>have to </a:t>
            </a:r>
            <a:r>
              <a:rPr lang="en" sz="2400" dirty="0"/>
              <a:t>use a template</a:t>
            </a:r>
          </a:p>
          <a:p>
            <a:pPr marL="0" indent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4400" dirty="0">
                <a:solidFill>
                  <a:srgbClr val="000000"/>
                </a:solidFill>
                <a:cs typeface="Arial"/>
                <a:sym typeface="Arial"/>
              </a:rPr>
              <a:t>Internal Review </a:t>
            </a:r>
            <a:r>
              <a:rPr lang="en" sz="4400" dirty="0" smtClean="0">
                <a:solidFill>
                  <a:srgbClr val="000000"/>
                </a:solidFill>
                <a:cs typeface="Arial"/>
                <a:sym typeface="Arial"/>
              </a:rPr>
              <a:t>Plan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277749">
              <a:spcBef>
                <a:spcPts val="0"/>
              </a:spcBef>
              <a:buSzPct val="100000"/>
            </a:pPr>
            <a:r>
              <a:rPr lang="en" sz="2400" dirty="0"/>
              <a:t>Getting faculty and administration </a:t>
            </a:r>
            <a:r>
              <a:rPr lang="en" sz="2400" dirty="0" smtClean="0"/>
              <a:t>buy-in</a:t>
            </a:r>
          </a:p>
          <a:p>
            <a:pPr indent="-277749">
              <a:spcBef>
                <a:spcPts val="0"/>
              </a:spcBef>
              <a:buSzPct val="100000"/>
            </a:pPr>
            <a:r>
              <a:rPr lang="en" sz="2400" dirty="0" smtClean="0"/>
              <a:t>Reviewing </a:t>
            </a:r>
            <a:r>
              <a:rPr lang="en" sz="2400" dirty="0"/>
              <a:t>campus colleagues</a:t>
            </a:r>
          </a:p>
          <a:p>
            <a:pPr indent="-277749">
              <a:buSzPct val="100000"/>
            </a:pPr>
            <a:r>
              <a:rPr lang="en" sz="2400" dirty="0"/>
              <a:t>Locating faculty reviewers</a:t>
            </a:r>
          </a:p>
          <a:p>
            <a:pPr indent="-277749">
              <a:buSzPct val="100000"/>
            </a:pPr>
            <a:r>
              <a:rPr lang="en" sz="2400" dirty="0"/>
              <a:t>Scheduling courses to be reviewed</a:t>
            </a:r>
          </a:p>
          <a:p>
            <a:pPr indent="-277749">
              <a:buSzPct val="100000"/>
            </a:pPr>
            <a:r>
              <a:rPr lang="en" sz="2400" dirty="0"/>
              <a:t>Selecting a QA team</a:t>
            </a:r>
          </a:p>
          <a:p>
            <a:pPr marL="0" indent="0">
              <a:spcBef>
                <a:spcPts val="0"/>
              </a:spcBef>
              <a:buNone/>
            </a:pPr>
            <a:endParaRPr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4400" dirty="0">
                <a:solidFill>
                  <a:srgbClr val="000000"/>
                </a:solidFill>
                <a:cs typeface="Arial"/>
                <a:sym typeface="Arial"/>
              </a:rPr>
              <a:t>Obstacles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269112">
              <a:spcBef>
                <a:spcPts val="0"/>
              </a:spcBef>
              <a:buSzPct val="100000"/>
            </a:pPr>
            <a:r>
              <a:rPr lang="en" sz="2400" dirty="0"/>
              <a:t>Preparedness for review deadline</a:t>
            </a:r>
          </a:p>
          <a:p>
            <a:pPr indent="-269112">
              <a:buSzPct val="100000"/>
            </a:pPr>
            <a:r>
              <a:rPr lang="en" sz="2400" dirty="0"/>
              <a:t>Attendance at training sessions</a:t>
            </a:r>
          </a:p>
          <a:p>
            <a:pPr indent="-269113">
              <a:buSzPct val="100000"/>
            </a:pPr>
            <a:r>
              <a:rPr lang="en" sz="2400" dirty="0"/>
              <a:t>Multiple courses from one faculty member due in same cycle</a:t>
            </a:r>
          </a:p>
          <a:p>
            <a:pPr indent="-269113">
              <a:buSzPct val="100000"/>
            </a:pPr>
            <a:r>
              <a:rPr lang="en" sz="2400" dirty="0"/>
              <a:t>QA team rotation cycle</a:t>
            </a:r>
          </a:p>
          <a:p>
            <a:pPr indent="-269113">
              <a:buSzPct val="100000"/>
            </a:pPr>
            <a:r>
              <a:rPr lang="en" sz="2400" dirty="0"/>
              <a:t>Communication </a:t>
            </a:r>
            <a:r>
              <a:rPr lang="en" sz="2400" dirty="0" smtClean="0"/>
              <a:t>issues</a:t>
            </a:r>
          </a:p>
          <a:p>
            <a:pPr indent="-269113">
              <a:buSzPct val="100000"/>
            </a:pPr>
            <a:r>
              <a:rPr lang="en" sz="2400" dirty="0" smtClean="0"/>
              <a:t>Leveling </a:t>
            </a:r>
            <a:r>
              <a:rPr lang="en" sz="2400" dirty="0"/>
              <a:t>of workload for internal reviewers</a:t>
            </a:r>
          </a:p>
          <a:p>
            <a:pPr indent="-108077">
              <a:buNone/>
            </a:pPr>
            <a:endParaRPr sz="3600" dirty="0"/>
          </a:p>
          <a:p>
            <a:pPr indent="-108077">
              <a:buNone/>
            </a:pPr>
            <a:endParaRPr sz="3600" dirty="0"/>
          </a:p>
          <a:p>
            <a:pPr indent="-263525">
              <a:buClr>
                <a:schemeClr val="dk1"/>
              </a:buClr>
              <a:buNone/>
            </a:pPr>
            <a:endParaRPr sz="3600" dirty="0"/>
          </a:p>
          <a:p>
            <a:pPr indent="-263525">
              <a:buClr>
                <a:schemeClr val="dk1"/>
              </a:buClr>
              <a:buNone/>
            </a:pPr>
            <a:endParaRPr sz="3200" dirty="0"/>
          </a:p>
          <a:p>
            <a:pPr indent="-108077">
              <a:buNone/>
            </a:pPr>
            <a:endParaRPr sz="3600" dirty="0"/>
          </a:p>
          <a:p>
            <a:pPr indent="-108077">
              <a:buNone/>
            </a:pPr>
            <a:endParaRPr sz="3600" dirty="0"/>
          </a:p>
          <a:p>
            <a:pPr indent="-108077">
              <a:buNone/>
            </a:pPr>
            <a:endParaRPr sz="3600" dirty="0"/>
          </a:p>
          <a:p>
            <a:pPr marL="0" indent="0">
              <a:spcBef>
                <a:spcPts val="0"/>
              </a:spcBef>
              <a:buNone/>
            </a:pPr>
            <a:endParaRPr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4400" dirty="0">
                <a:solidFill>
                  <a:srgbClr val="000000"/>
                </a:solidFill>
                <a:cs typeface="Arial"/>
                <a:sym typeface="Arial"/>
              </a:rPr>
              <a:t>New Obstacles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299339">
              <a:buSzPct val="100000"/>
            </a:pPr>
            <a:r>
              <a:rPr lang="en" sz="2400" dirty="0"/>
              <a:t>Internal reviews for each instructor’s first review only</a:t>
            </a:r>
          </a:p>
          <a:p>
            <a:pPr indent="-299339">
              <a:buSzPct val="100000"/>
            </a:pPr>
            <a:r>
              <a:rPr lang="en" sz="2400" dirty="0"/>
              <a:t>Cohort groups </a:t>
            </a:r>
            <a:r>
              <a:rPr lang="en" sz="2400" dirty="0" smtClean="0"/>
              <a:t>formed</a:t>
            </a:r>
          </a:p>
          <a:p>
            <a:pPr indent="-299339">
              <a:buSzPct val="100000"/>
            </a:pPr>
            <a:r>
              <a:rPr lang="en" sz="2400" dirty="0" smtClean="0"/>
              <a:t>All </a:t>
            </a:r>
            <a:r>
              <a:rPr lang="en" sz="2400" dirty="0"/>
              <a:t>online instructors take the APPQMR </a:t>
            </a:r>
            <a:r>
              <a:rPr lang="en" sz="2400" dirty="0" smtClean="0"/>
              <a:t>course</a:t>
            </a:r>
          </a:p>
          <a:p>
            <a:pPr indent="-299339">
              <a:buSzPct val="100000"/>
            </a:pPr>
            <a:r>
              <a:rPr lang="en" sz="2400" dirty="0" smtClean="0"/>
              <a:t>Recruited </a:t>
            </a:r>
            <a:r>
              <a:rPr lang="en" sz="2400" dirty="0"/>
              <a:t>top reviewers to become Master Reviewers </a:t>
            </a:r>
            <a:endParaRPr lang="en" sz="2400" dirty="0" smtClean="0"/>
          </a:p>
          <a:p>
            <a:pPr indent="-299339">
              <a:buSzPct val="100000"/>
            </a:pPr>
            <a:r>
              <a:rPr lang="en" sz="2400" dirty="0" smtClean="0"/>
              <a:t>Transitioned </a:t>
            </a:r>
            <a:r>
              <a:rPr lang="en" sz="2400" dirty="0"/>
              <a:t>from a template to a shell </a:t>
            </a:r>
          </a:p>
          <a:p>
            <a:pPr>
              <a:buNone/>
            </a:pPr>
            <a:endParaRPr sz="2400" dirty="0"/>
          </a:p>
          <a:p>
            <a:pPr>
              <a:buNone/>
            </a:pPr>
            <a:endParaRPr dirty="0"/>
          </a:p>
          <a:p>
            <a:pPr mar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4400" dirty="0">
                <a:solidFill>
                  <a:srgbClr val="000000"/>
                </a:solidFill>
              </a:rPr>
              <a:t>Our Revised </a:t>
            </a:r>
            <a:r>
              <a:rPr lang="en" sz="4400" dirty="0" smtClean="0">
                <a:solidFill>
                  <a:srgbClr val="000000"/>
                </a:solidFill>
              </a:rPr>
              <a:t>Plan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91750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spcBef>
                <a:spcPts val="0"/>
              </a:spcBef>
              <a:buSzPct val="100000"/>
            </a:pPr>
            <a:r>
              <a:rPr lang="en" sz="2400" dirty="0"/>
              <a:t>Monday Matters</a:t>
            </a:r>
          </a:p>
          <a:p>
            <a:pPr marL="457200" indent="-228600">
              <a:spcBef>
                <a:spcPts val="0"/>
              </a:spcBef>
              <a:buSzPct val="100000"/>
            </a:pPr>
            <a:r>
              <a:rPr lang="en" sz="2400" dirty="0"/>
              <a:t>Lunch and Learns</a:t>
            </a:r>
          </a:p>
          <a:p>
            <a:pPr marL="457200" indent="-228600">
              <a:spcBef>
                <a:spcPts val="0"/>
              </a:spcBef>
              <a:buSzPct val="100000"/>
            </a:pPr>
            <a:r>
              <a:rPr lang="en" sz="2400" dirty="0"/>
              <a:t>QM Training Courses</a:t>
            </a:r>
          </a:p>
          <a:p>
            <a:pPr marL="457200" indent="-228600">
              <a:spcBef>
                <a:spcPts val="0"/>
              </a:spcBef>
              <a:buSzPct val="100000"/>
            </a:pPr>
            <a:r>
              <a:rPr lang="en" sz="2400" dirty="0"/>
              <a:t>One-on-One Training</a:t>
            </a:r>
          </a:p>
          <a:p>
            <a:pPr marL="457200" indent="-228600">
              <a:spcBef>
                <a:spcPts val="0"/>
              </a:spcBef>
              <a:buSzPct val="100000"/>
            </a:pPr>
            <a:r>
              <a:rPr lang="en" sz="2400" dirty="0"/>
              <a:t>Online Teaching Course</a:t>
            </a:r>
          </a:p>
          <a:p>
            <a:pPr marL="457200" indent="-228600">
              <a:spcBef>
                <a:spcPts val="0"/>
              </a:spcBef>
              <a:buSzPct val="100000"/>
            </a:pPr>
            <a:r>
              <a:rPr lang="en" sz="2400" dirty="0"/>
              <a:t>LMS Training</a:t>
            </a:r>
          </a:p>
          <a:p>
            <a:pPr marL="457200" indent="-228600">
              <a:spcBef>
                <a:spcPts val="0"/>
              </a:spcBef>
              <a:buSzPct val="100000"/>
            </a:pPr>
            <a:r>
              <a:rPr lang="en" sz="2400" dirty="0"/>
              <a:t>Conference Presentations and </a:t>
            </a:r>
            <a:r>
              <a:rPr lang="en" sz="2400" dirty="0" smtClean="0"/>
              <a:t>Attendance</a:t>
            </a:r>
          </a:p>
          <a:p>
            <a:pPr marL="457200" indent="-228600">
              <a:spcBef>
                <a:spcPts val="0"/>
              </a:spcBef>
              <a:buSzPct val="100000"/>
            </a:pPr>
            <a:r>
              <a:rPr lang="en" sz="2400" dirty="0" smtClean="0"/>
              <a:t>Utilizing the Shell</a:t>
            </a:r>
            <a:endParaRPr lang="en" sz="2400" dirty="0"/>
          </a:p>
        </p:txBody>
      </p:sp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1143001"/>
            <a:ext cx="7772400" cy="990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4400" dirty="0">
                <a:solidFill>
                  <a:srgbClr val="000000"/>
                </a:solidFill>
              </a:rPr>
              <a:t>Professional Development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oncourse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oncourse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Concourse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4396</TotalTime>
  <Words>321</Words>
  <Application>Microsoft Office PowerPoint</Application>
  <PresentationFormat>On-screen Show (4:3)</PresentationFormat>
  <Paragraphs>78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2_Concourse</vt:lpstr>
      <vt:lpstr>3_Concourse</vt:lpstr>
      <vt:lpstr>4_Concourse</vt:lpstr>
      <vt:lpstr>Custom Design</vt:lpstr>
      <vt:lpstr>1_Custom Design</vt:lpstr>
      <vt:lpstr>2_Custom Design</vt:lpstr>
      <vt:lpstr>3_Custom Design</vt:lpstr>
      <vt:lpstr>PowerPoint Presentation</vt:lpstr>
      <vt:lpstr>PowerPoint Presentation</vt:lpstr>
      <vt:lpstr>Session Outcomes</vt:lpstr>
      <vt:lpstr>Internal Review Plan</vt:lpstr>
      <vt:lpstr>Obstacles</vt:lpstr>
      <vt:lpstr>New Obstacles</vt:lpstr>
      <vt:lpstr>Our Revised Plan</vt:lpstr>
      <vt:lpstr>PowerPoint Presentation</vt:lpstr>
      <vt:lpstr>Professional Development</vt:lpstr>
      <vt:lpstr>PowerPoint Presentation</vt:lpstr>
      <vt:lpstr>PowerPoint Presentation</vt:lpstr>
      <vt:lpstr>PowerPoint Presentation</vt:lpstr>
      <vt:lpstr>PowerPoint Presentation</vt:lpstr>
      <vt:lpstr>Celebration of Successes</vt:lpstr>
      <vt:lpstr>Our Perspectives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Speaking in Public</dc:title>
  <dc:creator>FPC User</dc:creator>
  <cp:lastModifiedBy>NMSU</cp:lastModifiedBy>
  <cp:revision>72</cp:revision>
  <cp:lastPrinted>2014-11-05T22:46:12Z</cp:lastPrinted>
  <dcterms:created xsi:type="dcterms:W3CDTF">2010-08-30T03:26:01Z</dcterms:created>
  <dcterms:modified xsi:type="dcterms:W3CDTF">2015-10-20T01:52:32Z</dcterms:modified>
</cp:coreProperties>
</file>