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rels" ContentType="application/vnd.openxmlformats-package.relationships+xml"/>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6" r:id="rId4"/>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67" autoAdjust="0"/>
    <p:restoredTop sz="94627" autoAdjust="0"/>
  </p:normalViewPr>
  <p:slideViewPr>
    <p:cSldViewPr snapToGrid="0" snapToObjects="1" showGuides="1">
      <p:cViewPr>
        <p:scale>
          <a:sx n="100" d="100"/>
          <a:sy n="100" d="100"/>
        </p:scale>
        <p:origin x="-7072" y="-7360"/>
      </p:cViewPr>
      <p:guideLst>
        <p:guide orient="horz" pos="3318"/>
        <p:guide orient="horz" pos="288"/>
        <p:guide orient="horz" pos="20160"/>
        <p:guide orient="horz"/>
        <p:guide pos="581"/>
        <p:guide pos="27069"/>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commentAuthors" Target="commentAuthor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Work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Undergraduate Student</a:t>
            </a:r>
            <a:r>
              <a:rPr lang="en-US" baseline="0"/>
              <a:t> Survey</a:t>
            </a:r>
            <a:endParaRPr lang="en-US"/>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2">
                <a:alpha val="85000"/>
              </a:schemeClr>
            </a:solidFill>
            <a:ln w="9525" cap="flat" cmpd="sng" algn="ctr">
              <a:solidFill>
                <a:schemeClr val="lt1">
                  <a:alpha val="50000"/>
                </a:schemeClr>
              </a:solidFill>
              <a:round/>
            </a:ln>
            <a:effectLst>
              <a:outerShdw blurRad="50800" dist="50800" dir="5400000" algn="ctr" rotWithShape="0">
                <a:schemeClr val="accent2"/>
              </a:outerShdw>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dLbl>
            <c:dLbl>
              <c:idx val="2"/>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dLbl>
            <c:dLbl>
              <c:idx val="3"/>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dLbl>
            <c:dLbl>
              <c:idx val="4"/>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dLbl>
            <c:dLbl>
              <c:idx val="5"/>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Sheet1!$B$4:$B$9</c:f>
              <c:strCache>
                <c:ptCount val="6"/>
                <c:pt idx="0">
                  <c:v>My Course was Easy to Navigate</c:v>
                </c:pt>
                <c:pt idx="1">
                  <c:v>I received regular instructor feedback</c:v>
                </c:pt>
                <c:pt idx="2">
                  <c:v>Goals and objectives were clear</c:v>
                </c:pt>
                <c:pt idx="3">
                  <c:v>Materials helped meet outcomes</c:v>
                </c:pt>
                <c:pt idx="4">
                  <c:v>Activities helped meet outcomes</c:v>
                </c:pt>
                <c:pt idx="5">
                  <c:v>Technology helped meet outcomes</c:v>
                </c:pt>
              </c:strCache>
            </c:strRef>
          </c:cat>
          <c:val>
            <c:numRef>
              <c:f>Sheet1!$C$4:$C$9</c:f>
              <c:numCache>
                <c:formatCode>General</c:formatCode>
                <c:ptCount val="6"/>
                <c:pt idx="0">
                  <c:v>75.0</c:v>
                </c:pt>
                <c:pt idx="1">
                  <c:v>75.0</c:v>
                </c:pt>
                <c:pt idx="2">
                  <c:v>85.0</c:v>
                </c:pt>
                <c:pt idx="3">
                  <c:v>80.0</c:v>
                </c:pt>
                <c:pt idx="4">
                  <c:v>90.0</c:v>
                </c:pt>
                <c:pt idx="5">
                  <c:v>90.0</c:v>
                </c:pt>
              </c:numCache>
            </c:numRef>
          </c:val>
        </c:ser>
        <c:dLbls>
          <c:dLblPos val="inEnd"/>
          <c:showLegendKey val="0"/>
          <c:showVal val="1"/>
          <c:showCatName val="0"/>
          <c:showSerName val="0"/>
          <c:showPercent val="0"/>
          <c:showBubbleSize val="0"/>
        </c:dLbls>
        <c:gapWidth val="65"/>
        <c:axId val="-2115225664"/>
        <c:axId val="-2114385632"/>
      </c:barChart>
      <c:catAx>
        <c:axId val="-2115225664"/>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1" i="0" u="none" strike="noStrike" kern="1200" cap="all" baseline="0">
                <a:solidFill>
                  <a:schemeClr val="dk1">
                    <a:lumMod val="75000"/>
                    <a:lumOff val="25000"/>
                  </a:schemeClr>
                </a:solidFill>
                <a:latin typeface="+mn-lt"/>
                <a:ea typeface="+mn-ea"/>
                <a:cs typeface="+mn-cs"/>
              </a:defRPr>
            </a:pPr>
            <a:endParaRPr lang="en-US"/>
          </a:p>
        </c:txPr>
        <c:crossAx val="-2114385632"/>
        <c:crosses val="autoZero"/>
        <c:auto val="1"/>
        <c:lblAlgn val="ctr"/>
        <c:lblOffset val="100"/>
        <c:noMultiLvlLbl val="0"/>
      </c:catAx>
      <c:valAx>
        <c:axId val="-2114385632"/>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2115225664"/>
        <c:crosses val="autoZero"/>
        <c:crossBetween val="between"/>
      </c:valAx>
      <c:spPr>
        <a:noFill/>
        <a:ln>
          <a:noFill/>
        </a:ln>
        <a:effectLst/>
      </c:spPr>
    </c:plotArea>
    <c:plotVisOnly val="1"/>
    <c:dispBlanksAs val="gap"/>
    <c:showDLblsOverMax val="0"/>
  </c:chart>
  <c:spPr>
    <a:solidFill>
      <a:schemeClr val="accent4">
        <a:lumMod val="40000"/>
        <a:lumOff val="60000"/>
      </a:schemeClr>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wmf"/><Relationship Id="rId4" Type="http://schemas.openxmlformats.org/officeDocument/2006/relationships/image" Target="../media/image2.wmf"/><Relationship Id="rId1" Type="http://schemas.openxmlformats.org/officeDocument/2006/relationships/image" Target="../media/image3.wmf"/><Relationship Id="rId2"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10/21/16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10/21/16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41030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41"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587165"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587166"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22258339"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22250400"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2914027"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2914027"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2914027"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2914027"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2914027"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2914027"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904188"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6295353"/>
            <a:ext cx="13591277"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38" y="5431995"/>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22338" y="18240478"/>
            <a:ext cx="13592864"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942080" y="17409229"/>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5154276" y="21595083"/>
            <a:ext cx="13571534"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5154276" y="20739663"/>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5162215" y="6295353"/>
            <a:ext cx="13571534"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5154277" y="5431995"/>
            <a:ext cx="135794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9395741" y="5431995"/>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9395741" y="6295353"/>
            <a:ext cx="13576029"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9395741" y="17377122"/>
            <a:ext cx="13576029"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9390710" y="18157350"/>
            <a:ext cx="13581061"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9395741" y="25845657"/>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9395742" y="26625887"/>
            <a:ext cx="13581061"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212225"/>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922341" y="5348867"/>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02598" y="15043762"/>
            <a:ext cx="1005840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587163" y="6204287"/>
            <a:ext cx="2072004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11587164" y="5348867"/>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11587164" y="21896538"/>
            <a:ext cx="20720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11587162" y="21074746"/>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32905536" y="5348867"/>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32905536" y="6212225"/>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32905536"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32905536"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32905536" y="25669876"/>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32905536" y="26436774"/>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3.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4.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1.bin"/><Relationship Id="rId9" Type="http://schemas.openxmlformats.org/officeDocument/2006/relationships/image" Target="../media/image1.wmf"/><Relationship Id="rId10" Type="http://schemas.openxmlformats.org/officeDocument/2006/relationships/oleObject" Target="../embeddings/oleObject2.bin"/></Relationships>
</file>

<file path=ppt/slideMasters/_rels/slideMaster2.xml.rels><?xml version="1.0" encoding="UTF-8" standalone="yes"?>
<Relationships xmlns="http://schemas.openxmlformats.org/package/2006/relationships"><Relationship Id="rId11" Type="http://schemas.openxmlformats.org/officeDocument/2006/relationships/image" Target="../media/image5.png"/><Relationship Id="rId12" Type="http://schemas.openxmlformats.org/officeDocument/2006/relationships/image" Target="../media/image6.png"/><Relationship Id="rId13" Type="http://schemas.openxmlformats.org/officeDocument/2006/relationships/image" Target="../media/image7.png"/><Relationship Id="rId14" Type="http://schemas.openxmlformats.org/officeDocument/2006/relationships/image" Target="../media/image8.png"/><Relationship Id="rId15" Type="http://schemas.openxmlformats.org/officeDocument/2006/relationships/oleObject" Target="../embeddings/oleObject7.bin"/><Relationship Id="rId16" Type="http://schemas.openxmlformats.org/officeDocument/2006/relationships/image" Target="../media/image1.wmf"/><Relationship Id="rId17" Type="http://schemas.openxmlformats.org/officeDocument/2006/relationships/oleObject" Target="../embeddings/oleObject8.bin"/><Relationship Id="rId18" Type="http://schemas.openxmlformats.org/officeDocument/2006/relationships/image" Target="../media/image2.wmf"/><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vmlDrawing" Target="../drawings/vmlDrawing2.vml"/><Relationship Id="rId4" Type="http://schemas.openxmlformats.org/officeDocument/2006/relationships/oleObject" Target="../embeddings/oleObject5.bin"/><Relationship Id="rId5" Type="http://schemas.openxmlformats.org/officeDocument/2006/relationships/image" Target="../media/image3.wmf"/><Relationship Id="rId6" Type="http://schemas.openxmlformats.org/officeDocument/2006/relationships/image" Target="../media/image9.png"/><Relationship Id="rId7" Type="http://schemas.openxmlformats.org/officeDocument/2006/relationships/oleObject" Target="../embeddings/oleObject6.bin"/><Relationship Id="rId8" Type="http://schemas.openxmlformats.org/officeDocument/2006/relationships/image" Target="../media/image4.wmf"/><Relationship Id="rId9" Type="http://schemas.openxmlformats.org/officeDocument/2006/relationships/hyperlink" Target="http://www.facebook.com/pages/PosterPresentationscom/217914411419?v=app_4949752878&amp;ref=ts" TargetMode="External"/><Relationship Id="rId10" Type="http://schemas.openxmlformats.org/officeDocument/2006/relationships/image" Target="../media/image10.jpeg"/></Relationships>
</file>

<file path=ppt/slideMasters/_rels/slideMaster3.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11.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12.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 Type="http://schemas.openxmlformats.org/officeDocument/2006/relationships/slideLayout" Target="../slideLayouts/slideLayout3.xml"/><Relationship Id="rId2" Type="http://schemas.openxmlformats.org/officeDocument/2006/relationships/theme" Target="../theme/theme3.xml"/><Relationship Id="rId3" Type="http://schemas.openxmlformats.org/officeDocument/2006/relationships/vmlDrawing" Target="../drawings/vmlDrawing3.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9.bin"/><Relationship Id="rId9" Type="http://schemas.openxmlformats.org/officeDocument/2006/relationships/image" Target="../media/image1.wmf"/><Relationship Id="rId10" Type="http://schemas.openxmlformats.org/officeDocument/2006/relationships/oleObject" Target="../embeddings/oleObject10.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4"/>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6"/>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6"/>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290"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291"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292"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293"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sp>
        <p:nvSpPr>
          <p:cNvPr id="40" name="TextBox 59"/>
          <p:cNvSpPr txBox="1"/>
          <p:nvPr userDrawn="1"/>
        </p:nvSpPr>
        <p:spPr>
          <a:xfrm>
            <a:off x="44487207" y="31252859"/>
            <a:ext cx="7629577" cy="1399638"/>
          </a:xfrm>
          <a:prstGeom prst="rect">
            <a:avLst/>
          </a:prstGeom>
          <a:noFill/>
        </p:spPr>
        <p:txBody>
          <a:bodyPr wrap="square" lIns="65304" tIns="32651" rIns="65304" bIns="32651"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pPr marL="280988" indent="-280988">
              <a:lnSpc>
                <a:spcPts val="2600"/>
              </a:lnSpc>
            </a:pPr>
            <a:r>
              <a:rPr lang="en-US" sz="2800" dirty="0" smtClean="0">
                <a:solidFill>
                  <a:schemeClr val="bg1"/>
                </a:solidFill>
              </a:rPr>
              <a:t>©2015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        </a:t>
            </a:r>
          </a:p>
          <a:p>
            <a:pPr marL="280988"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grpSp>
        <p:nvGrpSpPr>
          <p:cNvPr id="60" name="Group 59"/>
          <p:cNvGrpSpPr/>
          <p:nvPr userDrawn="1"/>
        </p:nvGrpSpPr>
        <p:grpSpPr>
          <a:xfrm>
            <a:off x="-122803" y="-102882"/>
            <a:ext cx="44373863" cy="33075071"/>
            <a:chOff x="-109728" y="0"/>
            <a:chExt cx="44267567" cy="32991552"/>
          </a:xfrm>
        </p:grpSpPr>
        <p:sp>
          <p:nvSpPr>
            <p:cNvPr id="64" name="Freeform 63"/>
            <p:cNvSpPr/>
            <p:nvPr userDrawn="1"/>
          </p:nvSpPr>
          <p:spPr>
            <a:xfrm>
              <a:off x="-38239" y="18087"/>
              <a:ext cx="43929439" cy="32973465"/>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2">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Freeform 64"/>
            <p:cNvSpPr/>
            <p:nvPr userDrawn="1"/>
          </p:nvSpPr>
          <p:spPr>
            <a:xfrm flipH="1" flipV="1">
              <a:off x="-38240" y="18087"/>
              <a:ext cx="43929437" cy="32956498"/>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65"/>
            <p:cNvSpPr/>
            <p:nvPr userDrawn="1"/>
          </p:nvSpPr>
          <p:spPr>
            <a:xfrm>
              <a:off x="-109728" y="0"/>
              <a:ext cx="44000928" cy="32991552"/>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36"/>
            <p:cNvSpPr>
              <a:spLocks noChangeArrowheads="1"/>
            </p:cNvSpPr>
            <p:nvPr/>
          </p:nvSpPr>
          <p:spPr bwMode="auto">
            <a:xfrm>
              <a:off x="266639" y="339852"/>
              <a:ext cx="43891200" cy="4800600"/>
            </a:xfrm>
            <a:prstGeom prst="rect">
              <a:avLst/>
            </a:prstGeom>
            <a:noFill/>
            <a:ln w="9525">
              <a:noFill/>
              <a:miter lim="800000"/>
              <a:headEnd/>
              <a:tailEnd/>
            </a:ln>
            <a:effectLst/>
          </p:spPr>
          <p:txBody>
            <a:bodyPr wrap="none" lIns="91436" tIns="45717" rIns="91436" bIns="45717" anchor="ctr"/>
            <a:lstStyle/>
            <a:p>
              <a:pPr>
                <a:defRPr/>
              </a:pPr>
              <a:endParaRPr lang="en-US" dirty="0"/>
            </a:p>
          </p:txBody>
        </p:sp>
      </p:grpSp>
      <p:sp>
        <p:nvSpPr>
          <p:cNvPr id="68" name="Text Box 14"/>
          <p:cNvSpPr txBox="1">
            <a:spLocks noChangeArrowheads="1"/>
          </p:cNvSpPr>
          <p:nvPr userDrawn="1"/>
        </p:nvSpPr>
        <p:spPr bwMode="auto">
          <a:xfrm>
            <a:off x="1603881" y="32173892"/>
            <a:ext cx="2514600" cy="356825"/>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700" b="1" dirty="0" smtClean="0">
                <a:solidFill>
                  <a:schemeClr val="bg1">
                    <a:lumMod val="75000"/>
                  </a:schemeClr>
                </a:solidFill>
                <a:latin typeface="Arial" charset="0"/>
              </a:rPr>
              <a:t>RESEARCH POSTER PRESENTATION </a:t>
            </a:r>
            <a:r>
              <a:rPr lang="en-US" sz="700" b="1" dirty="0">
                <a:solidFill>
                  <a:schemeClr val="bg1">
                    <a:lumMod val="75000"/>
                  </a:schemeClr>
                </a:solidFill>
                <a:latin typeface="Arial" charset="0"/>
              </a:rPr>
              <a:t>DESIGN © </a:t>
            </a:r>
            <a:r>
              <a:rPr lang="en-US" sz="700" b="1" dirty="0" smtClean="0">
                <a:solidFill>
                  <a:schemeClr val="bg1">
                    <a:lumMod val="75000"/>
                  </a:schemeClr>
                </a:solidFill>
                <a:latin typeface="Arial" charset="0"/>
              </a:rPr>
              <a:t>2015</a:t>
            </a:r>
            <a:endParaRPr lang="en-US" sz="7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192">
          <p15:clr>
            <a:srgbClr val="F26B43"/>
          </p15:clr>
        </p15:guide>
        <p15:guide id="2" pos="7104">
          <p15:clr>
            <a:srgbClr val="F26B43"/>
          </p15:clr>
        </p15:guide>
        <p15:guide id="3" pos="13824">
          <p15:clr>
            <a:srgbClr val="F26B43"/>
          </p15:clr>
        </p15:guide>
        <p15:guide id="4" pos="2054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nvGrpSpPr>
          <p:cNvPr id="44" name="Group 43"/>
          <p:cNvGrpSpPr/>
          <p:nvPr userDrawn="1"/>
        </p:nvGrpSpPr>
        <p:grpSpPr>
          <a:xfrm>
            <a:off x="44157839" y="-55065"/>
            <a:ext cx="11062139" cy="32973465"/>
            <a:chOff x="44157839" y="-55065"/>
            <a:chExt cx="11062139" cy="32973465"/>
          </a:xfrm>
        </p:grpSpPr>
        <p:sp>
          <p:nvSpPr>
            <p:cNvPr id="45" name="Rectangle 4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6" name="Object 4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2310"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7" name="Picture 46"/>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8" name="Object 4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2311"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9" name="Group 48"/>
            <p:cNvGrpSpPr/>
            <p:nvPr userDrawn="1"/>
          </p:nvGrpSpPr>
          <p:grpSpPr>
            <a:xfrm>
              <a:off x="44487207" y="29414560"/>
              <a:ext cx="10354213" cy="1265612"/>
              <a:chOff x="44200453" y="28362386"/>
              <a:chExt cx="9771399" cy="1090622"/>
            </a:xfrm>
          </p:grpSpPr>
          <p:sp>
            <p:nvSpPr>
              <p:cNvPr id="51" name="Rounded Rectangle 5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3" name="TextBox 5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grpSp>
        <p:nvGrpSpPr>
          <p:cNvPr id="148" name="Group 147"/>
          <p:cNvGrpSpPr/>
          <p:nvPr userDrawn="1"/>
        </p:nvGrpSpPr>
        <p:grpSpPr>
          <a:xfrm>
            <a:off x="-11293868" y="-27534"/>
            <a:ext cx="11018865" cy="32918401"/>
            <a:chOff x="-11225189" y="-1"/>
            <a:chExt cx="11018865" cy="32918401"/>
          </a:xfrm>
        </p:grpSpPr>
        <p:sp>
          <p:nvSpPr>
            <p:cNvPr id="149" name="Rectangle 148"/>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150" name="Straight Connector 149"/>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51" name="Picture 150"/>
            <p:cNvPicPr>
              <a:picLocks noChangeAspect="1"/>
            </p:cNvPicPr>
            <p:nvPr userDrawn="1"/>
          </p:nvPicPr>
          <p:blipFill>
            <a:blip r:embed="rId11"/>
            <a:stretch>
              <a:fillRect/>
            </a:stretch>
          </p:blipFill>
          <p:spPr>
            <a:xfrm>
              <a:off x="-10740740" y="10261718"/>
              <a:ext cx="1597666" cy="1201935"/>
            </a:xfrm>
            <a:prstGeom prst="rect">
              <a:avLst/>
            </a:prstGeom>
          </p:spPr>
        </p:pic>
        <p:pic>
          <p:nvPicPr>
            <p:cNvPr id="152" name="Picture 151"/>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153" name="Group 152"/>
            <p:cNvGrpSpPr/>
            <p:nvPr userDrawn="1"/>
          </p:nvGrpSpPr>
          <p:grpSpPr>
            <a:xfrm>
              <a:off x="-9744993" y="23540957"/>
              <a:ext cx="7531182" cy="2120439"/>
              <a:chOff x="-4470427" y="11016658"/>
              <a:chExt cx="3470785" cy="974220"/>
            </a:xfrm>
          </p:grpSpPr>
          <p:grpSp>
            <p:nvGrpSpPr>
              <p:cNvPr id="159" name="Group 158"/>
              <p:cNvGrpSpPr/>
              <p:nvPr userDrawn="1"/>
            </p:nvGrpSpPr>
            <p:grpSpPr>
              <a:xfrm>
                <a:off x="-2783495" y="11060886"/>
                <a:ext cx="624431" cy="893535"/>
                <a:chOff x="-3958697" y="11117435"/>
                <a:chExt cx="779338" cy="1280430"/>
              </a:xfrm>
            </p:grpSpPr>
            <p:pic>
              <p:nvPicPr>
                <p:cNvPr id="165" name="Picture 164"/>
                <p:cNvPicPr>
                  <a:picLocks noChangeAspect="1"/>
                </p:cNvPicPr>
                <p:nvPr userDrawn="1"/>
              </p:nvPicPr>
              <p:blipFill>
                <a:blip r:embed="rId13"/>
                <a:stretch>
                  <a:fillRect/>
                </a:stretch>
              </p:blipFill>
              <p:spPr>
                <a:xfrm>
                  <a:off x="-3948160" y="11117435"/>
                  <a:ext cx="768801" cy="1090857"/>
                </a:xfrm>
                <a:prstGeom prst="rect">
                  <a:avLst/>
                </a:prstGeom>
              </p:spPr>
            </p:pic>
            <p:sp>
              <p:nvSpPr>
                <p:cNvPr id="166" name="TextBox 165"/>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160" name="Group 159"/>
              <p:cNvGrpSpPr/>
              <p:nvPr userDrawn="1"/>
            </p:nvGrpSpPr>
            <p:grpSpPr>
              <a:xfrm>
                <a:off x="-2033159" y="11060889"/>
                <a:ext cx="1033517" cy="893529"/>
                <a:chOff x="-2921738" y="11200127"/>
                <a:chExt cx="1420279" cy="1227904"/>
              </a:xfrm>
            </p:grpSpPr>
            <p:pic>
              <p:nvPicPr>
                <p:cNvPr id="163" name="Picture 162"/>
                <p:cNvPicPr>
                  <a:picLocks noChangeAspect="1"/>
                </p:cNvPicPr>
                <p:nvPr userDrawn="1"/>
              </p:nvPicPr>
              <p:blipFill>
                <a:blip r:embed="rId13"/>
                <a:stretch>
                  <a:fillRect/>
                </a:stretch>
              </p:blipFill>
              <p:spPr>
                <a:xfrm>
                  <a:off x="-2921738" y="11200127"/>
                  <a:ext cx="1420279" cy="1029694"/>
                </a:xfrm>
                <a:prstGeom prst="rect">
                  <a:avLst/>
                </a:prstGeom>
              </p:spPr>
            </p:pic>
            <p:sp>
              <p:nvSpPr>
                <p:cNvPr id="164" name="TextBox 163"/>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161" name="Picture 160"/>
              <p:cNvPicPr>
                <a:picLocks noChangeAspect="1"/>
              </p:cNvPicPr>
              <p:nvPr userDrawn="1"/>
            </p:nvPicPr>
            <p:blipFill>
              <a:blip r:embed="rId14"/>
              <a:stretch>
                <a:fillRect/>
              </a:stretch>
            </p:blipFill>
            <p:spPr>
              <a:xfrm>
                <a:off x="-4470427" y="11016658"/>
                <a:ext cx="1098742" cy="847761"/>
              </a:xfrm>
              <a:prstGeom prst="rect">
                <a:avLst/>
              </a:prstGeom>
            </p:spPr>
          </p:pic>
          <p:sp>
            <p:nvSpPr>
              <p:cNvPr id="162" name="TextBox 161"/>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154" name="Group 153"/>
            <p:cNvGrpSpPr/>
            <p:nvPr userDrawn="1"/>
          </p:nvGrpSpPr>
          <p:grpSpPr>
            <a:xfrm>
              <a:off x="-10398793" y="27751410"/>
              <a:ext cx="9323012" cy="2453251"/>
              <a:chOff x="-4754996" y="12734136"/>
              <a:chExt cx="4296559" cy="1127128"/>
            </a:xfrm>
          </p:grpSpPr>
          <p:graphicFrame>
            <p:nvGraphicFramePr>
              <p:cNvPr id="155" name="Object 154"/>
              <p:cNvGraphicFramePr>
                <a:graphicFrameLocks noChangeAspect="1"/>
              </p:cNvGraphicFramePr>
              <p:nvPr userDrawn="1">
                <p:extLst>
                  <p:ext uri="{D42A27DB-BD31-4B8C-83A1-F6EECF244321}">
                    <p14:modId xmlns:p14="http://schemas.microsoft.com/office/powerpoint/2010/main" val="1449971961"/>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2312"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156" name="Object 155"/>
              <p:cNvGraphicFramePr>
                <a:graphicFrameLocks noChangeAspect="1"/>
              </p:cNvGraphicFramePr>
              <p:nvPr userDrawn="1">
                <p:extLst>
                  <p:ext uri="{D42A27DB-BD31-4B8C-83A1-F6EECF244321}">
                    <p14:modId xmlns:p14="http://schemas.microsoft.com/office/powerpoint/2010/main" val="358709225"/>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2313"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157" name="TextBox 156"/>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158" name="TextBox 157"/>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
        <p:nvSpPr>
          <p:cNvPr id="59" name="TextBox 59"/>
          <p:cNvSpPr txBox="1"/>
          <p:nvPr userDrawn="1"/>
        </p:nvSpPr>
        <p:spPr>
          <a:xfrm>
            <a:off x="44487207" y="31252859"/>
            <a:ext cx="7629577" cy="1399638"/>
          </a:xfrm>
          <a:prstGeom prst="rect">
            <a:avLst/>
          </a:prstGeom>
          <a:noFill/>
        </p:spPr>
        <p:txBody>
          <a:bodyPr wrap="square" lIns="65304" tIns="32651" rIns="65304" bIns="32651"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pPr marL="280988" indent="-280988">
              <a:lnSpc>
                <a:spcPts val="2600"/>
              </a:lnSpc>
            </a:pPr>
            <a:r>
              <a:rPr lang="en-US" sz="2800" dirty="0" smtClean="0">
                <a:solidFill>
                  <a:schemeClr val="bg1"/>
                </a:solidFill>
              </a:rPr>
              <a:t>©2015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        </a:t>
            </a:r>
          </a:p>
          <a:p>
            <a:pPr marL="280988"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grpSp>
        <p:nvGrpSpPr>
          <p:cNvPr id="62" name="Group 61"/>
          <p:cNvGrpSpPr/>
          <p:nvPr userDrawn="1"/>
        </p:nvGrpSpPr>
        <p:grpSpPr>
          <a:xfrm>
            <a:off x="-122803" y="-102882"/>
            <a:ext cx="44373863" cy="33075071"/>
            <a:chOff x="-109728" y="0"/>
            <a:chExt cx="44267567" cy="32991552"/>
          </a:xfrm>
        </p:grpSpPr>
        <p:sp>
          <p:nvSpPr>
            <p:cNvPr id="63" name="Freeform 62"/>
            <p:cNvSpPr/>
            <p:nvPr userDrawn="1"/>
          </p:nvSpPr>
          <p:spPr>
            <a:xfrm>
              <a:off x="-38239" y="18087"/>
              <a:ext cx="43929439" cy="32973465"/>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2">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63"/>
            <p:cNvSpPr/>
            <p:nvPr userDrawn="1"/>
          </p:nvSpPr>
          <p:spPr>
            <a:xfrm flipH="1" flipV="1">
              <a:off x="-38240" y="18087"/>
              <a:ext cx="43929437" cy="32956498"/>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64"/>
            <p:cNvSpPr/>
            <p:nvPr userDrawn="1"/>
          </p:nvSpPr>
          <p:spPr>
            <a:xfrm>
              <a:off x="-109728" y="0"/>
              <a:ext cx="44000928" cy="32991552"/>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36"/>
            <p:cNvSpPr>
              <a:spLocks noChangeArrowheads="1"/>
            </p:cNvSpPr>
            <p:nvPr/>
          </p:nvSpPr>
          <p:spPr bwMode="auto">
            <a:xfrm>
              <a:off x="266639" y="339852"/>
              <a:ext cx="43891200" cy="4800600"/>
            </a:xfrm>
            <a:prstGeom prst="rect">
              <a:avLst/>
            </a:prstGeom>
            <a:noFill/>
            <a:ln w="9525">
              <a:noFill/>
              <a:miter lim="800000"/>
              <a:headEnd/>
              <a:tailEnd/>
            </a:ln>
            <a:effectLst/>
          </p:spPr>
          <p:txBody>
            <a:bodyPr wrap="none" lIns="91436" tIns="45717" rIns="91436" bIns="45717" anchor="ctr"/>
            <a:lstStyle/>
            <a:p>
              <a:pPr>
                <a:defRPr/>
              </a:pPr>
              <a:endParaRPr lang="en-US" dirty="0"/>
            </a:p>
          </p:txBody>
        </p:sp>
      </p:grpSp>
      <p:sp>
        <p:nvSpPr>
          <p:cNvPr id="67" name="Text Box 14"/>
          <p:cNvSpPr txBox="1">
            <a:spLocks noChangeArrowheads="1"/>
          </p:cNvSpPr>
          <p:nvPr userDrawn="1"/>
        </p:nvSpPr>
        <p:spPr bwMode="auto">
          <a:xfrm>
            <a:off x="1603881" y="32173892"/>
            <a:ext cx="2514600" cy="356825"/>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700" b="1" dirty="0" smtClean="0">
                <a:solidFill>
                  <a:schemeClr val="bg1">
                    <a:lumMod val="75000"/>
                  </a:schemeClr>
                </a:solidFill>
                <a:latin typeface="Arial" charset="0"/>
              </a:rPr>
              <a:t>RESEARCH POSTER PRESENTATION </a:t>
            </a:r>
            <a:r>
              <a:rPr lang="en-US" sz="700" b="1" dirty="0">
                <a:solidFill>
                  <a:schemeClr val="bg1">
                    <a:lumMod val="75000"/>
                  </a:schemeClr>
                </a:solidFill>
                <a:latin typeface="Arial" charset="0"/>
              </a:rPr>
              <a:t>DESIGN © </a:t>
            </a:r>
            <a:r>
              <a:rPr lang="en-US" sz="700" b="1" dirty="0" smtClean="0">
                <a:solidFill>
                  <a:schemeClr val="bg1">
                    <a:lumMod val="75000"/>
                  </a:schemeClr>
                </a:solidFill>
                <a:latin typeface="Arial" charset="0"/>
              </a:rPr>
              <a:t>2015</a:t>
            </a:r>
            <a:endParaRPr lang="en-US" sz="7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904" userDrawn="1">
          <p15:clr>
            <a:srgbClr val="F26B43"/>
          </p15:clr>
        </p15:guide>
        <p15:guide id="3" pos="9360" userDrawn="1">
          <p15:clr>
            <a:srgbClr val="F26B43"/>
          </p15:clr>
        </p15:guide>
        <p15:guide id="4" pos="1828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7" name="Group 106"/>
          <p:cNvGrpSpPr/>
          <p:nvPr userDrawn="1"/>
        </p:nvGrpSpPr>
        <p:grpSpPr>
          <a:xfrm>
            <a:off x="-11225189" y="32851"/>
            <a:ext cx="11018865" cy="32918401"/>
            <a:chOff x="-11225189" y="-1"/>
            <a:chExt cx="11018865" cy="32918401"/>
          </a:xfrm>
        </p:grpSpPr>
        <p:sp>
          <p:nvSpPr>
            <p:cNvPr id="108" name="Rectangle 107"/>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109" name="Straight Connector 108"/>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10" name="Picture 109"/>
            <p:cNvPicPr>
              <a:picLocks noChangeAspect="1"/>
            </p:cNvPicPr>
            <p:nvPr userDrawn="1"/>
          </p:nvPicPr>
          <p:blipFill>
            <a:blip r:embed="rId4"/>
            <a:stretch>
              <a:fillRect/>
            </a:stretch>
          </p:blipFill>
          <p:spPr>
            <a:xfrm>
              <a:off x="-10740740" y="10261718"/>
              <a:ext cx="1597666" cy="1201935"/>
            </a:xfrm>
            <a:prstGeom prst="rect">
              <a:avLst/>
            </a:prstGeom>
          </p:spPr>
        </p:pic>
        <p:pic>
          <p:nvPicPr>
            <p:cNvPr id="111" name="Picture 110"/>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112" name="Group 111"/>
            <p:cNvGrpSpPr/>
            <p:nvPr userDrawn="1"/>
          </p:nvGrpSpPr>
          <p:grpSpPr>
            <a:xfrm>
              <a:off x="-9744993" y="23540957"/>
              <a:ext cx="7531182" cy="2120439"/>
              <a:chOff x="-4470427" y="11016658"/>
              <a:chExt cx="3470785" cy="974220"/>
            </a:xfrm>
          </p:grpSpPr>
          <p:grpSp>
            <p:nvGrpSpPr>
              <p:cNvPr id="118" name="Group 117"/>
              <p:cNvGrpSpPr/>
              <p:nvPr userDrawn="1"/>
            </p:nvGrpSpPr>
            <p:grpSpPr>
              <a:xfrm>
                <a:off x="-2783495" y="11060886"/>
                <a:ext cx="624431" cy="893535"/>
                <a:chOff x="-3958697" y="11117435"/>
                <a:chExt cx="779338" cy="1280430"/>
              </a:xfrm>
            </p:grpSpPr>
            <p:pic>
              <p:nvPicPr>
                <p:cNvPr id="124" name="Picture 123"/>
                <p:cNvPicPr>
                  <a:picLocks noChangeAspect="1"/>
                </p:cNvPicPr>
                <p:nvPr userDrawn="1"/>
              </p:nvPicPr>
              <p:blipFill>
                <a:blip r:embed="rId6"/>
                <a:stretch>
                  <a:fillRect/>
                </a:stretch>
              </p:blipFill>
              <p:spPr>
                <a:xfrm>
                  <a:off x="-3948160" y="11117435"/>
                  <a:ext cx="768801" cy="1090857"/>
                </a:xfrm>
                <a:prstGeom prst="rect">
                  <a:avLst/>
                </a:prstGeom>
              </p:spPr>
            </p:pic>
            <p:sp>
              <p:nvSpPr>
                <p:cNvPr id="125" name="TextBox 124"/>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119" name="Group 118"/>
              <p:cNvGrpSpPr/>
              <p:nvPr userDrawn="1"/>
            </p:nvGrpSpPr>
            <p:grpSpPr>
              <a:xfrm>
                <a:off x="-2033159" y="11060889"/>
                <a:ext cx="1033517" cy="893529"/>
                <a:chOff x="-2921738" y="11200127"/>
                <a:chExt cx="1420279" cy="1227904"/>
              </a:xfrm>
            </p:grpSpPr>
            <p:pic>
              <p:nvPicPr>
                <p:cNvPr id="122" name="Picture 121"/>
                <p:cNvPicPr>
                  <a:picLocks noChangeAspect="1"/>
                </p:cNvPicPr>
                <p:nvPr userDrawn="1"/>
              </p:nvPicPr>
              <p:blipFill>
                <a:blip r:embed="rId6"/>
                <a:stretch>
                  <a:fillRect/>
                </a:stretch>
              </p:blipFill>
              <p:spPr>
                <a:xfrm>
                  <a:off x="-2921738" y="11200127"/>
                  <a:ext cx="1420279" cy="1029694"/>
                </a:xfrm>
                <a:prstGeom prst="rect">
                  <a:avLst/>
                </a:prstGeom>
              </p:spPr>
            </p:pic>
            <p:sp>
              <p:nvSpPr>
                <p:cNvPr id="123" name="TextBox 122"/>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120" name="Picture 119"/>
              <p:cNvPicPr>
                <a:picLocks noChangeAspect="1"/>
              </p:cNvPicPr>
              <p:nvPr userDrawn="1"/>
            </p:nvPicPr>
            <p:blipFill>
              <a:blip r:embed="rId7"/>
              <a:stretch>
                <a:fillRect/>
              </a:stretch>
            </p:blipFill>
            <p:spPr>
              <a:xfrm>
                <a:off x="-4470427" y="11016658"/>
                <a:ext cx="1098742" cy="847761"/>
              </a:xfrm>
              <a:prstGeom prst="rect">
                <a:avLst/>
              </a:prstGeom>
            </p:spPr>
          </p:pic>
          <p:sp>
            <p:nvSpPr>
              <p:cNvPr id="121" name="TextBox 120"/>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113" name="Group 112"/>
            <p:cNvGrpSpPr/>
            <p:nvPr userDrawn="1"/>
          </p:nvGrpSpPr>
          <p:grpSpPr>
            <a:xfrm>
              <a:off x="-10398793" y="27751410"/>
              <a:ext cx="9323012" cy="2453251"/>
              <a:chOff x="-4754996" y="12734136"/>
              <a:chExt cx="4296559" cy="1127128"/>
            </a:xfrm>
          </p:grpSpPr>
          <p:graphicFrame>
            <p:nvGraphicFramePr>
              <p:cNvPr id="114" name="Object 113"/>
              <p:cNvGraphicFramePr>
                <a:graphicFrameLocks noChangeAspect="1"/>
              </p:cNvGraphicFramePr>
              <p:nvPr userDrawn="1">
                <p:extLst>
                  <p:ext uri="{D42A27DB-BD31-4B8C-83A1-F6EECF244321}">
                    <p14:modId xmlns:p14="http://schemas.microsoft.com/office/powerpoint/2010/main" val="1449971961"/>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3334"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115" name="Object 114"/>
              <p:cNvGraphicFramePr>
                <a:graphicFrameLocks noChangeAspect="1"/>
              </p:cNvGraphicFramePr>
              <p:nvPr userDrawn="1">
                <p:extLst>
                  <p:ext uri="{D42A27DB-BD31-4B8C-83A1-F6EECF244321}">
                    <p14:modId xmlns:p14="http://schemas.microsoft.com/office/powerpoint/2010/main" val="358709225"/>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3335"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116" name="TextBox 115"/>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117" name="TextBox 116"/>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126" name="Group 125"/>
          <p:cNvGrpSpPr/>
          <p:nvPr userDrawn="1"/>
        </p:nvGrpSpPr>
        <p:grpSpPr>
          <a:xfrm>
            <a:off x="44157839" y="-22213"/>
            <a:ext cx="11062139" cy="32973465"/>
            <a:chOff x="44157839" y="-55065"/>
            <a:chExt cx="11062139" cy="32973465"/>
          </a:xfrm>
        </p:grpSpPr>
        <p:sp>
          <p:nvSpPr>
            <p:cNvPr id="127" name="Rectangle 126"/>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128" name="Object 127"/>
            <p:cNvGraphicFramePr>
              <a:graphicFrameLocks noChangeAspect="1"/>
            </p:cNvGraphicFramePr>
            <p:nvPr userDrawn="1">
              <p:extLst>
                <p:ext uri="{D42A27DB-BD31-4B8C-83A1-F6EECF244321}">
                  <p14:modId xmlns:p14="http://schemas.microsoft.com/office/powerpoint/2010/main" val="1733497096"/>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3336"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129" name="Picture 128"/>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130" name="Object 129"/>
            <p:cNvGraphicFramePr>
              <a:graphicFrameLocks noChangeAspect="1"/>
            </p:cNvGraphicFramePr>
            <p:nvPr userDrawn="1">
              <p:extLst>
                <p:ext uri="{D42A27DB-BD31-4B8C-83A1-F6EECF244321}">
                  <p14:modId xmlns:p14="http://schemas.microsoft.com/office/powerpoint/2010/main" val="4254524331"/>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3337"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131" name="Group 130"/>
            <p:cNvGrpSpPr/>
            <p:nvPr userDrawn="1"/>
          </p:nvGrpSpPr>
          <p:grpSpPr>
            <a:xfrm>
              <a:off x="44487207" y="29414560"/>
              <a:ext cx="10354213" cy="1265612"/>
              <a:chOff x="44200453" y="28362386"/>
              <a:chExt cx="9771399" cy="1090622"/>
            </a:xfrm>
          </p:grpSpPr>
          <p:sp>
            <p:nvSpPr>
              <p:cNvPr id="133" name="Rounded Rectangle 132"/>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4"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135" name="TextBox 134"/>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sp>
        <p:nvSpPr>
          <p:cNvPr id="39" name="TextBox 59"/>
          <p:cNvSpPr txBox="1"/>
          <p:nvPr userDrawn="1"/>
        </p:nvSpPr>
        <p:spPr>
          <a:xfrm>
            <a:off x="44487207" y="31252859"/>
            <a:ext cx="7629577" cy="1399638"/>
          </a:xfrm>
          <a:prstGeom prst="rect">
            <a:avLst/>
          </a:prstGeom>
          <a:noFill/>
        </p:spPr>
        <p:txBody>
          <a:bodyPr wrap="square" lIns="65304" tIns="32651" rIns="65304" bIns="32651"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pPr marL="280988" indent="-280988">
              <a:lnSpc>
                <a:spcPts val="2600"/>
              </a:lnSpc>
            </a:pPr>
            <a:r>
              <a:rPr lang="en-US" sz="2800" dirty="0" smtClean="0">
                <a:solidFill>
                  <a:schemeClr val="bg1"/>
                </a:solidFill>
              </a:rPr>
              <a:t>©2015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        </a:t>
            </a:r>
          </a:p>
          <a:p>
            <a:pPr marL="280988"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grpSp>
        <p:nvGrpSpPr>
          <p:cNvPr id="40" name="Group 39"/>
          <p:cNvGrpSpPr/>
          <p:nvPr userDrawn="1"/>
        </p:nvGrpSpPr>
        <p:grpSpPr>
          <a:xfrm>
            <a:off x="-122803" y="-102882"/>
            <a:ext cx="44373863" cy="33075071"/>
            <a:chOff x="-109728" y="0"/>
            <a:chExt cx="44267567" cy="32991552"/>
          </a:xfrm>
        </p:grpSpPr>
        <p:sp>
          <p:nvSpPr>
            <p:cNvPr id="41" name="Freeform 40"/>
            <p:cNvSpPr/>
            <p:nvPr userDrawn="1"/>
          </p:nvSpPr>
          <p:spPr>
            <a:xfrm>
              <a:off x="-38239" y="18087"/>
              <a:ext cx="43929439" cy="32973465"/>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2">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41"/>
            <p:cNvSpPr/>
            <p:nvPr userDrawn="1"/>
          </p:nvSpPr>
          <p:spPr>
            <a:xfrm flipH="1" flipV="1">
              <a:off x="-38240" y="18087"/>
              <a:ext cx="43929437" cy="32956498"/>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userDrawn="1"/>
          </p:nvSpPr>
          <p:spPr>
            <a:xfrm>
              <a:off x="-109728" y="0"/>
              <a:ext cx="44000928" cy="32991552"/>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36"/>
            <p:cNvSpPr>
              <a:spLocks noChangeArrowheads="1"/>
            </p:cNvSpPr>
            <p:nvPr/>
          </p:nvSpPr>
          <p:spPr bwMode="auto">
            <a:xfrm>
              <a:off x="266639" y="339852"/>
              <a:ext cx="43891200" cy="4800600"/>
            </a:xfrm>
            <a:prstGeom prst="rect">
              <a:avLst/>
            </a:prstGeom>
            <a:noFill/>
            <a:ln w="9525">
              <a:noFill/>
              <a:miter lim="800000"/>
              <a:headEnd/>
              <a:tailEnd/>
            </a:ln>
            <a:effectLst/>
          </p:spPr>
          <p:txBody>
            <a:bodyPr wrap="none" lIns="91436" tIns="45717" rIns="91436" bIns="45717" anchor="ctr"/>
            <a:lstStyle/>
            <a:p>
              <a:pPr>
                <a:defRPr/>
              </a:pPr>
              <a:endParaRPr lang="en-US" dirty="0"/>
            </a:p>
          </p:txBody>
        </p:sp>
      </p:grpSp>
      <p:sp>
        <p:nvSpPr>
          <p:cNvPr id="45" name="Text Box 14"/>
          <p:cNvSpPr txBox="1">
            <a:spLocks noChangeArrowheads="1"/>
          </p:cNvSpPr>
          <p:nvPr userDrawn="1"/>
        </p:nvSpPr>
        <p:spPr bwMode="auto">
          <a:xfrm>
            <a:off x="1603881" y="32173892"/>
            <a:ext cx="2514600" cy="356825"/>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700" b="1" dirty="0" smtClean="0">
                <a:solidFill>
                  <a:schemeClr val="bg1">
                    <a:lumMod val="75000"/>
                  </a:schemeClr>
                </a:solidFill>
                <a:latin typeface="Arial" charset="0"/>
              </a:rPr>
              <a:t>RESEARCH POSTER PRESENTATION </a:t>
            </a:r>
            <a:r>
              <a:rPr lang="en-US" sz="700" b="1" dirty="0">
                <a:solidFill>
                  <a:schemeClr val="bg1">
                    <a:lumMod val="75000"/>
                  </a:schemeClr>
                </a:solidFill>
                <a:latin typeface="Arial" charset="0"/>
              </a:rPr>
              <a:t>DESIGN © </a:t>
            </a:r>
            <a:r>
              <a:rPr lang="en-US" sz="700" b="1" dirty="0" smtClean="0">
                <a:solidFill>
                  <a:schemeClr val="bg1">
                    <a:lumMod val="75000"/>
                  </a:schemeClr>
                </a:solidFill>
                <a:latin typeface="Arial" charset="0"/>
              </a:rPr>
              <a:t>2015</a:t>
            </a:r>
            <a:endParaRPr lang="en-US" sz="7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jpg"/><Relationship Id="rId4" Type="http://schemas.openxmlformats.org/officeDocument/2006/relationships/chart" Target="../charts/chart1.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7834" y="9425829"/>
            <a:ext cx="10056813" cy="19100148"/>
          </a:xfrm>
        </p:spPr>
        <p:txBody>
          <a:bodyPr/>
          <a:lstStyle/>
          <a:p>
            <a:r>
              <a:rPr lang="en-US" dirty="0" smtClean="0">
                <a:solidFill>
                  <a:schemeClr val="tx1"/>
                </a:solidFill>
                <a:latin typeface="+mn-lt"/>
              </a:rPr>
              <a:t>A quick snapshot of Morningside College</a:t>
            </a:r>
          </a:p>
          <a:p>
            <a:pPr marL="342900" indent="-342900">
              <a:buFont typeface="Arial" charset="0"/>
              <a:buChar char="•"/>
            </a:pPr>
            <a:r>
              <a:rPr lang="en-US" dirty="0" smtClean="0">
                <a:solidFill>
                  <a:schemeClr val="tx1"/>
                </a:solidFill>
                <a:latin typeface="+mn-lt"/>
              </a:rPr>
              <a:t>A small, regional, liberal arts school located in Sioux City, Iowa</a:t>
            </a:r>
          </a:p>
          <a:p>
            <a:pPr marL="342900" indent="-342900">
              <a:buFont typeface="Arial" charset="0"/>
              <a:buChar char="•"/>
            </a:pPr>
            <a:r>
              <a:rPr lang="en-US" dirty="0" smtClean="0">
                <a:solidFill>
                  <a:schemeClr val="tx1"/>
                </a:solidFill>
                <a:latin typeface="+mn-lt"/>
              </a:rPr>
              <a:t>Enroll about 1300 students in our traditional undergraduate program</a:t>
            </a:r>
          </a:p>
          <a:p>
            <a:pPr marL="342900" indent="-342900">
              <a:buFont typeface="Arial" charset="0"/>
              <a:buChar char="•"/>
            </a:pPr>
            <a:r>
              <a:rPr lang="en-US" dirty="0" smtClean="0">
                <a:solidFill>
                  <a:schemeClr val="tx1"/>
                </a:solidFill>
                <a:latin typeface="+mn-lt"/>
              </a:rPr>
              <a:t>Enroll about 1500 student in our online Graduate </a:t>
            </a:r>
            <a:r>
              <a:rPr lang="en-US" dirty="0" smtClean="0">
                <a:solidFill>
                  <a:schemeClr val="tx1"/>
                </a:solidFill>
                <a:latin typeface="+mn-lt"/>
              </a:rPr>
              <a:t>Programs </a:t>
            </a:r>
            <a:r>
              <a:rPr lang="en-US" dirty="0" smtClean="0">
                <a:solidFill>
                  <a:schemeClr val="tx1"/>
                </a:solidFill>
                <a:latin typeface="+mn-lt"/>
              </a:rPr>
              <a:t>in </a:t>
            </a:r>
            <a:r>
              <a:rPr lang="en-US" dirty="0" smtClean="0">
                <a:solidFill>
                  <a:schemeClr val="tx1"/>
                </a:solidFill>
                <a:latin typeface="+mn-lt"/>
              </a:rPr>
              <a:t>Education and Nursing</a:t>
            </a:r>
            <a:endParaRPr lang="en-US" dirty="0" smtClean="0">
              <a:solidFill>
                <a:schemeClr val="tx1"/>
              </a:solidFill>
              <a:latin typeface="+mn-lt"/>
            </a:endParaRPr>
          </a:p>
          <a:p>
            <a:pPr marL="342900" indent="-342900">
              <a:buFont typeface="Arial" charset="0"/>
              <a:buChar char="•"/>
            </a:pPr>
            <a:r>
              <a:rPr lang="en-US" dirty="0" smtClean="0">
                <a:solidFill>
                  <a:schemeClr val="tx1"/>
                </a:solidFill>
                <a:latin typeface="+mn-lt"/>
              </a:rPr>
              <a:t>Primary identity is a traditional, residential, face-to-face college</a:t>
            </a:r>
          </a:p>
          <a:p>
            <a:pPr marL="342900" indent="-342900">
              <a:buFont typeface="Arial" charset="0"/>
              <a:buChar char="•"/>
            </a:pPr>
            <a:r>
              <a:rPr lang="en-US" dirty="0" smtClean="0">
                <a:solidFill>
                  <a:schemeClr val="tx1"/>
                </a:solidFill>
                <a:latin typeface="+mn-lt"/>
              </a:rPr>
              <a:t>Three completely online programs</a:t>
            </a:r>
          </a:p>
          <a:p>
            <a:pPr marL="781050" lvl="1" indent="-130175">
              <a:buFont typeface="Arial" charset="0"/>
              <a:buChar char="•"/>
            </a:pPr>
            <a:r>
              <a:rPr lang="en-US" dirty="0" smtClean="0">
                <a:latin typeface="+mn-lt"/>
              </a:rPr>
              <a:t>Graduate program in Education</a:t>
            </a:r>
          </a:p>
          <a:p>
            <a:pPr marL="781050" lvl="1" indent="-130175">
              <a:buFont typeface="Arial" charset="0"/>
              <a:buChar char="•"/>
            </a:pPr>
            <a:r>
              <a:rPr lang="en-US" dirty="0" smtClean="0">
                <a:latin typeface="+mn-lt"/>
              </a:rPr>
              <a:t>Graduate program in Nursing</a:t>
            </a:r>
          </a:p>
          <a:p>
            <a:pPr marL="781050" lvl="1" indent="-130175">
              <a:buFont typeface="Arial" charset="0"/>
              <a:buChar char="•"/>
            </a:pPr>
            <a:r>
              <a:rPr lang="en-US" dirty="0" smtClean="0">
                <a:latin typeface="+mn-lt"/>
              </a:rPr>
              <a:t>Undergraduate degree completion program</a:t>
            </a:r>
            <a:endParaRPr lang="en-US" dirty="0">
              <a:latin typeface="+mn-lt"/>
            </a:endParaRPr>
          </a:p>
          <a:p>
            <a:endParaRPr lang="en-US" dirty="0" smtClean="0">
              <a:solidFill>
                <a:schemeClr val="tx1"/>
              </a:solidFill>
              <a:latin typeface="+mn-lt"/>
            </a:endParaRPr>
          </a:p>
          <a:p>
            <a:r>
              <a:rPr lang="en-US" dirty="0" smtClean="0">
                <a:solidFill>
                  <a:schemeClr val="tx1"/>
                </a:solidFill>
                <a:latin typeface="+mn-lt"/>
              </a:rPr>
              <a:t>Motivation to pilot the Quality Matters rubrics</a:t>
            </a:r>
          </a:p>
          <a:p>
            <a:pPr marL="342900" indent="-342900">
              <a:buFont typeface="Arial" charset="0"/>
              <a:buChar char="•"/>
            </a:pPr>
            <a:r>
              <a:rPr lang="en-US" dirty="0" smtClean="0">
                <a:solidFill>
                  <a:schemeClr val="tx1"/>
                </a:solidFill>
                <a:latin typeface="+mn-lt"/>
              </a:rPr>
              <a:t>Just completed an HLC accreditation visit in 2014</a:t>
            </a:r>
          </a:p>
          <a:p>
            <a:pPr marL="342900" indent="-342900">
              <a:buFont typeface="Arial" charset="0"/>
              <a:buChar char="•"/>
            </a:pPr>
            <a:r>
              <a:rPr lang="en-US" dirty="0" smtClean="0">
                <a:solidFill>
                  <a:schemeClr val="tx1"/>
                </a:solidFill>
                <a:latin typeface="+mn-lt"/>
              </a:rPr>
              <a:t>Noted concerns about consistent quality of our online courses in our self-study</a:t>
            </a:r>
          </a:p>
          <a:p>
            <a:pPr marL="342900" indent="-342900">
              <a:buFont typeface="Arial" charset="0"/>
              <a:buChar char="•"/>
            </a:pPr>
            <a:r>
              <a:rPr lang="en-US" dirty="0" smtClean="0">
                <a:solidFill>
                  <a:schemeClr val="tx1"/>
                </a:solidFill>
                <a:latin typeface="+mn-lt"/>
              </a:rPr>
              <a:t>Creation of a new online program in Graduate Nursing and development of a new online undergraduate degree-completion </a:t>
            </a:r>
            <a:r>
              <a:rPr lang="en-US" dirty="0" smtClean="0">
                <a:solidFill>
                  <a:schemeClr val="tx1"/>
                </a:solidFill>
                <a:latin typeface="+mn-lt"/>
              </a:rPr>
              <a:t>program (start Jan 2017).</a:t>
            </a:r>
            <a:endParaRPr lang="en-US" dirty="0" smtClean="0">
              <a:solidFill>
                <a:schemeClr val="tx1"/>
              </a:solidFill>
              <a:latin typeface="+mn-lt"/>
            </a:endParaRPr>
          </a:p>
          <a:p>
            <a:pPr marL="342900" indent="-342900">
              <a:buFont typeface="Arial" charset="0"/>
              <a:buChar char="•"/>
            </a:pPr>
            <a:r>
              <a:rPr lang="en-US" dirty="0" smtClean="0">
                <a:solidFill>
                  <a:schemeClr val="tx1"/>
                </a:solidFill>
                <a:latin typeface="+mn-lt"/>
              </a:rPr>
              <a:t>New position on campus of Educational Technologist</a:t>
            </a:r>
          </a:p>
          <a:p>
            <a:pPr marL="342900" indent="-342900">
              <a:buFont typeface="Arial" charset="0"/>
              <a:buChar char="•"/>
            </a:pPr>
            <a:r>
              <a:rPr lang="en-US" dirty="0" smtClean="0">
                <a:solidFill>
                  <a:schemeClr val="tx1"/>
                </a:solidFill>
                <a:latin typeface="+mn-lt"/>
              </a:rPr>
              <a:t>The timing was ripe to find a process to help improve the design of our online offerings and we now had a person (educational technologist) who could foster the use of this process on campus.</a:t>
            </a:r>
          </a:p>
          <a:p>
            <a:pPr marL="342900" indent="-342900">
              <a:buFont typeface="Arial" charset="0"/>
              <a:buChar char="•"/>
            </a:pPr>
            <a:endParaRPr lang="en-US" dirty="0">
              <a:solidFill>
                <a:schemeClr val="tx1"/>
              </a:solidFill>
              <a:latin typeface="+mn-lt"/>
            </a:endParaRPr>
          </a:p>
          <a:p>
            <a:r>
              <a:rPr lang="en-US" dirty="0" smtClean="0">
                <a:solidFill>
                  <a:schemeClr val="tx1"/>
                </a:solidFill>
                <a:latin typeface="+mn-lt"/>
              </a:rPr>
              <a:t>Strengths of Morningside College Adopting QM</a:t>
            </a:r>
          </a:p>
          <a:p>
            <a:pPr marL="342900" indent="-342900">
              <a:buFont typeface="Arial" charset="0"/>
              <a:buChar char="•"/>
            </a:pPr>
            <a:r>
              <a:rPr lang="en-US" dirty="0" smtClean="0">
                <a:solidFill>
                  <a:schemeClr val="tx1"/>
                </a:solidFill>
                <a:latin typeface="+mn-lt"/>
              </a:rPr>
              <a:t>Administrative support for testing out these rubrics and for creativity in how to being introducing these rubrics to faculty.</a:t>
            </a:r>
          </a:p>
          <a:p>
            <a:pPr marL="342900" indent="-342900">
              <a:buFont typeface="Arial" charset="0"/>
              <a:buChar char="•"/>
            </a:pPr>
            <a:r>
              <a:rPr lang="en-US" dirty="0" smtClean="0">
                <a:solidFill>
                  <a:schemeClr val="tx1"/>
                </a:solidFill>
                <a:latin typeface="+mn-lt"/>
              </a:rPr>
              <a:t>Enthusiastic faculty members to support the use of QM rubrics</a:t>
            </a:r>
          </a:p>
          <a:p>
            <a:pPr marL="342900" indent="-342900">
              <a:buFont typeface="Arial" charset="0"/>
              <a:buChar char="•"/>
            </a:pPr>
            <a:r>
              <a:rPr lang="en-US" dirty="0" smtClean="0">
                <a:solidFill>
                  <a:schemeClr val="tx1"/>
                </a:solidFill>
                <a:latin typeface="+mn-lt"/>
              </a:rPr>
              <a:t>Faculty members who are genuinely interested in effective teaching, regardless of modality</a:t>
            </a:r>
          </a:p>
          <a:p>
            <a:pPr marL="342900" indent="-342900">
              <a:buFont typeface="Arial" charset="0"/>
              <a:buChar char="•"/>
            </a:pPr>
            <a:r>
              <a:rPr lang="en-US" dirty="0" smtClean="0">
                <a:solidFill>
                  <a:schemeClr val="tx1"/>
                </a:solidFill>
                <a:latin typeface="+mn-lt"/>
              </a:rPr>
              <a:t>Selection of faculty members who are enthusiastic about online teaching</a:t>
            </a:r>
          </a:p>
          <a:p>
            <a:pPr marL="342900" indent="-342900">
              <a:buFont typeface="Arial" charset="0"/>
              <a:buChar char="•"/>
            </a:pPr>
            <a:r>
              <a:rPr lang="en-US" dirty="0" smtClean="0">
                <a:solidFill>
                  <a:schemeClr val="tx1"/>
                </a:solidFill>
                <a:latin typeface="+mn-lt"/>
              </a:rPr>
              <a:t>An existing faculty culture of continual development in teaching and learning.</a:t>
            </a:r>
          </a:p>
          <a:p>
            <a:pPr marL="342900" indent="-342900">
              <a:buFont typeface="Arial" charset="0"/>
              <a:buChar char="•"/>
            </a:pPr>
            <a:r>
              <a:rPr lang="en-US" dirty="0" smtClean="0">
                <a:solidFill>
                  <a:schemeClr val="tx1"/>
                </a:solidFill>
                <a:latin typeface="+mn-lt"/>
              </a:rPr>
              <a:t>Administrative support for faculty to improve in their online course design and delivery</a:t>
            </a:r>
          </a:p>
          <a:p>
            <a:pPr marL="342900" indent="-342900">
              <a:buFont typeface="Arial" charset="0"/>
              <a:buChar char="•"/>
            </a:pPr>
            <a:endParaRPr lang="en-US" dirty="0">
              <a:solidFill>
                <a:schemeClr val="tx1"/>
              </a:solidFill>
              <a:latin typeface="+mn-lt"/>
            </a:endParaRPr>
          </a:p>
          <a:p>
            <a:r>
              <a:rPr lang="en-US" dirty="0">
                <a:solidFill>
                  <a:schemeClr val="tx1"/>
                </a:solidFill>
                <a:latin typeface="+mn-lt"/>
              </a:rPr>
              <a:t>Concerns and Challenges faced</a:t>
            </a:r>
          </a:p>
          <a:p>
            <a:pPr marL="342900" indent="-342900">
              <a:buFont typeface="Arial" charset="0"/>
              <a:buChar char="•"/>
            </a:pPr>
            <a:r>
              <a:rPr lang="en-US" dirty="0">
                <a:solidFill>
                  <a:schemeClr val="tx1"/>
                </a:solidFill>
                <a:latin typeface="+mn-lt"/>
              </a:rPr>
              <a:t>Only one person on campus prior to last year was familiar with Quality Matters, but she was a strong advocate.</a:t>
            </a:r>
          </a:p>
          <a:p>
            <a:pPr marL="342900" indent="-342900">
              <a:buFont typeface="Arial" charset="0"/>
              <a:buChar char="•"/>
            </a:pPr>
            <a:r>
              <a:rPr lang="en-US" dirty="0">
                <a:solidFill>
                  <a:schemeClr val="tx1"/>
                </a:solidFill>
                <a:latin typeface="+mn-lt"/>
              </a:rPr>
              <a:t>Concern that faculty would see this as a top-down ‘classroom police’ process.</a:t>
            </a:r>
          </a:p>
          <a:p>
            <a:pPr marL="342900" indent="-342900">
              <a:buFont typeface="Arial" charset="0"/>
              <a:buChar char="•"/>
            </a:pPr>
            <a:r>
              <a:rPr lang="en-US" dirty="0">
                <a:solidFill>
                  <a:schemeClr val="tx1"/>
                </a:solidFill>
                <a:latin typeface="+mn-lt"/>
              </a:rPr>
              <a:t>Graduate </a:t>
            </a:r>
            <a:r>
              <a:rPr lang="en-US" dirty="0" smtClean="0">
                <a:solidFill>
                  <a:schemeClr val="tx1"/>
                </a:solidFill>
                <a:latin typeface="+mn-lt"/>
              </a:rPr>
              <a:t>Program </a:t>
            </a:r>
            <a:r>
              <a:rPr lang="en-US" dirty="0">
                <a:solidFill>
                  <a:schemeClr val="tx1"/>
                </a:solidFill>
                <a:latin typeface="+mn-lt"/>
              </a:rPr>
              <a:t>in </a:t>
            </a:r>
            <a:r>
              <a:rPr lang="en-US" dirty="0" smtClean="0">
                <a:solidFill>
                  <a:schemeClr val="tx1"/>
                </a:solidFill>
                <a:latin typeface="+mn-lt"/>
              </a:rPr>
              <a:t>Education </a:t>
            </a:r>
            <a:r>
              <a:rPr lang="en-US" dirty="0">
                <a:solidFill>
                  <a:schemeClr val="tx1"/>
                </a:solidFill>
                <a:latin typeface="+mn-lt"/>
              </a:rPr>
              <a:t>is very large (1500 students with about 150 instructors) and until 2014 did not have full time faculty.</a:t>
            </a:r>
          </a:p>
          <a:p>
            <a:pPr marL="342900" indent="-342900">
              <a:buFont typeface="Arial" charset="0"/>
              <a:buChar char="•"/>
            </a:pPr>
            <a:endParaRPr lang="en-US" dirty="0" smtClean="0">
              <a:solidFill>
                <a:schemeClr val="tx1"/>
              </a:solidFill>
              <a:latin typeface="+mn-lt"/>
            </a:endParaRPr>
          </a:p>
          <a:p>
            <a:pPr marL="342900" indent="-342900">
              <a:buFont typeface="Arial" charset="0"/>
              <a:buChar char="•"/>
            </a:pPr>
            <a:endParaRPr lang="en-US" dirty="0" smtClean="0">
              <a:solidFill>
                <a:schemeClr val="tx1"/>
              </a:solidFill>
              <a:latin typeface="+mn-lt"/>
            </a:endParaRPr>
          </a:p>
        </p:txBody>
      </p:sp>
      <p:sp>
        <p:nvSpPr>
          <p:cNvPr id="3" name="Text Placeholder 2"/>
          <p:cNvSpPr>
            <a:spLocks noGrp="1"/>
          </p:cNvSpPr>
          <p:nvPr>
            <p:ph type="body" sz="quarter" idx="11"/>
          </p:nvPr>
        </p:nvSpPr>
        <p:spPr/>
        <p:txBody>
          <a:bodyPr/>
          <a:lstStyle/>
          <a:p>
            <a:r>
              <a:rPr lang="en-US" dirty="0" smtClean="0">
                <a:solidFill>
                  <a:schemeClr val="tx1"/>
                </a:solidFill>
              </a:rPr>
              <a:t>Overview</a:t>
            </a:r>
            <a:endParaRPr lang="en-US" dirty="0">
              <a:solidFill>
                <a:schemeClr val="tx1"/>
              </a:solidFill>
            </a:endParaRPr>
          </a:p>
        </p:txBody>
      </p:sp>
      <p:sp>
        <p:nvSpPr>
          <p:cNvPr id="4" name="Text Placeholder 3"/>
          <p:cNvSpPr>
            <a:spLocks noGrp="1"/>
          </p:cNvSpPr>
          <p:nvPr>
            <p:ph type="body" sz="quarter" idx="20"/>
          </p:nvPr>
        </p:nvSpPr>
        <p:spPr>
          <a:xfrm>
            <a:off x="897834" y="28259798"/>
            <a:ext cx="10050462" cy="754045"/>
          </a:xfrm>
        </p:spPr>
        <p:txBody>
          <a:bodyPr/>
          <a:lstStyle/>
          <a:p>
            <a:r>
              <a:rPr lang="en-US" dirty="0" smtClean="0">
                <a:solidFill>
                  <a:schemeClr val="tx1"/>
                </a:solidFill>
              </a:rPr>
              <a:t>Learning Objectives</a:t>
            </a:r>
            <a:endParaRPr lang="en-US" dirty="0">
              <a:solidFill>
                <a:schemeClr val="tx1"/>
              </a:solidFill>
            </a:endParaRPr>
          </a:p>
        </p:txBody>
      </p:sp>
      <p:sp>
        <p:nvSpPr>
          <p:cNvPr id="5" name="Text Placeholder 4"/>
          <p:cNvSpPr>
            <a:spLocks noGrp="1"/>
          </p:cNvSpPr>
          <p:nvPr>
            <p:ph type="body" sz="quarter" idx="21"/>
          </p:nvPr>
        </p:nvSpPr>
        <p:spPr>
          <a:xfrm>
            <a:off x="33272389" y="6639466"/>
            <a:ext cx="10048874" cy="15773527"/>
          </a:xfrm>
        </p:spPr>
        <p:txBody>
          <a:bodyPr/>
          <a:lstStyle/>
          <a:p>
            <a:r>
              <a:rPr lang="en-US" dirty="0" smtClean="0">
                <a:solidFill>
                  <a:schemeClr val="tx1"/>
                </a:solidFill>
                <a:latin typeface="+mn-lt"/>
              </a:rPr>
              <a:t>Morningside College’s Graduate Program in Nursing offers a Master of Science in Nursing and enrolls </a:t>
            </a:r>
            <a:r>
              <a:rPr lang="en-US" dirty="0" smtClean="0">
                <a:solidFill>
                  <a:schemeClr val="tx1"/>
                </a:solidFill>
                <a:latin typeface="+mn-lt"/>
              </a:rPr>
              <a:t>about 91 </a:t>
            </a:r>
            <a:r>
              <a:rPr lang="en-US" dirty="0" smtClean="0">
                <a:solidFill>
                  <a:schemeClr val="tx1"/>
                </a:solidFill>
                <a:latin typeface="+mn-lt"/>
              </a:rPr>
              <a:t>students.  The program is designed for working adults and is fully online. </a:t>
            </a:r>
          </a:p>
          <a:p>
            <a:endParaRPr lang="en-US" dirty="0">
              <a:solidFill>
                <a:schemeClr val="tx1"/>
              </a:solidFill>
              <a:latin typeface="+mn-lt"/>
            </a:endParaRPr>
          </a:p>
          <a:p>
            <a:r>
              <a:rPr lang="en-US" dirty="0" smtClean="0">
                <a:solidFill>
                  <a:schemeClr val="tx1"/>
                </a:solidFill>
                <a:latin typeface="+mn-lt"/>
              </a:rPr>
              <a:t>Brief History of the Graduate Program in Nursing: </a:t>
            </a:r>
          </a:p>
          <a:p>
            <a:pPr marL="342900" indent="-342900">
              <a:buFont typeface="Arial" charset="0"/>
              <a:buChar char="•"/>
            </a:pPr>
            <a:r>
              <a:rPr lang="en-US" dirty="0" smtClean="0">
                <a:solidFill>
                  <a:schemeClr val="tx1"/>
                </a:solidFill>
                <a:latin typeface="+mn-lt"/>
              </a:rPr>
              <a:t>Very new with students first enrolling in 2014</a:t>
            </a:r>
          </a:p>
          <a:p>
            <a:pPr marL="342900" indent="-342900">
              <a:buFont typeface="Arial" charset="0"/>
              <a:buChar char="•"/>
            </a:pPr>
            <a:r>
              <a:rPr lang="en-US" dirty="0" smtClean="0">
                <a:solidFill>
                  <a:schemeClr val="tx1"/>
                </a:solidFill>
                <a:latin typeface="+mn-lt"/>
              </a:rPr>
              <a:t>Currently in a ‘probationary’ state with initial accreditation visits occurring this fall.</a:t>
            </a:r>
          </a:p>
          <a:p>
            <a:pPr marL="342900" indent="-342900">
              <a:buFont typeface="Arial" charset="0"/>
              <a:buChar char="•"/>
            </a:pPr>
            <a:endParaRPr lang="en-US" dirty="0">
              <a:solidFill>
                <a:schemeClr val="tx1"/>
              </a:solidFill>
              <a:latin typeface="+mn-lt"/>
            </a:endParaRPr>
          </a:p>
          <a:p>
            <a:r>
              <a:rPr lang="en-US" dirty="0" smtClean="0">
                <a:solidFill>
                  <a:schemeClr val="tx1"/>
                </a:solidFill>
                <a:latin typeface="+mn-lt"/>
              </a:rPr>
              <a:t>Challenges in the Graduate Program in Nursing</a:t>
            </a:r>
          </a:p>
          <a:p>
            <a:pPr marL="342900" indent="-342900">
              <a:buFont typeface="Arial" charset="0"/>
              <a:buChar char="•"/>
            </a:pPr>
            <a:r>
              <a:rPr lang="en-US" dirty="0" smtClean="0">
                <a:solidFill>
                  <a:schemeClr val="tx1"/>
                </a:solidFill>
                <a:latin typeface="+mn-lt"/>
              </a:rPr>
              <a:t>More accreditation requirements due to need for accreditation from HLC and CCNE.</a:t>
            </a:r>
          </a:p>
          <a:p>
            <a:pPr marL="342900" indent="-342900">
              <a:buFont typeface="Arial" charset="0"/>
              <a:buChar char="•"/>
            </a:pPr>
            <a:r>
              <a:rPr lang="en-US" dirty="0" smtClean="0">
                <a:solidFill>
                  <a:schemeClr val="tx1"/>
                </a:solidFill>
                <a:latin typeface="+mn-lt"/>
              </a:rPr>
              <a:t>Small faculty (3-4) with a lot of new course development duties</a:t>
            </a:r>
          </a:p>
          <a:p>
            <a:pPr marL="342900" indent="-342900">
              <a:buFont typeface="Arial" charset="0"/>
              <a:buChar char="•"/>
            </a:pPr>
            <a:r>
              <a:rPr lang="en-US" dirty="0" smtClean="0">
                <a:solidFill>
                  <a:schemeClr val="tx1"/>
                </a:solidFill>
                <a:latin typeface="+mn-lt"/>
              </a:rPr>
              <a:t>Little structure for training and development</a:t>
            </a:r>
          </a:p>
          <a:p>
            <a:pPr marL="342900" indent="-342900">
              <a:buFont typeface="Arial" charset="0"/>
              <a:buChar char="•"/>
            </a:pPr>
            <a:endParaRPr lang="en-US" dirty="0">
              <a:solidFill>
                <a:schemeClr val="tx1"/>
              </a:solidFill>
              <a:latin typeface="+mn-lt"/>
            </a:endParaRPr>
          </a:p>
          <a:p>
            <a:r>
              <a:rPr lang="en-US" dirty="0" smtClean="0">
                <a:solidFill>
                  <a:schemeClr val="tx1"/>
                </a:solidFill>
                <a:latin typeface="+mn-lt"/>
              </a:rPr>
              <a:t>The QM Pilot</a:t>
            </a:r>
          </a:p>
          <a:p>
            <a:pPr marL="342900" indent="-342900">
              <a:buFont typeface="Arial" charset="0"/>
              <a:buChar char="•"/>
            </a:pPr>
            <a:r>
              <a:rPr lang="en-US" dirty="0" smtClean="0">
                <a:solidFill>
                  <a:schemeClr val="tx1"/>
                </a:solidFill>
                <a:latin typeface="+mn-lt"/>
              </a:rPr>
              <a:t>Grad Nursing decided to use the QM rubrics as a guide when creating all new courses starting Fall 2015.</a:t>
            </a:r>
          </a:p>
          <a:p>
            <a:pPr marL="1214438" lvl="1" indent="-485775">
              <a:buFont typeface="Arial" charset="0"/>
              <a:buChar char="•"/>
            </a:pPr>
            <a:r>
              <a:rPr lang="en-US" dirty="0" smtClean="0">
                <a:latin typeface="+mn-lt"/>
              </a:rPr>
              <a:t>Prior to QM rubric, program used their own internally developed rubric</a:t>
            </a:r>
            <a:r>
              <a:rPr lang="en-US" dirty="0" smtClean="0">
                <a:latin typeface="+mn-lt"/>
              </a:rPr>
              <a:t>. </a:t>
            </a:r>
            <a:r>
              <a:rPr lang="en-US" smtClean="0">
                <a:latin typeface="+mn-lt"/>
              </a:rPr>
              <a:t>Re-screened existing courses with QM rubric</a:t>
            </a:r>
            <a:endParaRPr lang="en-US" dirty="0" smtClean="0">
              <a:latin typeface="+mn-lt"/>
            </a:endParaRPr>
          </a:p>
          <a:p>
            <a:pPr marL="342900" indent="-342900">
              <a:buFont typeface="Arial" charset="0"/>
              <a:buChar char="•"/>
            </a:pPr>
            <a:r>
              <a:rPr lang="en-US" dirty="0" smtClean="0">
                <a:solidFill>
                  <a:schemeClr val="tx1"/>
                </a:solidFill>
                <a:latin typeface="+mn-lt"/>
              </a:rPr>
              <a:t>A peer-review process is required for their accreditation process, so also used the QM rubrics as a tool for reviewing one another’s courses.</a:t>
            </a:r>
          </a:p>
          <a:p>
            <a:pPr marL="342900" indent="-342900">
              <a:buFont typeface="Arial" charset="0"/>
              <a:buChar char="•"/>
            </a:pPr>
            <a:endParaRPr lang="en-US" dirty="0">
              <a:solidFill>
                <a:schemeClr val="tx1"/>
              </a:solidFill>
              <a:latin typeface="+mn-lt"/>
            </a:endParaRPr>
          </a:p>
          <a:p>
            <a:r>
              <a:rPr lang="en-US" dirty="0" smtClean="0">
                <a:solidFill>
                  <a:schemeClr val="tx1"/>
                </a:solidFill>
                <a:latin typeface="+mn-lt"/>
              </a:rPr>
              <a:t>Outcomes:</a:t>
            </a:r>
          </a:p>
          <a:p>
            <a:pPr marL="342900" indent="-342900">
              <a:buFont typeface="Arial" charset="0"/>
              <a:buChar char="•"/>
            </a:pPr>
            <a:r>
              <a:rPr lang="en-US" dirty="0" smtClean="0">
                <a:solidFill>
                  <a:schemeClr val="tx1"/>
                </a:solidFill>
                <a:latin typeface="+mn-lt"/>
              </a:rPr>
              <a:t>Process was not as daunting as it first appeared. </a:t>
            </a:r>
          </a:p>
          <a:p>
            <a:pPr marL="342900" indent="-342900">
              <a:buFont typeface="Arial" charset="0"/>
              <a:buChar char="•"/>
            </a:pPr>
            <a:r>
              <a:rPr lang="en-US" dirty="0" smtClean="0">
                <a:solidFill>
                  <a:schemeClr val="tx1"/>
                </a:solidFill>
                <a:latin typeface="+mn-lt"/>
              </a:rPr>
              <a:t>Helped to clarify the alignment in the course and they included an alignment table into all syllabi.</a:t>
            </a:r>
          </a:p>
          <a:p>
            <a:pPr marL="342900" indent="-342900">
              <a:buFont typeface="Arial" charset="0"/>
              <a:buChar char="•"/>
            </a:pPr>
            <a:r>
              <a:rPr lang="en-US" dirty="0" smtClean="0">
                <a:solidFill>
                  <a:schemeClr val="tx1"/>
                </a:solidFill>
                <a:latin typeface="+mn-lt"/>
              </a:rPr>
              <a:t>Weaknesses found in Standards 7.1, 7.2, 7.3, 7.4, and 8.2 could be easily addressed by links to web resources.</a:t>
            </a:r>
          </a:p>
          <a:p>
            <a:pPr marL="342900" indent="-342900">
              <a:buFont typeface="Arial" charset="0"/>
              <a:buChar char="•"/>
            </a:pPr>
            <a:r>
              <a:rPr lang="en-US" dirty="0" smtClean="0">
                <a:solidFill>
                  <a:schemeClr val="tx1"/>
                </a:solidFill>
                <a:latin typeface="+mn-lt"/>
              </a:rPr>
              <a:t>Peer Review process was helpful, supportive, and not at all judgmental.</a:t>
            </a:r>
          </a:p>
          <a:p>
            <a:pPr marL="976313" lvl="1" indent="-317500">
              <a:buFont typeface="Arial" charset="0"/>
              <a:buChar char="•"/>
            </a:pPr>
            <a:r>
              <a:rPr lang="en-US" dirty="0" smtClean="0">
                <a:latin typeface="+mn-lt"/>
              </a:rPr>
              <a:t>Peer review process found other holes not identified by the initial instructor</a:t>
            </a:r>
          </a:p>
          <a:p>
            <a:pPr marL="976313" lvl="1" indent="-317500">
              <a:buFont typeface="Arial" charset="0"/>
              <a:buChar char="•"/>
            </a:pPr>
            <a:r>
              <a:rPr lang="en-US" dirty="0" smtClean="0">
                <a:solidFill>
                  <a:schemeClr val="tx1"/>
                </a:solidFill>
                <a:latin typeface="+mn-lt"/>
              </a:rPr>
              <a:t>Worry about doing peer-reviews outside of one’s own discipline</a:t>
            </a:r>
            <a:endParaRPr lang="en-US" dirty="0" smtClean="0">
              <a:solidFill>
                <a:schemeClr val="tx1"/>
              </a:solidFill>
              <a:latin typeface="+mn-lt"/>
            </a:endParaRPr>
          </a:p>
          <a:p>
            <a:pPr marL="342900" indent="-342900">
              <a:buFont typeface="Arial" charset="0"/>
              <a:buChar char="•"/>
            </a:pPr>
            <a:endParaRPr lang="en-US" dirty="0" smtClean="0">
              <a:solidFill>
                <a:schemeClr val="tx1"/>
              </a:solidFill>
              <a:latin typeface="+mn-lt"/>
            </a:endParaRPr>
          </a:p>
          <a:p>
            <a:endParaRPr lang="en-US" dirty="0" smtClean="0">
              <a:solidFill>
                <a:schemeClr val="tx1"/>
              </a:solidFill>
              <a:latin typeface="+mn-lt"/>
            </a:endParaRPr>
          </a:p>
        </p:txBody>
      </p:sp>
      <p:sp>
        <p:nvSpPr>
          <p:cNvPr id="6" name="Text Placeholder 5"/>
          <p:cNvSpPr>
            <a:spLocks noGrp="1"/>
          </p:cNvSpPr>
          <p:nvPr>
            <p:ph type="body" sz="quarter" idx="22"/>
          </p:nvPr>
        </p:nvSpPr>
        <p:spPr>
          <a:xfrm>
            <a:off x="32907123" y="5548749"/>
            <a:ext cx="10048875" cy="754045"/>
          </a:xfrm>
        </p:spPr>
        <p:txBody>
          <a:bodyPr/>
          <a:lstStyle/>
          <a:p>
            <a:r>
              <a:rPr lang="en-US" dirty="0" smtClean="0"/>
              <a:t>QM Rubric Pilot in Graduate Program in Nursing</a:t>
            </a:r>
            <a:endParaRPr lang="en-US" dirty="0"/>
          </a:p>
        </p:txBody>
      </p:sp>
      <p:sp>
        <p:nvSpPr>
          <p:cNvPr id="7" name="Text Placeholder 6"/>
          <p:cNvSpPr>
            <a:spLocks noGrp="1"/>
          </p:cNvSpPr>
          <p:nvPr>
            <p:ph type="body" sz="quarter" idx="23"/>
          </p:nvPr>
        </p:nvSpPr>
        <p:spPr>
          <a:xfrm>
            <a:off x="22258339" y="6378481"/>
            <a:ext cx="10048874" cy="24391270"/>
          </a:xfrm>
        </p:spPr>
        <p:txBody>
          <a:bodyPr/>
          <a:lstStyle/>
          <a:p>
            <a:r>
              <a:rPr lang="en-US" dirty="0" smtClean="0">
                <a:solidFill>
                  <a:schemeClr val="tx1"/>
                </a:solidFill>
                <a:latin typeface="+mn-lt"/>
              </a:rPr>
              <a:t>Morningside College’s Graduate Program in Education is a fully online Masters of Art in Teaching. Each year about 1500 students are enrolled in courses. Most students are completing teaching endorsements (e.g. Special Education) but each year </a:t>
            </a:r>
            <a:r>
              <a:rPr lang="en-US" dirty="0" smtClean="0">
                <a:solidFill>
                  <a:schemeClr val="tx1"/>
                </a:solidFill>
                <a:latin typeface="+mn-lt"/>
              </a:rPr>
              <a:t>about 300 </a:t>
            </a:r>
            <a:r>
              <a:rPr lang="en-US" dirty="0" smtClean="0">
                <a:solidFill>
                  <a:schemeClr val="tx1"/>
                </a:solidFill>
                <a:latin typeface="+mn-lt"/>
              </a:rPr>
              <a:t>complete their MAT. </a:t>
            </a:r>
          </a:p>
          <a:p>
            <a:endParaRPr lang="en-US" dirty="0">
              <a:solidFill>
                <a:schemeClr val="tx1"/>
              </a:solidFill>
              <a:latin typeface="+mn-lt"/>
            </a:endParaRPr>
          </a:p>
          <a:p>
            <a:r>
              <a:rPr lang="en-US" dirty="0" smtClean="0">
                <a:solidFill>
                  <a:schemeClr val="tx1"/>
                </a:solidFill>
                <a:latin typeface="+mn-lt"/>
              </a:rPr>
              <a:t>Brief History of the Graduate Program in Education:</a:t>
            </a:r>
          </a:p>
          <a:p>
            <a:pPr marL="342900" indent="-342900">
              <a:buFont typeface="Arial" charset="0"/>
              <a:buChar char="•"/>
            </a:pPr>
            <a:r>
              <a:rPr lang="en-US" dirty="0" smtClean="0">
                <a:solidFill>
                  <a:schemeClr val="tx1"/>
                </a:solidFill>
                <a:latin typeface="+mn-lt"/>
              </a:rPr>
              <a:t>Morningside has had a graduate program in education for 50 years</a:t>
            </a:r>
          </a:p>
          <a:p>
            <a:pPr marL="342900" indent="-342900">
              <a:buFont typeface="Arial" charset="0"/>
              <a:buChar char="•"/>
            </a:pPr>
            <a:r>
              <a:rPr lang="en-US" dirty="0" smtClean="0">
                <a:solidFill>
                  <a:schemeClr val="tx1"/>
                </a:solidFill>
                <a:latin typeface="+mn-lt"/>
              </a:rPr>
              <a:t>Initially was delivered face-to-face over the weekends and evenings On Morningside’s campus and at satellite locations across Iowa.</a:t>
            </a:r>
          </a:p>
          <a:p>
            <a:pPr marL="342900" indent="-342900">
              <a:buFont typeface="Arial" charset="0"/>
              <a:buChar char="•"/>
            </a:pPr>
            <a:r>
              <a:rPr lang="en-US" dirty="0" smtClean="0">
                <a:solidFill>
                  <a:schemeClr val="tx1"/>
                </a:solidFill>
                <a:latin typeface="+mn-lt"/>
              </a:rPr>
              <a:t>In the early 2000’s some courses were offered online.</a:t>
            </a:r>
          </a:p>
          <a:p>
            <a:pPr marL="342900" indent="-342900">
              <a:buFont typeface="Arial" charset="0"/>
              <a:buChar char="•"/>
            </a:pPr>
            <a:r>
              <a:rPr lang="en-US" dirty="0" smtClean="0">
                <a:solidFill>
                  <a:schemeClr val="tx1"/>
                </a:solidFill>
                <a:latin typeface="+mn-lt"/>
              </a:rPr>
              <a:t>In </a:t>
            </a:r>
            <a:r>
              <a:rPr lang="en-US" dirty="0" smtClean="0">
                <a:solidFill>
                  <a:schemeClr val="tx1"/>
                </a:solidFill>
                <a:latin typeface="+mn-lt"/>
              </a:rPr>
              <a:t>2010 </a:t>
            </a:r>
            <a:r>
              <a:rPr lang="en-US" dirty="0" smtClean="0">
                <a:solidFill>
                  <a:schemeClr val="tx1"/>
                </a:solidFill>
                <a:latin typeface="+mn-lt"/>
              </a:rPr>
              <a:t>the program went fully online.</a:t>
            </a:r>
          </a:p>
          <a:p>
            <a:endParaRPr lang="en-US" dirty="0">
              <a:solidFill>
                <a:schemeClr val="tx1"/>
              </a:solidFill>
              <a:latin typeface="+mn-lt"/>
            </a:endParaRPr>
          </a:p>
          <a:p>
            <a:r>
              <a:rPr lang="en-US" dirty="0" smtClean="0">
                <a:solidFill>
                  <a:schemeClr val="tx1"/>
                </a:solidFill>
                <a:latin typeface="+mn-lt"/>
              </a:rPr>
              <a:t>Challenges in the Graduate Program in Education</a:t>
            </a:r>
          </a:p>
          <a:p>
            <a:pPr marL="342900" indent="-342900">
              <a:buFont typeface="Arial" charset="0"/>
              <a:buChar char="•"/>
            </a:pPr>
            <a:r>
              <a:rPr lang="en-US" dirty="0" smtClean="0">
                <a:solidFill>
                  <a:schemeClr val="tx1"/>
                </a:solidFill>
                <a:latin typeface="+mn-lt"/>
              </a:rPr>
              <a:t>After going fully online experienced incredible growth</a:t>
            </a:r>
          </a:p>
          <a:p>
            <a:pPr marL="342900" indent="-342900">
              <a:buFont typeface="Arial" charset="0"/>
              <a:buChar char="•"/>
            </a:pPr>
            <a:r>
              <a:rPr lang="en-US" dirty="0" smtClean="0">
                <a:solidFill>
                  <a:schemeClr val="tx1"/>
                </a:solidFill>
                <a:latin typeface="+mn-lt"/>
              </a:rPr>
              <a:t>Instructors were all part-time adjuncts from around the state.</a:t>
            </a:r>
          </a:p>
          <a:p>
            <a:pPr marL="342900" indent="-342900">
              <a:buFont typeface="Arial" charset="0"/>
              <a:buChar char="•"/>
            </a:pPr>
            <a:r>
              <a:rPr lang="en-US" dirty="0" smtClean="0">
                <a:solidFill>
                  <a:schemeClr val="tx1"/>
                </a:solidFill>
                <a:latin typeface="+mn-lt"/>
              </a:rPr>
              <a:t>Instructors had little to no formal training in designing online courses.</a:t>
            </a:r>
          </a:p>
          <a:p>
            <a:pPr marL="342900" indent="-342900">
              <a:buFont typeface="Arial" charset="0"/>
              <a:buChar char="•"/>
            </a:pPr>
            <a:r>
              <a:rPr lang="en-US" dirty="0" smtClean="0">
                <a:solidFill>
                  <a:schemeClr val="tx1"/>
                </a:solidFill>
                <a:latin typeface="+mn-lt"/>
              </a:rPr>
              <a:t>Pressure to put a lot of courses together very quickly.</a:t>
            </a:r>
          </a:p>
          <a:p>
            <a:pPr marL="342900" indent="-342900">
              <a:buFont typeface="Arial" charset="0"/>
              <a:buChar char="•"/>
            </a:pPr>
            <a:r>
              <a:rPr lang="en-US" dirty="0" smtClean="0">
                <a:solidFill>
                  <a:schemeClr val="tx1"/>
                </a:solidFill>
                <a:latin typeface="+mn-lt"/>
              </a:rPr>
              <a:t>Little structure for instructor training and development</a:t>
            </a:r>
          </a:p>
          <a:p>
            <a:pPr marL="342900" indent="-342900">
              <a:buFont typeface="Arial" charset="0"/>
              <a:buChar char="•"/>
            </a:pPr>
            <a:endParaRPr lang="en-US" dirty="0">
              <a:solidFill>
                <a:schemeClr val="tx1"/>
              </a:solidFill>
              <a:latin typeface="+mn-lt"/>
            </a:endParaRPr>
          </a:p>
          <a:p>
            <a:r>
              <a:rPr lang="en-US" dirty="0" smtClean="0">
                <a:solidFill>
                  <a:schemeClr val="tx1"/>
                </a:solidFill>
                <a:latin typeface="+mn-lt"/>
              </a:rPr>
              <a:t>The QM Pilot</a:t>
            </a:r>
          </a:p>
          <a:p>
            <a:pPr marL="342900" indent="-342900">
              <a:buFont typeface="Arial" charset="0"/>
              <a:buChar char="•"/>
            </a:pPr>
            <a:r>
              <a:rPr lang="en-US" dirty="0" smtClean="0">
                <a:solidFill>
                  <a:schemeClr val="tx1"/>
                </a:solidFill>
                <a:latin typeface="+mn-lt"/>
              </a:rPr>
              <a:t>Recruited 2 lead instructors to redesign their courses</a:t>
            </a:r>
          </a:p>
          <a:p>
            <a:pPr marL="342900" indent="-342900">
              <a:buFont typeface="Arial" charset="0"/>
              <a:buChar char="•"/>
            </a:pPr>
            <a:r>
              <a:rPr lang="en-US" dirty="0" smtClean="0">
                <a:solidFill>
                  <a:schemeClr val="tx1"/>
                </a:solidFill>
                <a:latin typeface="+mn-lt"/>
              </a:rPr>
              <a:t>Lead instructor worked closely with the faculty training staff member (QM Peer Reviewer Certified).</a:t>
            </a:r>
          </a:p>
          <a:p>
            <a:pPr marL="342900" indent="-342900">
              <a:buFont typeface="Arial" charset="0"/>
              <a:buChar char="•"/>
            </a:pPr>
            <a:r>
              <a:rPr lang="en-US" dirty="0" smtClean="0">
                <a:solidFill>
                  <a:schemeClr val="tx1"/>
                </a:solidFill>
                <a:latin typeface="+mn-lt"/>
              </a:rPr>
              <a:t>Discussed the QM Rubric.</a:t>
            </a:r>
          </a:p>
          <a:p>
            <a:pPr marL="342900" indent="-342900">
              <a:buFont typeface="Arial" charset="0"/>
              <a:buChar char="•"/>
            </a:pPr>
            <a:r>
              <a:rPr lang="en-US" dirty="0" smtClean="0">
                <a:solidFill>
                  <a:schemeClr val="tx1"/>
                </a:solidFill>
                <a:latin typeface="+mn-lt"/>
              </a:rPr>
              <a:t>Staff member reviewed each instructor’s course and provided specific recommendations for improvement.</a:t>
            </a:r>
          </a:p>
          <a:p>
            <a:pPr marL="342900" indent="-342900">
              <a:buFont typeface="Arial" charset="0"/>
              <a:buChar char="•"/>
            </a:pPr>
            <a:r>
              <a:rPr lang="en-US" dirty="0" smtClean="0">
                <a:solidFill>
                  <a:schemeClr val="tx1"/>
                </a:solidFill>
                <a:latin typeface="+mn-lt"/>
              </a:rPr>
              <a:t>Lead instructor incorporated these revisions into their course.</a:t>
            </a:r>
          </a:p>
          <a:p>
            <a:pPr marL="342900" indent="-342900">
              <a:buFont typeface="Arial" charset="0"/>
              <a:buChar char="•"/>
            </a:pPr>
            <a:r>
              <a:rPr lang="en-US" dirty="0" smtClean="0">
                <a:solidFill>
                  <a:schemeClr val="tx1"/>
                </a:solidFill>
                <a:latin typeface="+mn-lt"/>
              </a:rPr>
              <a:t>Courses were delivered in the Fall 2016.</a:t>
            </a:r>
          </a:p>
          <a:p>
            <a:pPr marL="342900" indent="-342900">
              <a:buFont typeface="Arial" charset="0"/>
              <a:buChar char="•"/>
            </a:pPr>
            <a:endParaRPr lang="en-US" dirty="0">
              <a:solidFill>
                <a:schemeClr val="tx1"/>
              </a:solidFill>
              <a:latin typeface="+mn-lt"/>
            </a:endParaRPr>
          </a:p>
          <a:p>
            <a:r>
              <a:rPr lang="en-US" dirty="0" smtClean="0">
                <a:solidFill>
                  <a:schemeClr val="tx1"/>
                </a:solidFill>
                <a:latin typeface="+mn-lt"/>
              </a:rPr>
              <a:t>Outcomes</a:t>
            </a:r>
          </a:p>
          <a:p>
            <a:pPr marL="342900" indent="-342900">
              <a:buFont typeface="Arial" charset="0"/>
              <a:buChar char="•"/>
            </a:pPr>
            <a:r>
              <a:rPr lang="en-US" dirty="0" smtClean="0">
                <a:solidFill>
                  <a:schemeClr val="tx1"/>
                </a:solidFill>
                <a:latin typeface="+mn-lt"/>
              </a:rPr>
              <a:t>Issues in Education course</a:t>
            </a:r>
          </a:p>
          <a:p>
            <a:pPr marL="950913" lvl="1" indent="-361950">
              <a:buFont typeface="Arial" charset="0"/>
              <a:buChar char="•"/>
            </a:pPr>
            <a:r>
              <a:rPr lang="en-US" dirty="0" smtClean="0">
                <a:latin typeface="+mn-lt"/>
              </a:rPr>
              <a:t>Changes recommended</a:t>
            </a:r>
          </a:p>
          <a:p>
            <a:pPr marL="1522385" lvl="2" indent="-361950">
              <a:buFont typeface="Arial" charset="0"/>
              <a:buChar char="•"/>
            </a:pPr>
            <a:r>
              <a:rPr lang="en-US" dirty="0" smtClean="0">
                <a:latin typeface="+mn-lt"/>
              </a:rPr>
              <a:t>Use of Moodle Marking Guides for assignments.</a:t>
            </a:r>
          </a:p>
          <a:p>
            <a:pPr marL="1522385" lvl="2" indent="-361950">
              <a:buFont typeface="Arial" charset="0"/>
              <a:buChar char="•"/>
            </a:pPr>
            <a:r>
              <a:rPr lang="en-US" dirty="0" smtClean="0">
                <a:latin typeface="+mn-lt"/>
              </a:rPr>
              <a:t>Revision of discussion forum instructions and rubrics</a:t>
            </a:r>
          </a:p>
          <a:p>
            <a:pPr marL="1522385" lvl="2" indent="-361950">
              <a:buFont typeface="Arial" charset="0"/>
              <a:buChar char="•"/>
            </a:pPr>
            <a:r>
              <a:rPr lang="en-US" dirty="0" smtClean="0">
                <a:latin typeface="+mn-lt"/>
              </a:rPr>
              <a:t>Page design for ease of navigation</a:t>
            </a:r>
          </a:p>
          <a:p>
            <a:pPr marL="1522385" lvl="2" indent="-361950">
              <a:buFont typeface="Arial" charset="0"/>
              <a:buChar char="•"/>
            </a:pPr>
            <a:r>
              <a:rPr lang="en-US" dirty="0" smtClean="0">
                <a:latin typeface="+mn-lt"/>
              </a:rPr>
              <a:t>Added reflection component to final group project</a:t>
            </a:r>
          </a:p>
          <a:p>
            <a:pPr marL="950913" lvl="1" indent="-361950">
              <a:buFont typeface="Arial" charset="0"/>
              <a:buChar char="•"/>
            </a:pPr>
            <a:r>
              <a:rPr lang="en-US" dirty="0" smtClean="0">
                <a:latin typeface="+mn-lt"/>
              </a:rPr>
              <a:t>Instructor reported</a:t>
            </a:r>
          </a:p>
          <a:p>
            <a:pPr marL="1522385" lvl="2" indent="-361950">
              <a:buFont typeface="Arial" charset="0"/>
              <a:buChar char="•"/>
            </a:pPr>
            <a:r>
              <a:rPr lang="en-US" dirty="0" smtClean="0">
                <a:latin typeface="+mn-lt"/>
              </a:rPr>
              <a:t>Easier grading</a:t>
            </a:r>
          </a:p>
          <a:p>
            <a:pPr marL="1522385" lvl="2" indent="-361950">
              <a:buFont typeface="Arial" charset="0"/>
              <a:buChar char="•"/>
            </a:pPr>
            <a:r>
              <a:rPr lang="en-US" dirty="0" smtClean="0">
                <a:latin typeface="+mn-lt"/>
              </a:rPr>
              <a:t>More in-depth discussions</a:t>
            </a:r>
          </a:p>
          <a:p>
            <a:pPr marL="1522385" lvl="2" indent="-361950">
              <a:buFont typeface="Arial" charset="0"/>
              <a:buChar char="•"/>
            </a:pPr>
            <a:r>
              <a:rPr lang="en-US" dirty="0" smtClean="0">
                <a:latin typeface="+mn-lt"/>
              </a:rPr>
              <a:t>Fewer student questions</a:t>
            </a:r>
          </a:p>
          <a:p>
            <a:pPr marL="1522385" lvl="2" indent="-361950">
              <a:buFont typeface="Arial" charset="0"/>
              <a:buChar char="•"/>
            </a:pPr>
            <a:r>
              <a:rPr lang="en-US" dirty="0" smtClean="0">
                <a:latin typeface="+mn-lt"/>
              </a:rPr>
              <a:t>Improved final projects</a:t>
            </a:r>
          </a:p>
          <a:p>
            <a:pPr marL="407988" indent="-363538">
              <a:buFont typeface="Arial" charset="0"/>
              <a:buChar char="•"/>
            </a:pPr>
            <a:r>
              <a:rPr lang="en-US" dirty="0" smtClean="0">
                <a:solidFill>
                  <a:schemeClr val="tx1"/>
                </a:solidFill>
                <a:latin typeface="+mn-lt"/>
              </a:rPr>
              <a:t>Diversity Course</a:t>
            </a:r>
          </a:p>
          <a:p>
            <a:pPr marL="996950" lvl="1" indent="-363538">
              <a:buFont typeface="Arial" charset="0"/>
              <a:buChar char="•"/>
            </a:pPr>
            <a:r>
              <a:rPr lang="en-US" dirty="0" smtClean="0">
                <a:latin typeface="+mn-lt"/>
              </a:rPr>
              <a:t>Changes recommended</a:t>
            </a:r>
          </a:p>
          <a:p>
            <a:pPr marL="1568422" lvl="2" indent="-363538">
              <a:buFont typeface="Arial" charset="0"/>
              <a:buChar char="•"/>
            </a:pPr>
            <a:r>
              <a:rPr lang="en-US" dirty="0" smtClean="0">
                <a:latin typeface="+mn-lt"/>
              </a:rPr>
              <a:t>Improved usability and accessibility </a:t>
            </a:r>
          </a:p>
          <a:p>
            <a:pPr marL="1568422" lvl="2" indent="-363538">
              <a:buFont typeface="Arial" charset="0"/>
              <a:buChar char="•"/>
            </a:pPr>
            <a:r>
              <a:rPr lang="en-US" dirty="0" smtClean="0">
                <a:latin typeface="+mn-lt"/>
              </a:rPr>
              <a:t>More clearly articulate learning outcomes</a:t>
            </a:r>
          </a:p>
          <a:p>
            <a:pPr marL="1568422" lvl="2" indent="-363538">
              <a:buFont typeface="Arial" charset="0"/>
              <a:buChar char="•"/>
            </a:pPr>
            <a:r>
              <a:rPr lang="en-US" dirty="0" smtClean="0">
                <a:latin typeface="+mn-lt"/>
              </a:rPr>
              <a:t>Revised learning outcomes</a:t>
            </a:r>
          </a:p>
          <a:p>
            <a:pPr marL="1568422" lvl="2" indent="-363538">
              <a:buFont typeface="Arial" charset="0"/>
              <a:buChar char="•"/>
            </a:pPr>
            <a:r>
              <a:rPr lang="en-US" dirty="0" smtClean="0">
                <a:latin typeface="+mn-lt"/>
              </a:rPr>
              <a:t>Added instructor photo and videos</a:t>
            </a:r>
          </a:p>
          <a:p>
            <a:pPr marL="996950" lvl="1" indent="-363538">
              <a:buFont typeface="Arial" charset="0"/>
              <a:buChar char="•"/>
            </a:pPr>
            <a:r>
              <a:rPr lang="en-US" dirty="0" smtClean="0">
                <a:solidFill>
                  <a:schemeClr val="tx1"/>
                </a:solidFill>
                <a:latin typeface="+mn-lt"/>
              </a:rPr>
              <a:t>Instructor reported</a:t>
            </a:r>
          </a:p>
          <a:p>
            <a:pPr marL="1568422" lvl="2" indent="-363538">
              <a:buFont typeface="Arial" charset="0"/>
              <a:buChar char="•"/>
            </a:pPr>
            <a:r>
              <a:rPr lang="en-US" dirty="0" smtClean="0">
                <a:latin typeface="+mn-lt"/>
              </a:rPr>
              <a:t>Very receptive to  proposed course revisions</a:t>
            </a:r>
          </a:p>
          <a:p>
            <a:pPr marL="1568422" lvl="2" indent="-363538">
              <a:buFont typeface="Arial" charset="0"/>
              <a:buChar char="•"/>
            </a:pPr>
            <a:r>
              <a:rPr lang="en-US" dirty="0" smtClean="0">
                <a:solidFill>
                  <a:schemeClr val="tx1"/>
                </a:solidFill>
                <a:latin typeface="+mn-lt"/>
              </a:rPr>
              <a:t>Students able to more easily print documents if desired</a:t>
            </a:r>
          </a:p>
          <a:p>
            <a:pPr marL="996950" lvl="1" indent="-363538">
              <a:buFont typeface="Arial" charset="0"/>
              <a:buChar char="•"/>
            </a:pPr>
            <a:endParaRPr lang="en-US" dirty="0">
              <a:latin typeface="+mn-lt"/>
            </a:endParaRPr>
          </a:p>
          <a:p>
            <a:pPr indent="-852413"/>
            <a:endParaRPr lang="en-US" dirty="0" smtClean="0">
              <a:solidFill>
                <a:schemeClr val="tx1"/>
              </a:solidFill>
              <a:latin typeface="+mn-lt"/>
            </a:endParaRPr>
          </a:p>
          <a:p>
            <a:pPr indent="-852413"/>
            <a:endParaRPr lang="en-US" dirty="0">
              <a:solidFill>
                <a:schemeClr val="tx1"/>
              </a:solidFill>
              <a:latin typeface="+mn-lt"/>
            </a:endParaRPr>
          </a:p>
        </p:txBody>
      </p:sp>
      <p:sp>
        <p:nvSpPr>
          <p:cNvPr id="8" name="Text Placeholder 7"/>
          <p:cNvSpPr>
            <a:spLocks noGrp="1"/>
          </p:cNvSpPr>
          <p:nvPr>
            <p:ph type="body" sz="quarter" idx="24"/>
          </p:nvPr>
        </p:nvSpPr>
        <p:spPr/>
        <p:txBody>
          <a:bodyPr/>
          <a:lstStyle/>
          <a:p>
            <a:r>
              <a:rPr lang="en-US" dirty="0" smtClean="0"/>
              <a:t>QM Rubric Pilot in Graduate Program in Education</a:t>
            </a:r>
            <a:endParaRPr lang="en-US" dirty="0"/>
          </a:p>
        </p:txBody>
      </p:sp>
      <p:sp>
        <p:nvSpPr>
          <p:cNvPr id="9" name="Text Placeholder 8"/>
          <p:cNvSpPr>
            <a:spLocks noGrp="1"/>
          </p:cNvSpPr>
          <p:nvPr>
            <p:ph type="body" sz="quarter" idx="25"/>
          </p:nvPr>
        </p:nvSpPr>
        <p:spPr>
          <a:xfrm>
            <a:off x="11527716" y="5547466"/>
            <a:ext cx="10047018" cy="754045"/>
          </a:xfrm>
        </p:spPr>
        <p:txBody>
          <a:bodyPr/>
          <a:lstStyle/>
          <a:p>
            <a:r>
              <a:rPr lang="en-US" dirty="0" smtClean="0"/>
              <a:t>QM Rubric Pilot in Undergraduate Program</a:t>
            </a:r>
            <a:endParaRPr lang="en-US" dirty="0"/>
          </a:p>
        </p:txBody>
      </p:sp>
      <p:sp>
        <p:nvSpPr>
          <p:cNvPr id="10" name="Text Placeholder 9"/>
          <p:cNvSpPr>
            <a:spLocks noGrp="1"/>
          </p:cNvSpPr>
          <p:nvPr>
            <p:ph type="body" sz="quarter" idx="26"/>
          </p:nvPr>
        </p:nvSpPr>
        <p:spPr>
          <a:xfrm>
            <a:off x="11527716" y="6670872"/>
            <a:ext cx="10047018" cy="27238204"/>
          </a:xfrm>
        </p:spPr>
        <p:txBody>
          <a:bodyPr/>
          <a:lstStyle/>
          <a:p>
            <a:r>
              <a:rPr lang="en-US" dirty="0" smtClean="0">
                <a:solidFill>
                  <a:schemeClr val="tx1"/>
                </a:solidFill>
                <a:latin typeface="+mn-lt"/>
              </a:rPr>
              <a:t>Morningside College has offered online courses to undergraduate students since 2010. These courses were  only offered in the summer.  Recently Morningside College approved a new Bachelors Degree Completion Program which will be fully online.  This program is directed at non-traditional students. </a:t>
            </a:r>
          </a:p>
          <a:p>
            <a:endParaRPr lang="en-US" dirty="0">
              <a:solidFill>
                <a:schemeClr val="tx1"/>
              </a:solidFill>
              <a:latin typeface="+mn-lt"/>
            </a:endParaRPr>
          </a:p>
          <a:p>
            <a:r>
              <a:rPr lang="en-US" dirty="0" smtClean="0">
                <a:solidFill>
                  <a:schemeClr val="tx1"/>
                </a:solidFill>
                <a:latin typeface="+mn-lt"/>
              </a:rPr>
              <a:t>Challenges in the Undergraduate program online offerings:</a:t>
            </a:r>
          </a:p>
          <a:p>
            <a:pPr marL="342900" indent="-342900">
              <a:buFont typeface="Arial" charset="0"/>
              <a:buChar char="•"/>
            </a:pPr>
            <a:r>
              <a:rPr lang="en-US" dirty="0" smtClean="0">
                <a:solidFill>
                  <a:schemeClr val="tx1"/>
                </a:solidFill>
                <a:latin typeface="+mn-lt"/>
              </a:rPr>
              <a:t>Faculty are not formally trained in online course development. </a:t>
            </a:r>
          </a:p>
          <a:p>
            <a:pPr marL="342900" indent="-342900">
              <a:buFont typeface="Arial" charset="0"/>
              <a:buChar char="•"/>
            </a:pPr>
            <a:r>
              <a:rPr lang="en-US" dirty="0" smtClean="0">
                <a:solidFill>
                  <a:schemeClr val="tx1"/>
                </a:solidFill>
                <a:latin typeface="+mn-lt"/>
              </a:rPr>
              <a:t>Faculty were dependent on one another to provide development and training.</a:t>
            </a:r>
            <a:endParaRPr lang="en-US" dirty="0">
              <a:solidFill>
                <a:schemeClr val="tx1"/>
              </a:solidFill>
              <a:latin typeface="+mn-lt"/>
            </a:endParaRPr>
          </a:p>
          <a:p>
            <a:pPr marL="342900" indent="-342900">
              <a:buFont typeface="Arial" charset="0"/>
              <a:buChar char="•"/>
            </a:pPr>
            <a:r>
              <a:rPr lang="en-US" dirty="0" smtClean="0">
                <a:solidFill>
                  <a:schemeClr val="tx1"/>
                </a:solidFill>
                <a:latin typeface="+mn-lt"/>
              </a:rPr>
              <a:t>Students are often not prepared for online courses.</a:t>
            </a:r>
          </a:p>
          <a:p>
            <a:pPr marL="342900" indent="-342900">
              <a:buFont typeface="Arial" charset="0"/>
              <a:buChar char="•"/>
            </a:pPr>
            <a:r>
              <a:rPr lang="en-US" dirty="0" smtClean="0">
                <a:solidFill>
                  <a:schemeClr val="tx1"/>
                </a:solidFill>
                <a:latin typeface="+mn-lt"/>
              </a:rPr>
              <a:t>All online offerings are in short (8 week) terms.</a:t>
            </a:r>
          </a:p>
          <a:p>
            <a:pPr marL="342900" indent="-342900">
              <a:buFont typeface="Arial" charset="0"/>
              <a:buChar char="•"/>
            </a:pPr>
            <a:r>
              <a:rPr lang="en-US" dirty="0" smtClean="0">
                <a:solidFill>
                  <a:schemeClr val="tx1"/>
                </a:solidFill>
                <a:latin typeface="+mn-lt"/>
              </a:rPr>
              <a:t>Undergraduate faculty tend to have a more negative perception of the quality of online learning.</a:t>
            </a:r>
          </a:p>
          <a:p>
            <a:pPr marL="342900" indent="-342900">
              <a:buFont typeface="Arial" charset="0"/>
              <a:buChar char="•"/>
            </a:pPr>
            <a:endParaRPr lang="en-US" dirty="0">
              <a:solidFill>
                <a:schemeClr val="tx1"/>
              </a:solidFill>
              <a:latin typeface="+mn-lt"/>
            </a:endParaRPr>
          </a:p>
          <a:p>
            <a:r>
              <a:rPr lang="en-US" dirty="0" smtClean="0">
                <a:solidFill>
                  <a:schemeClr val="tx1"/>
                </a:solidFill>
                <a:latin typeface="+mn-lt"/>
              </a:rPr>
              <a:t>The QM Pilot</a:t>
            </a:r>
          </a:p>
          <a:p>
            <a:pPr marL="342900" indent="-342900">
              <a:buFont typeface="Arial" charset="0"/>
              <a:buChar char="•"/>
            </a:pPr>
            <a:r>
              <a:rPr lang="en-US" dirty="0" smtClean="0">
                <a:solidFill>
                  <a:schemeClr val="tx1"/>
                </a:solidFill>
                <a:latin typeface="+mn-lt"/>
              </a:rPr>
              <a:t>Faculty teaching summer and in the new degree completion program were introduced to the QM rubrics as a tool for improving their courses.</a:t>
            </a:r>
          </a:p>
          <a:p>
            <a:pPr marL="342900" indent="-342900">
              <a:buFont typeface="Arial" charset="0"/>
              <a:buChar char="•"/>
            </a:pPr>
            <a:r>
              <a:rPr lang="en-US" dirty="0" smtClean="0">
                <a:solidFill>
                  <a:schemeClr val="tx1"/>
                </a:solidFill>
                <a:latin typeface="+mn-lt"/>
              </a:rPr>
              <a:t>Training focused on Standards 1, 2, 3, and </a:t>
            </a:r>
            <a:r>
              <a:rPr lang="en-US" dirty="0" smtClean="0">
                <a:solidFill>
                  <a:schemeClr val="tx1"/>
                </a:solidFill>
                <a:latin typeface="+mn-lt"/>
              </a:rPr>
              <a:t>7. Second set of training was hybrid in nature.</a:t>
            </a:r>
            <a:endParaRPr lang="en-US" dirty="0" smtClean="0">
              <a:solidFill>
                <a:schemeClr val="tx1"/>
              </a:solidFill>
              <a:latin typeface="+mn-lt"/>
            </a:endParaRPr>
          </a:p>
          <a:p>
            <a:pPr marL="342900" indent="-342900">
              <a:buFont typeface="Arial" charset="0"/>
              <a:buChar char="•"/>
            </a:pPr>
            <a:r>
              <a:rPr lang="en-US" dirty="0" smtClean="0">
                <a:solidFill>
                  <a:schemeClr val="tx1"/>
                </a:solidFill>
                <a:latin typeface="+mn-lt"/>
              </a:rPr>
              <a:t>Once courses were designed, each faculty member went through an informal course review using the QM rubric to recommend improvements.</a:t>
            </a:r>
          </a:p>
          <a:p>
            <a:pPr marL="342900" indent="-342900">
              <a:buFont typeface="Arial" charset="0"/>
              <a:buChar char="•"/>
            </a:pPr>
            <a:r>
              <a:rPr lang="en-US" dirty="0" smtClean="0">
                <a:solidFill>
                  <a:schemeClr val="tx1"/>
                </a:solidFill>
                <a:latin typeface="+mn-lt"/>
              </a:rPr>
              <a:t>Faculty implemented the revisions into their course (as much as possible).</a:t>
            </a:r>
          </a:p>
          <a:p>
            <a:endParaRPr lang="en-US" dirty="0" smtClean="0">
              <a:solidFill>
                <a:schemeClr val="tx1"/>
              </a:solidFill>
              <a:latin typeface="+mn-lt"/>
            </a:endParaRPr>
          </a:p>
          <a:p>
            <a:r>
              <a:rPr lang="en-US" dirty="0" smtClean="0">
                <a:solidFill>
                  <a:schemeClr val="tx1"/>
                </a:solidFill>
                <a:latin typeface="+mn-lt"/>
              </a:rPr>
              <a:t>Outcome</a:t>
            </a:r>
            <a:r>
              <a:rPr lang="en-US" dirty="0" smtClean="0">
                <a:solidFill>
                  <a:schemeClr val="tx1"/>
                </a:solidFill>
                <a:latin typeface="+mn-lt"/>
              </a:rPr>
              <a:t>:</a:t>
            </a:r>
          </a:p>
          <a:p>
            <a:pPr marL="342900" indent="-342900">
              <a:buFont typeface="Arial" charset="0"/>
              <a:buChar char="•"/>
            </a:pPr>
            <a:r>
              <a:rPr lang="en-US" dirty="0" smtClean="0">
                <a:solidFill>
                  <a:schemeClr val="tx1"/>
                </a:solidFill>
                <a:latin typeface="+mn-lt"/>
              </a:rPr>
              <a:t>Surveyed the students enrolled in the pilot courses (N = 20</a:t>
            </a:r>
            <a:r>
              <a:rPr lang="en-US" dirty="0" smtClean="0">
                <a:solidFill>
                  <a:schemeClr val="tx1"/>
                </a:solidFill>
                <a:latin typeface="+mn-lt"/>
              </a:rPr>
              <a:t>).</a:t>
            </a:r>
          </a:p>
          <a:p>
            <a:pPr marL="342900" indent="-342900">
              <a:buFont typeface="Arial" charset="0"/>
              <a:buChar char="•"/>
            </a:pPr>
            <a:endParaRPr lang="en-US" dirty="0">
              <a:solidFill>
                <a:schemeClr val="tx1"/>
              </a:solidFill>
              <a:latin typeface="+mn-lt"/>
            </a:endParaRPr>
          </a:p>
          <a:p>
            <a:pPr marL="342900" indent="-342900">
              <a:buFont typeface="Arial" charset="0"/>
              <a:buChar char="•"/>
            </a:pPr>
            <a:endParaRPr lang="en-US" dirty="0" smtClean="0">
              <a:solidFill>
                <a:schemeClr val="tx1"/>
              </a:solidFill>
              <a:latin typeface="+mn-lt"/>
            </a:endParaRPr>
          </a:p>
          <a:p>
            <a:pPr marL="342900" indent="-342900">
              <a:buFont typeface="Arial" charset="0"/>
              <a:buChar char="•"/>
            </a:pPr>
            <a:endParaRPr lang="en-US" dirty="0">
              <a:solidFill>
                <a:schemeClr val="tx1"/>
              </a:solidFill>
              <a:latin typeface="+mn-lt"/>
            </a:endParaRPr>
          </a:p>
          <a:p>
            <a:pPr marL="342900" indent="-342900">
              <a:buFont typeface="Arial" charset="0"/>
              <a:buChar char="•"/>
            </a:pPr>
            <a:endParaRPr lang="en-US" dirty="0" smtClean="0">
              <a:solidFill>
                <a:schemeClr val="tx1"/>
              </a:solidFill>
              <a:latin typeface="+mn-lt"/>
            </a:endParaRPr>
          </a:p>
          <a:p>
            <a:pPr marL="342900" indent="-342900">
              <a:buFont typeface="Arial" charset="0"/>
              <a:buChar char="•"/>
            </a:pPr>
            <a:endParaRPr lang="en-US" dirty="0">
              <a:solidFill>
                <a:schemeClr val="tx1"/>
              </a:solidFill>
              <a:latin typeface="+mn-lt"/>
            </a:endParaRPr>
          </a:p>
          <a:p>
            <a:pPr marL="342900" indent="-342900">
              <a:buFont typeface="Arial" charset="0"/>
              <a:buChar char="•"/>
            </a:pPr>
            <a:endParaRPr lang="en-US" dirty="0" smtClean="0">
              <a:solidFill>
                <a:schemeClr val="tx1"/>
              </a:solidFill>
              <a:latin typeface="+mn-lt"/>
            </a:endParaRPr>
          </a:p>
          <a:p>
            <a:pPr marL="342900" indent="-342900">
              <a:buFont typeface="Arial" charset="0"/>
              <a:buChar char="•"/>
            </a:pPr>
            <a:endParaRPr lang="en-US" dirty="0">
              <a:solidFill>
                <a:schemeClr val="tx1"/>
              </a:solidFill>
              <a:latin typeface="+mn-lt"/>
            </a:endParaRPr>
          </a:p>
          <a:p>
            <a:pPr marL="342900" indent="-342900">
              <a:buFont typeface="Arial" charset="0"/>
              <a:buChar char="•"/>
            </a:pPr>
            <a:endParaRPr lang="en-US" dirty="0" smtClean="0">
              <a:solidFill>
                <a:schemeClr val="tx1"/>
              </a:solidFill>
              <a:latin typeface="+mn-lt"/>
            </a:endParaRPr>
          </a:p>
          <a:p>
            <a:pPr marL="342900" indent="-342900">
              <a:buFont typeface="Arial" charset="0"/>
              <a:buChar char="•"/>
            </a:pPr>
            <a:endParaRPr lang="en-US" dirty="0">
              <a:solidFill>
                <a:schemeClr val="tx1"/>
              </a:solidFill>
              <a:latin typeface="+mn-lt"/>
            </a:endParaRPr>
          </a:p>
          <a:p>
            <a:pPr marL="342900" indent="-342900">
              <a:buFont typeface="Arial" charset="0"/>
              <a:buChar char="•"/>
            </a:pPr>
            <a:endParaRPr lang="en-US" dirty="0" smtClean="0">
              <a:solidFill>
                <a:schemeClr val="tx1"/>
              </a:solidFill>
              <a:latin typeface="+mn-lt"/>
            </a:endParaRPr>
          </a:p>
          <a:p>
            <a:pPr marL="342900" indent="-342900">
              <a:buFont typeface="Arial" charset="0"/>
              <a:buChar char="•"/>
            </a:pPr>
            <a:endParaRPr lang="en-US" dirty="0">
              <a:solidFill>
                <a:schemeClr val="tx1"/>
              </a:solidFill>
              <a:latin typeface="+mn-lt"/>
            </a:endParaRPr>
          </a:p>
          <a:p>
            <a:pPr marL="342900" indent="-342900">
              <a:buFont typeface="Arial" charset="0"/>
              <a:buChar char="•"/>
            </a:pPr>
            <a:endParaRPr lang="en-US" dirty="0" smtClean="0">
              <a:solidFill>
                <a:schemeClr val="tx1"/>
              </a:solidFill>
              <a:latin typeface="+mn-lt"/>
            </a:endParaRPr>
          </a:p>
          <a:p>
            <a:pPr marL="342900" indent="-342900">
              <a:buFont typeface="Arial" charset="0"/>
              <a:buChar char="•"/>
            </a:pPr>
            <a:endParaRPr lang="en-US" dirty="0">
              <a:solidFill>
                <a:schemeClr val="tx1"/>
              </a:solidFill>
              <a:latin typeface="+mn-lt"/>
            </a:endParaRPr>
          </a:p>
          <a:p>
            <a:pPr marL="342900" indent="-342900">
              <a:buFont typeface="Arial" charset="0"/>
              <a:buChar char="•"/>
            </a:pPr>
            <a:endParaRPr lang="en-US" dirty="0" smtClean="0">
              <a:solidFill>
                <a:schemeClr val="tx1"/>
              </a:solidFill>
              <a:latin typeface="+mn-lt"/>
            </a:endParaRPr>
          </a:p>
          <a:p>
            <a:pPr marL="342900" indent="-342900">
              <a:buFont typeface="Arial" charset="0"/>
              <a:buChar char="•"/>
            </a:pPr>
            <a:r>
              <a:rPr lang="en-US" dirty="0" smtClean="0">
                <a:solidFill>
                  <a:schemeClr val="tx1"/>
                </a:solidFill>
                <a:latin typeface="+mn-lt"/>
              </a:rPr>
              <a:t>Faculty Feedback</a:t>
            </a:r>
          </a:p>
          <a:p>
            <a:pPr marL="1042988" lvl="1" indent="-363538">
              <a:buFont typeface="Arial" charset="0"/>
              <a:buChar char="•"/>
            </a:pPr>
            <a:r>
              <a:rPr lang="en-US" dirty="0" smtClean="0">
                <a:latin typeface="+mn-lt"/>
              </a:rPr>
              <a:t>“The </a:t>
            </a:r>
            <a:r>
              <a:rPr lang="en-US" dirty="0">
                <a:latin typeface="+mn-lt"/>
              </a:rPr>
              <a:t>QM training and rubrics made me more mindful of my specific unit objectives and how they were related to my overall course objectives and assignments</a:t>
            </a:r>
            <a:r>
              <a:rPr lang="en-US" dirty="0" smtClean="0">
                <a:latin typeface="+mn-lt"/>
              </a:rPr>
              <a:t>.”</a:t>
            </a:r>
            <a:r>
              <a:rPr lang="en-US" dirty="0">
                <a:latin typeface="+mn-lt"/>
              </a:rPr>
              <a:t> </a:t>
            </a:r>
          </a:p>
          <a:p>
            <a:pPr marL="1042988" lvl="1" indent="-363538">
              <a:buFont typeface="Arial" charset="0"/>
              <a:buChar char="•"/>
            </a:pPr>
            <a:r>
              <a:rPr lang="en-US" dirty="0" smtClean="0">
                <a:latin typeface="+mn-lt"/>
              </a:rPr>
              <a:t>“The </a:t>
            </a:r>
            <a:r>
              <a:rPr lang="en-US" dirty="0">
                <a:latin typeface="+mn-lt"/>
              </a:rPr>
              <a:t>QM training and rubrics helped me in creating a detailed syllabus which, in turn, reduced the number of emails I received with student questions about the course</a:t>
            </a:r>
            <a:r>
              <a:rPr lang="en-US" dirty="0" smtClean="0">
                <a:latin typeface="+mn-lt"/>
              </a:rPr>
              <a:t>.”</a:t>
            </a:r>
          </a:p>
          <a:p>
            <a:pPr marL="1042988" lvl="1" indent="-363538">
              <a:buFont typeface="Arial" charset="0"/>
              <a:buChar char="•"/>
            </a:pPr>
            <a:r>
              <a:rPr lang="en-US" dirty="0" smtClean="0">
                <a:latin typeface="+mn-lt"/>
              </a:rPr>
              <a:t>“Enjoyed </a:t>
            </a:r>
            <a:r>
              <a:rPr lang="en-US" dirty="0">
                <a:latin typeface="+mn-lt"/>
              </a:rPr>
              <a:t>doing some of the </a:t>
            </a:r>
            <a:r>
              <a:rPr lang="en-US" dirty="0" smtClean="0">
                <a:latin typeface="+mn-lt"/>
              </a:rPr>
              <a:t>[training] work </a:t>
            </a:r>
            <a:r>
              <a:rPr lang="en-US" dirty="0">
                <a:latin typeface="+mn-lt"/>
              </a:rPr>
              <a:t>online, but experienced frustration when the soft chalk system wouldn’t let me continue.  (It was a technology glitch</a:t>
            </a:r>
            <a:r>
              <a:rPr lang="en-US" dirty="0" smtClean="0">
                <a:latin typeface="+mn-lt"/>
              </a:rPr>
              <a:t>).”</a:t>
            </a:r>
            <a:endParaRPr lang="en-US" dirty="0">
              <a:latin typeface="+mn-lt"/>
            </a:endParaRPr>
          </a:p>
          <a:p>
            <a:pPr marL="1042988" lvl="1" indent="-363538">
              <a:buFont typeface="Arial" charset="0"/>
              <a:buChar char="•"/>
            </a:pPr>
            <a:r>
              <a:rPr lang="en-US" dirty="0" smtClean="0">
                <a:latin typeface="+mn-lt"/>
              </a:rPr>
              <a:t>“Little </a:t>
            </a:r>
            <a:r>
              <a:rPr lang="en-US" dirty="0">
                <a:latin typeface="+mn-lt"/>
              </a:rPr>
              <a:t>changes in how things are presented on Moodle make big changes in my actions. - Wording of questions, the ordering of what needs to happen, etc.  were critically important to my motivation and success</a:t>
            </a:r>
            <a:r>
              <a:rPr lang="en-US" dirty="0" smtClean="0">
                <a:latin typeface="+mn-lt"/>
              </a:rPr>
              <a:t>.”</a:t>
            </a:r>
            <a:endParaRPr lang="en-US" dirty="0">
              <a:latin typeface="+mn-lt"/>
            </a:endParaRPr>
          </a:p>
          <a:p>
            <a:pPr marL="1042988" lvl="1" indent="-363538">
              <a:buFont typeface="Arial" charset="0"/>
              <a:buChar char="•"/>
            </a:pPr>
            <a:r>
              <a:rPr lang="en-US" dirty="0" smtClean="0">
                <a:latin typeface="+mn-lt"/>
              </a:rPr>
              <a:t>“Enjoyed </a:t>
            </a:r>
            <a:r>
              <a:rPr lang="en-US" dirty="0">
                <a:latin typeface="+mn-lt"/>
              </a:rPr>
              <a:t>it, especially working on my own, then getting together in a group.  Not sure how to simulate that online, but liked both the individual and group processes</a:t>
            </a:r>
            <a:r>
              <a:rPr lang="en-US" dirty="0" smtClean="0">
                <a:latin typeface="+mn-lt"/>
              </a:rPr>
              <a:t>.”</a:t>
            </a:r>
            <a:endParaRPr lang="en-US" dirty="0">
              <a:latin typeface="+mn-lt"/>
            </a:endParaRPr>
          </a:p>
          <a:p>
            <a:pPr marL="906463" lvl="1" indent="-363538">
              <a:buFont typeface="Arial" charset="0"/>
              <a:buChar char="•"/>
            </a:pPr>
            <a:endParaRPr lang="en-US" dirty="0" smtClean="0">
              <a:solidFill>
                <a:schemeClr val="tx1"/>
              </a:solidFill>
              <a:latin typeface="+mn-lt"/>
            </a:endParaRPr>
          </a:p>
          <a:p>
            <a:pPr marL="1103313" lvl="1" indent="-500063">
              <a:buFont typeface="Arial" charset="0"/>
              <a:buChar char="•"/>
            </a:pPr>
            <a:endParaRPr lang="en-US" dirty="0" smtClean="0">
              <a:latin typeface="+mn-lt"/>
            </a:endParaRPr>
          </a:p>
        </p:txBody>
      </p:sp>
      <p:sp>
        <p:nvSpPr>
          <p:cNvPr id="15" name="Text Placeholder 14"/>
          <p:cNvSpPr>
            <a:spLocks noGrp="1"/>
          </p:cNvSpPr>
          <p:nvPr>
            <p:ph type="body" sz="quarter" idx="96"/>
          </p:nvPr>
        </p:nvSpPr>
        <p:spPr>
          <a:xfrm>
            <a:off x="922341" y="29013843"/>
            <a:ext cx="10056813" cy="3385520"/>
          </a:xfrm>
        </p:spPr>
        <p:txBody>
          <a:bodyPr/>
          <a:lstStyle/>
          <a:p>
            <a:pPr marL="342900" indent="-342900">
              <a:buFont typeface="Arial" charset="0"/>
              <a:buChar char="•"/>
            </a:pPr>
            <a:r>
              <a:rPr lang="en-US" dirty="0" smtClean="0">
                <a:solidFill>
                  <a:schemeClr val="tx1"/>
                </a:solidFill>
                <a:latin typeface="+mn-lt"/>
              </a:rPr>
              <a:t>Identify the different ways that faculty can use to utilize the QM rubrics in course development and improvement.</a:t>
            </a:r>
          </a:p>
          <a:p>
            <a:pPr marL="342900" indent="-342900">
              <a:buFont typeface="Arial" charset="0"/>
              <a:buChar char="•"/>
            </a:pPr>
            <a:r>
              <a:rPr lang="en-US" dirty="0" smtClean="0">
                <a:solidFill>
                  <a:schemeClr val="tx1"/>
                </a:solidFill>
                <a:latin typeface="+mn-lt"/>
              </a:rPr>
              <a:t>Identify ways of encouraging faculty to utilize the QM rubrics in course development and improvement.</a:t>
            </a:r>
          </a:p>
          <a:p>
            <a:pPr marL="342900" indent="-342900">
              <a:buFont typeface="Arial" charset="0"/>
              <a:buChar char="•"/>
            </a:pPr>
            <a:r>
              <a:rPr lang="en-US" dirty="0" smtClean="0">
                <a:solidFill>
                  <a:schemeClr val="tx1"/>
                </a:solidFill>
                <a:latin typeface="+mn-lt"/>
              </a:rPr>
              <a:t>Describe how utilizing the QM rubrics in course development and/or revision improved the student experience in the course.</a:t>
            </a:r>
          </a:p>
          <a:p>
            <a:pPr marL="342900" indent="-342900">
              <a:buFont typeface="Arial" charset="0"/>
              <a:buChar char="•"/>
            </a:pPr>
            <a:endParaRPr lang="en-US" dirty="0">
              <a:solidFill>
                <a:schemeClr val="tx1"/>
              </a:solidFill>
              <a:latin typeface="+mn-lt"/>
            </a:endParaRPr>
          </a:p>
        </p:txBody>
      </p:sp>
      <p:sp>
        <p:nvSpPr>
          <p:cNvPr id="16" name="Text Placeholder 15"/>
          <p:cNvSpPr>
            <a:spLocks noGrp="1"/>
          </p:cNvSpPr>
          <p:nvPr>
            <p:ph type="body" sz="quarter" idx="150"/>
          </p:nvPr>
        </p:nvSpPr>
        <p:spPr>
          <a:xfrm>
            <a:off x="5932593" y="4046900"/>
            <a:ext cx="31998968" cy="1280160"/>
          </a:xfrm>
        </p:spPr>
        <p:txBody>
          <a:bodyPr/>
          <a:lstStyle/>
          <a:p>
            <a:r>
              <a:rPr lang="en-US" dirty="0" smtClean="0"/>
              <a:t>Morningside College</a:t>
            </a:r>
            <a:endParaRPr lang="en-US" dirty="0"/>
          </a:p>
        </p:txBody>
      </p:sp>
      <p:sp>
        <p:nvSpPr>
          <p:cNvPr id="17" name="Text Placeholder 16"/>
          <p:cNvSpPr>
            <a:spLocks noGrp="1"/>
          </p:cNvSpPr>
          <p:nvPr>
            <p:ph type="body" sz="quarter" idx="151"/>
          </p:nvPr>
        </p:nvSpPr>
        <p:spPr>
          <a:xfrm>
            <a:off x="5932593" y="3331133"/>
            <a:ext cx="31998968" cy="1280160"/>
          </a:xfrm>
        </p:spPr>
        <p:txBody>
          <a:bodyPr>
            <a:normAutofit fontScale="77500" lnSpcReduction="20000"/>
          </a:bodyPr>
          <a:lstStyle/>
          <a:p>
            <a:r>
              <a:rPr lang="en-US" dirty="0" smtClean="0"/>
              <a:t>Kimberly M. Christopherson, Jackie Barber, Sandra Van </a:t>
            </a:r>
            <a:r>
              <a:rPr lang="en-US" dirty="0" err="1" smtClean="0"/>
              <a:t>Drie-Yockey</a:t>
            </a:r>
            <a:r>
              <a:rPr lang="en-US" dirty="0" smtClean="0"/>
              <a:t>, Michelle Laughlin</a:t>
            </a:r>
            <a:endParaRPr lang="en-US" dirty="0"/>
          </a:p>
        </p:txBody>
      </p:sp>
      <p:sp>
        <p:nvSpPr>
          <p:cNvPr id="18" name="Text Placeholder 17"/>
          <p:cNvSpPr>
            <a:spLocks noGrp="1"/>
          </p:cNvSpPr>
          <p:nvPr>
            <p:ph type="body" sz="quarter" idx="153"/>
          </p:nvPr>
        </p:nvSpPr>
        <p:spPr>
          <a:xfrm>
            <a:off x="904188" y="465813"/>
            <a:ext cx="41341092" cy="2865320"/>
          </a:xfrm>
        </p:spPr>
        <p:txBody>
          <a:bodyPr>
            <a:normAutofit fontScale="70000" lnSpcReduction="20000"/>
          </a:bodyPr>
          <a:lstStyle/>
          <a:p>
            <a:r>
              <a:rPr lang="en-US" b="0" dirty="0"/>
              <a:t>Introducing the QM Rubrics and Gaining Faculty Buy-in: Using </a:t>
            </a:r>
            <a:r>
              <a:rPr lang="en-US" b="0" dirty="0" smtClean="0"/>
              <a:t>Non-Threatening </a:t>
            </a:r>
            <a:r>
              <a:rPr lang="en-US" b="0" dirty="0"/>
              <a:t>Approaches to</a:t>
            </a:r>
          </a:p>
          <a:p>
            <a:r>
              <a:rPr lang="en-US" b="0" dirty="0"/>
              <a:t>Using the QM Rubrics</a:t>
            </a:r>
            <a:endParaRPr lang="en-US" dirty="0"/>
          </a:p>
        </p:txBody>
      </p:sp>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1811" y="6616064"/>
            <a:ext cx="5188858" cy="2771898"/>
          </a:xfrm>
          <a:prstGeom prst="rect">
            <a:avLst/>
          </a:prstGeom>
        </p:spPr>
      </p:pic>
      <p:graphicFrame>
        <p:nvGraphicFramePr>
          <p:cNvPr id="19" name="Chart 18"/>
          <p:cNvGraphicFramePr>
            <a:graphicFrameLocks/>
          </p:cNvGraphicFramePr>
          <p:nvPr>
            <p:extLst>
              <p:ext uri="{D42A27DB-BD31-4B8C-83A1-F6EECF244321}">
                <p14:modId xmlns:p14="http://schemas.microsoft.com/office/powerpoint/2010/main" val="1439873670"/>
              </p:ext>
            </p:extLst>
          </p:nvPr>
        </p:nvGraphicFramePr>
        <p:xfrm>
          <a:off x="12007565" y="19442484"/>
          <a:ext cx="9246416" cy="5225102"/>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p:cNvSpPr txBox="1"/>
          <p:nvPr/>
        </p:nvSpPr>
        <p:spPr>
          <a:xfrm>
            <a:off x="12007565" y="24667586"/>
            <a:ext cx="9924512" cy="477054"/>
          </a:xfrm>
          <a:prstGeom prst="rect">
            <a:avLst/>
          </a:prstGeom>
          <a:noFill/>
        </p:spPr>
        <p:txBody>
          <a:bodyPr wrap="none" rtlCol="0">
            <a:spAutoFit/>
          </a:bodyPr>
          <a:lstStyle/>
          <a:p>
            <a:r>
              <a:rPr lang="en-US" sz="2500" dirty="0" smtClean="0">
                <a:latin typeface="Times New Roman" panose="02020603050405020304" pitchFamily="18" charset="0"/>
                <a:cs typeface="Times New Roman" panose="02020603050405020304" pitchFamily="18" charset="0"/>
              </a:rPr>
              <a:t>Note: Data represents percent of students selecting Agree or Strongly Agree</a:t>
            </a:r>
            <a:endParaRPr lang="en-US" sz="2500" dirty="0">
              <a:latin typeface="Times New Roman" panose="02020603050405020304" pitchFamily="18" charset="0"/>
              <a:cs typeface="Times New Roman" panose="02020603050405020304" pitchFamily="18" charset="0"/>
            </a:endParaRPr>
          </a:p>
        </p:txBody>
      </p:sp>
      <p:sp>
        <p:nvSpPr>
          <p:cNvPr id="21" name="Text Placeholder 5"/>
          <p:cNvSpPr>
            <a:spLocks noGrp="1"/>
          </p:cNvSpPr>
          <p:nvPr>
            <p:ph type="body" sz="quarter" idx="22"/>
          </p:nvPr>
        </p:nvSpPr>
        <p:spPr>
          <a:xfrm>
            <a:off x="33272388" y="21678012"/>
            <a:ext cx="10048875" cy="754045"/>
          </a:xfrm>
        </p:spPr>
        <p:txBody>
          <a:bodyPr/>
          <a:lstStyle/>
          <a:p>
            <a:r>
              <a:rPr lang="en-US" dirty="0" smtClean="0"/>
              <a:t>Pilot Summary Points</a:t>
            </a:r>
            <a:endParaRPr lang="en-US" dirty="0"/>
          </a:p>
        </p:txBody>
      </p:sp>
      <p:sp>
        <p:nvSpPr>
          <p:cNvPr id="22" name="TextBox 21"/>
          <p:cNvSpPr txBox="1"/>
          <p:nvPr/>
        </p:nvSpPr>
        <p:spPr>
          <a:xfrm>
            <a:off x="33272389" y="23184465"/>
            <a:ext cx="9683610" cy="7017306"/>
          </a:xfrm>
          <a:prstGeom prst="rect">
            <a:avLst/>
          </a:prstGeom>
          <a:noFill/>
        </p:spPr>
        <p:txBody>
          <a:bodyPr wrap="square" rtlCol="0">
            <a:spAutoFit/>
          </a:bodyPr>
          <a:lstStyle/>
          <a:p>
            <a:pPr marL="342900" indent="-342900">
              <a:buFont typeface="Arial" charset="0"/>
              <a:buChar char="•"/>
            </a:pPr>
            <a:r>
              <a:rPr lang="en-US" sz="2500" dirty="0" smtClean="0">
                <a:cs typeface="Times New Roman" panose="02020603050405020304" pitchFamily="18" charset="0"/>
              </a:rPr>
              <a:t>Facu</a:t>
            </a:r>
            <a:r>
              <a:rPr lang="en-US" sz="2500" dirty="0" smtClean="0">
                <a:cs typeface="Times New Roman" panose="02020603050405020304" pitchFamily="18" charset="0"/>
              </a:rPr>
              <a:t>lty in all Pilot Groups were very receptive to the rubrics when presented as a course improvement tool.</a:t>
            </a:r>
          </a:p>
          <a:p>
            <a:pPr marL="342900" indent="-342900">
              <a:buFont typeface="Arial" charset="0"/>
              <a:buChar char="•"/>
            </a:pPr>
            <a:r>
              <a:rPr lang="en-US" sz="2500" dirty="0" smtClean="0">
                <a:cs typeface="Times New Roman" panose="02020603050405020304" pitchFamily="18" charset="0"/>
              </a:rPr>
              <a:t>All found the process to be less daunting than the rubric initially appears. Most are using good practices already.</a:t>
            </a:r>
          </a:p>
          <a:p>
            <a:pPr marL="342900" indent="-342900">
              <a:buFont typeface="Arial" charset="0"/>
              <a:buChar char="•"/>
            </a:pPr>
            <a:r>
              <a:rPr lang="en-US" sz="2500" dirty="0" smtClean="0">
                <a:cs typeface="Times New Roman" panose="02020603050405020304" pitchFamily="18" charset="0"/>
              </a:rPr>
              <a:t>Most difficulty came in writing clear course and module outcomes and mapping these to assessments and activities.</a:t>
            </a:r>
          </a:p>
          <a:p>
            <a:pPr marL="342900" indent="-342900">
              <a:buFont typeface="Arial" charset="0"/>
              <a:buChar char="•"/>
            </a:pPr>
            <a:r>
              <a:rPr lang="en-US" sz="2500" dirty="0" smtClean="0">
                <a:cs typeface="Times New Roman" panose="02020603050405020304" pitchFamily="18" charset="0"/>
              </a:rPr>
              <a:t>Most found fewer student inquiries on basic course structure issues (e.g. where do I find X, how do I contact Y).</a:t>
            </a:r>
          </a:p>
          <a:p>
            <a:pPr marL="342900" indent="-342900">
              <a:buFont typeface="Arial" charset="0"/>
              <a:buChar char="•"/>
            </a:pPr>
            <a:r>
              <a:rPr lang="en-US" sz="2500" dirty="0" smtClean="0">
                <a:cs typeface="Times New Roman" panose="02020603050405020304" pitchFamily="18" charset="0"/>
              </a:rPr>
              <a:t>All believed that these rubrics could be used for a variety of actions (course development, course revision, departmental reviews, accreditation reviews, promotion and tenure evidence, etc.).</a:t>
            </a:r>
          </a:p>
          <a:p>
            <a:pPr marL="342900" indent="-342900">
              <a:buFont typeface="Arial" charset="0"/>
              <a:buChar char="•"/>
            </a:pPr>
            <a:r>
              <a:rPr lang="en-US" sz="2500" dirty="0" smtClean="0">
                <a:cs typeface="Times New Roman" panose="02020603050405020304" pitchFamily="18" charset="0"/>
              </a:rPr>
              <a:t>Creation of a ‘one-stop-shop” link for all student services. Prior to this Student service information was spread across many websites.</a:t>
            </a:r>
          </a:p>
          <a:p>
            <a:pPr marL="342900" indent="-342900">
              <a:buFont typeface="Arial" charset="0"/>
              <a:buChar char="•"/>
            </a:pPr>
            <a:r>
              <a:rPr lang="en-US" sz="2500" dirty="0" smtClean="0">
                <a:cs typeface="Times New Roman" panose="02020603050405020304" pitchFamily="18" charset="0"/>
              </a:rPr>
              <a:t>Faculty very receptive to the training created and enjoyed the collaborative nature of the process.</a:t>
            </a:r>
          </a:p>
          <a:p>
            <a:pPr marL="342900" indent="-342900">
              <a:buFont typeface="Arial" charset="0"/>
              <a:buChar char="•"/>
            </a:pPr>
            <a:r>
              <a:rPr lang="en-US" sz="2500" dirty="0" smtClean="0">
                <a:cs typeface="Times New Roman" panose="02020603050405020304" pitchFamily="18" charset="0"/>
              </a:rPr>
              <a:t>Morningside will begin a more formal implementation plan this year.</a:t>
            </a:r>
          </a:p>
          <a:p>
            <a:pPr marL="342900" indent="-342900">
              <a:buFont typeface="Arial" charset="0"/>
              <a:buChar char="•"/>
            </a:pPr>
            <a:endParaRPr lang="en-US" sz="2500" dirty="0" smtClean="0">
              <a:cs typeface="Times New Roman" panose="02020603050405020304" pitchFamily="18" charset="0"/>
            </a:endParaRPr>
          </a:p>
          <a:p>
            <a:pPr marL="342900" indent="-342900">
              <a:buFont typeface="Arial" charset="0"/>
              <a:buChar char="•"/>
            </a:pPr>
            <a:endParaRPr lang="en-US" sz="2500" dirty="0">
              <a:cs typeface="Times New Roman" panose="02020603050405020304" pitchFamily="18" charset="0"/>
            </a:endParaRPr>
          </a:p>
        </p:txBody>
      </p:sp>
    </p:spTree>
    <p:extLst>
      <p:ext uri="{BB962C8B-B14F-4D97-AF65-F5344CB8AC3E}">
        <p14:creationId xmlns:p14="http://schemas.microsoft.com/office/powerpoint/2010/main" val="3425218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36x48-Template-V2b">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1_Classic 3 Columns">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Classic - Wide Cent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1525</TotalTime>
  <Words>1422</Words>
  <Application>Microsoft Macintosh PowerPoint</Application>
  <PresentationFormat>Custom</PresentationFormat>
  <Paragraphs>164</Paragraphs>
  <Slides>1</Slides>
  <Notes>1</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9" baseType="lpstr">
      <vt:lpstr>Calibri</vt:lpstr>
      <vt:lpstr>Times New Roman</vt:lpstr>
      <vt:lpstr>Trebuchet MS</vt:lpstr>
      <vt:lpstr>Arial</vt:lpstr>
      <vt:lpstr>36x48-Template-V2b</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Kim Christopherson</cp:lastModifiedBy>
  <cp:revision>98</cp:revision>
  <dcterms:created xsi:type="dcterms:W3CDTF">2012-02-03T19:11:35Z</dcterms:created>
  <dcterms:modified xsi:type="dcterms:W3CDTF">2016-10-21T19:52:31Z</dcterms:modified>
</cp:coreProperties>
</file>