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8" r:id="rId3"/>
    <p:sldId id="259" r:id="rId4"/>
    <p:sldId id="266" r:id="rId5"/>
    <p:sldId id="268" r:id="rId6"/>
    <p:sldId id="269" r:id="rId7"/>
    <p:sldId id="270" r:id="rId8"/>
    <p:sldId id="271" r:id="rId9"/>
    <p:sldId id="272" r:id="rId10"/>
    <p:sldId id="273" r:id="rId11"/>
    <p:sldId id="264" r:id="rId12"/>
    <p:sldId id="274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330837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7889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38611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2700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2979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3135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4734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5960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3463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18019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2419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3272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0" y="210319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>
                <a:solidFill>
                  <a:srgbClr val="F1C232"/>
                </a:solidFill>
                <a:latin typeface="Verdana"/>
                <a:ea typeface="Verdana"/>
                <a:cs typeface="Verdana"/>
                <a:sym typeface="Verdana"/>
              </a:rPr>
              <a:t>Slow-Roll</a:t>
            </a:r>
            <a:endParaRPr lang="en" dirty="0">
              <a:solidFill>
                <a:srgbClr val="F1C23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496680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>
                <a:latin typeface="Verdana"/>
                <a:ea typeface="Verdana"/>
                <a:cs typeface="Verdana"/>
                <a:sym typeface="Verdana"/>
              </a:rPr>
              <a:t>An approach to internal reviews</a:t>
            </a:r>
          </a:p>
          <a:p>
            <a:pPr lvl="0">
              <a:spcBef>
                <a:spcPts val="0"/>
              </a:spcBef>
              <a:buNone/>
            </a:pPr>
            <a:r>
              <a:rPr lang="en-US" dirty="0" smtClean="0">
                <a:latin typeface="Verdana"/>
                <a:ea typeface="Verdana"/>
                <a:cs typeface="Verdana"/>
                <a:sym typeface="Verdana"/>
              </a:rPr>
              <a:t>F</a:t>
            </a:r>
            <a:r>
              <a:rPr lang="en" dirty="0" smtClean="0">
                <a:latin typeface="Verdana"/>
                <a:ea typeface="Verdana"/>
                <a:cs typeface="Verdana"/>
                <a:sym typeface="Verdana"/>
              </a:rPr>
              <a:t>or</a:t>
            </a:r>
          </a:p>
          <a:p>
            <a:pPr lvl="0">
              <a:spcBef>
                <a:spcPts val="0"/>
              </a:spcBef>
              <a:buNone/>
            </a:pPr>
            <a:r>
              <a:rPr lang="en" dirty="0" smtClean="0">
                <a:latin typeface="Verdana"/>
                <a:ea typeface="Verdana"/>
                <a:cs typeface="Verdana"/>
                <a:sym typeface="Verdana"/>
              </a:rPr>
              <a:t>Pierce College, Lakewood, WA</a:t>
            </a:r>
            <a:endParaRPr lang="en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026" name="Picture 2" descr="banner art for QM 8th Annual conference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64" y="4315641"/>
            <a:ext cx="3810000" cy="75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/>
        </p:nvSpPr>
        <p:spPr>
          <a:xfrm>
            <a:off x="0" y="1947106"/>
            <a:ext cx="9097855" cy="217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Provide </a:t>
            </a:r>
            <a:r>
              <a:rPr lang="en-US" sz="3200" dirty="0" smtClean="0">
                <a:solidFill>
                  <a:schemeClr val="tx1"/>
                </a:solidFill>
              </a:rPr>
              <a:t>opportunity to reinforce/relearn the QM Rubric &amp; Standards</a:t>
            </a: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IYOC as preparation for QA-QM Lite Reviews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Admin &amp; Faculty both have to be on board!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Slow-roll works; patience is required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81" name="Shape 81"/>
          <p:cNvSpPr txBox="1"/>
          <p:nvPr/>
        </p:nvSpPr>
        <p:spPr>
          <a:xfrm>
            <a:off x="0" y="252810"/>
            <a:ext cx="9097855" cy="84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1C232"/>
                </a:solidFill>
                <a:latin typeface="Verdana"/>
                <a:ea typeface="Verdana"/>
                <a:cs typeface="Verdana"/>
                <a:sym typeface="Verdana"/>
              </a:rPr>
              <a:t>Revise/Reorient</a:t>
            </a:r>
            <a:endParaRPr lang="en" sz="4800" dirty="0">
              <a:solidFill>
                <a:srgbClr val="F1C23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34549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ctrTitle"/>
          </p:nvPr>
        </p:nvSpPr>
        <p:spPr>
          <a:xfrm>
            <a:off x="311700" y="258550"/>
            <a:ext cx="8520600" cy="941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1C232"/>
                </a:solidFill>
                <a:latin typeface="Verdana"/>
                <a:ea typeface="Verdana"/>
                <a:cs typeface="Verdana"/>
                <a:sym typeface="Verdana"/>
              </a:rPr>
              <a:t>Slow-Roll Works!</a:t>
            </a:r>
            <a:endParaRPr lang="en" dirty="0">
              <a:solidFill>
                <a:srgbClr val="F1C23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subTitle" idx="1"/>
          </p:nvPr>
        </p:nvSpPr>
        <p:spPr>
          <a:xfrm>
            <a:off x="311700" y="123657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latin typeface="Verdana"/>
                <a:ea typeface="Verdana"/>
                <a:cs typeface="Verdana"/>
                <a:sym typeface="Verdana"/>
              </a:rPr>
              <a:t>Thanks for your time</a:t>
            </a:r>
            <a:endParaRPr lang="en" dirty="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6" name="Shape 126"/>
          <p:cNvSpPr txBox="1"/>
          <p:nvPr/>
        </p:nvSpPr>
        <p:spPr>
          <a:xfrm>
            <a:off x="775700" y="2335862"/>
            <a:ext cx="7368900" cy="101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Please complete your session evaluations</a:t>
            </a:r>
          </a:p>
        </p:txBody>
      </p:sp>
      <p:pic>
        <p:nvPicPr>
          <p:cNvPr id="6" name="Picture 2" descr="banner art for QM 8th Annual conference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64" y="4315641"/>
            <a:ext cx="3810000" cy="75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14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>
            <a:off x="442500" y="1156575"/>
            <a:ext cx="8259000" cy="3645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1. Establish short-range as well as long-range goals (tactical &amp; strategic).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2. Plan for a slow-roll approach for QM Review implementation.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3. Revise and reorient plans for implementation as needed.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4" name="Shape 74"/>
          <p:cNvSpPr txBox="1"/>
          <p:nvPr/>
        </p:nvSpPr>
        <p:spPr>
          <a:xfrm>
            <a:off x="1455450" y="306962"/>
            <a:ext cx="6233100" cy="84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>
                <a:solidFill>
                  <a:srgbClr val="F1C232"/>
                </a:solidFill>
                <a:latin typeface="Verdana"/>
                <a:ea typeface="Verdana"/>
                <a:cs typeface="Verdana"/>
                <a:sym typeface="Verdana"/>
              </a:rPr>
              <a:t>Session Objectives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/>
        </p:nvSpPr>
        <p:spPr>
          <a:xfrm>
            <a:off x="12276" y="2119717"/>
            <a:ext cx="9104989" cy="217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00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How do you bring QM Reviews to your institution?</a:t>
            </a:r>
            <a:endParaRPr lang="en" sz="30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1" name="Shape 81"/>
          <p:cNvSpPr txBox="1"/>
          <p:nvPr/>
        </p:nvSpPr>
        <p:spPr>
          <a:xfrm>
            <a:off x="12277" y="602969"/>
            <a:ext cx="9104989" cy="84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1C232"/>
                </a:solidFill>
                <a:latin typeface="Verdana"/>
                <a:ea typeface="Verdana"/>
                <a:cs typeface="Verdana"/>
                <a:sym typeface="Verdana"/>
              </a:rPr>
              <a:t>Slow-Roll</a:t>
            </a:r>
            <a:endParaRPr lang="en" sz="4800" dirty="0">
              <a:solidFill>
                <a:srgbClr val="F1C23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/>
        </p:nvSpPr>
        <p:spPr>
          <a:xfrm>
            <a:off x="0" y="2173142"/>
            <a:ext cx="8886975" cy="217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QM training required for hybrid and online instructors (APPQMR)</a:t>
            </a: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No follow-up training or reinforcement</a:t>
            </a: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Attempted Reviews, but kept stalling out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1" name="Shape 81"/>
          <p:cNvSpPr txBox="1"/>
          <p:nvPr/>
        </p:nvSpPr>
        <p:spPr>
          <a:xfrm>
            <a:off x="46145" y="396648"/>
            <a:ext cx="9097855" cy="84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1C232"/>
                </a:solidFill>
                <a:latin typeface="Verdana"/>
                <a:ea typeface="Verdana"/>
                <a:cs typeface="Verdana"/>
                <a:sym typeface="Verdana"/>
              </a:rPr>
              <a:t>Introducing QM</a:t>
            </a:r>
            <a:br>
              <a:rPr lang="en" sz="4800" dirty="0" smtClean="0">
                <a:solidFill>
                  <a:srgbClr val="F1C232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" sz="4800" dirty="0" smtClean="0">
                <a:solidFill>
                  <a:srgbClr val="F1C232"/>
                </a:solidFill>
                <a:latin typeface="Verdana"/>
                <a:ea typeface="Verdana"/>
                <a:cs typeface="Verdana"/>
                <a:sym typeface="Verdana"/>
              </a:rPr>
              <a:t>at Pierce College</a:t>
            </a:r>
            <a:endParaRPr lang="en" sz="4800" dirty="0">
              <a:solidFill>
                <a:srgbClr val="F1C23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456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/>
        </p:nvSpPr>
        <p:spPr>
          <a:xfrm>
            <a:off x="0" y="1772450"/>
            <a:ext cx="8886975" cy="217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Cooperation/collaboration -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eLearning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eLearning Advisory Committee (</a:t>
            </a:r>
            <a:r>
              <a:rPr lang="en-US" sz="3200" dirty="0" err="1" smtClean="0">
                <a:solidFill>
                  <a:schemeClr val="tx1"/>
                </a:solidFill>
              </a:rPr>
              <a:t>eLAC</a:t>
            </a:r>
            <a:r>
              <a:rPr lang="en-US" sz="3200" dirty="0" smtClean="0">
                <a:solidFill>
                  <a:schemeClr val="tx1"/>
                </a:solidFill>
              </a:rPr>
              <a:t>)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Center for Engagement &amp; Learning (CEAL)</a:t>
            </a: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81" name="Shape 81"/>
          <p:cNvSpPr txBox="1"/>
          <p:nvPr/>
        </p:nvSpPr>
        <p:spPr>
          <a:xfrm>
            <a:off x="0" y="252810"/>
            <a:ext cx="9097855" cy="84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1C232"/>
                </a:solidFill>
                <a:latin typeface="Verdana"/>
                <a:ea typeface="Verdana"/>
                <a:cs typeface="Verdana"/>
                <a:sym typeface="Verdana"/>
              </a:rPr>
              <a:t>Moving Past the APP</a:t>
            </a:r>
            <a:r>
              <a:rPr lang="en" sz="4800" dirty="0" smtClean="0">
                <a:solidFill>
                  <a:srgbClr val="F1C232"/>
                </a:solidFill>
                <a:latin typeface="Verdana"/>
                <a:ea typeface="Verdana"/>
                <a:cs typeface="Verdana"/>
                <a:sym typeface="Verdana"/>
              </a:rPr>
              <a:t>QMR</a:t>
            </a:r>
            <a:endParaRPr lang="en" sz="4800" dirty="0">
              <a:solidFill>
                <a:srgbClr val="F1C23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9682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/>
        </p:nvSpPr>
        <p:spPr>
          <a:xfrm>
            <a:off x="0" y="1772450"/>
            <a:ext cx="8886975" cy="217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Created and established an internal Quality Assurance-Quality Matters Review Process (QA-QM Lite Review) and infrastructure.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81" name="Shape 81"/>
          <p:cNvSpPr txBox="1"/>
          <p:nvPr/>
        </p:nvSpPr>
        <p:spPr>
          <a:xfrm>
            <a:off x="0" y="252810"/>
            <a:ext cx="9097855" cy="84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1C232"/>
                </a:solidFill>
                <a:latin typeface="Verdana"/>
                <a:ea typeface="Verdana"/>
                <a:cs typeface="Verdana"/>
                <a:sym typeface="Verdana"/>
              </a:rPr>
              <a:t>Moving Past the APP</a:t>
            </a:r>
            <a:r>
              <a:rPr lang="en" sz="4800" dirty="0" smtClean="0">
                <a:solidFill>
                  <a:srgbClr val="F1C232"/>
                </a:solidFill>
                <a:latin typeface="Verdana"/>
                <a:ea typeface="Verdana"/>
                <a:cs typeface="Verdana"/>
                <a:sym typeface="Verdana"/>
              </a:rPr>
              <a:t>QMR</a:t>
            </a:r>
            <a:endParaRPr lang="en" sz="4800" dirty="0">
              <a:solidFill>
                <a:srgbClr val="F1C23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700556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/>
        </p:nvSpPr>
        <p:spPr>
          <a:xfrm>
            <a:off x="0" y="1772450"/>
            <a:ext cx="8886975" cy="217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Moving forward in a strategically planned, slow, manner, introduced QA-QM Lite Reviews to District faculty.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Full QM Review Team (Chair &amp; Reviewers) w/ expertise from our JBLM campus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81" name="Shape 81"/>
          <p:cNvSpPr txBox="1"/>
          <p:nvPr/>
        </p:nvSpPr>
        <p:spPr>
          <a:xfrm>
            <a:off x="0" y="252810"/>
            <a:ext cx="9097855" cy="84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1C232"/>
                </a:solidFill>
                <a:latin typeface="Verdana"/>
                <a:ea typeface="Verdana"/>
                <a:cs typeface="Verdana"/>
                <a:sym typeface="Verdana"/>
              </a:rPr>
              <a:t>The Slow-Roll</a:t>
            </a:r>
            <a:endParaRPr lang="en" sz="4800" dirty="0">
              <a:solidFill>
                <a:srgbClr val="F1C23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096548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00"/>
    </mc:Choice>
    <mc:Fallback>
      <p:transition spd="slow" advTm="4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/>
        </p:nvSpPr>
        <p:spPr>
          <a:xfrm>
            <a:off x="0" y="1957385"/>
            <a:ext cx="8886975" cy="217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Brought tw</a:t>
            </a:r>
            <a:r>
              <a:rPr lang="en-US" sz="3200" dirty="0" smtClean="0">
                <a:solidFill>
                  <a:schemeClr val="tx1"/>
                </a:solidFill>
              </a:rPr>
              <a:t>o courses out for the QA-QM Lite Review</a:t>
            </a: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Had to substitute for one of the courses</a:t>
            </a: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Reviews completed – good results, but. . 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81" name="Shape 81"/>
          <p:cNvSpPr txBox="1"/>
          <p:nvPr/>
        </p:nvSpPr>
        <p:spPr>
          <a:xfrm>
            <a:off x="0" y="252810"/>
            <a:ext cx="9097855" cy="84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1C232"/>
                </a:solidFill>
                <a:latin typeface="Verdana"/>
                <a:ea typeface="Verdana"/>
                <a:cs typeface="Verdana"/>
                <a:sym typeface="Verdana"/>
              </a:rPr>
              <a:t>The Slow-Roll</a:t>
            </a:r>
            <a:endParaRPr lang="en" sz="4800" dirty="0">
              <a:solidFill>
                <a:srgbClr val="F1C23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94128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/>
        </p:nvSpPr>
        <p:spPr>
          <a:xfrm>
            <a:off x="0" y="2039578"/>
            <a:ext cx="8886975" cy="217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Although APPQMR required, time lapse (no reinforcement, application over time) = loss of understanding of the Rubric/Standards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People are nervous about any kind of perceived “inspection” or “evaluation”</a:t>
            </a:r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81" name="Shape 81"/>
          <p:cNvSpPr txBox="1"/>
          <p:nvPr/>
        </p:nvSpPr>
        <p:spPr>
          <a:xfrm>
            <a:off x="0" y="252810"/>
            <a:ext cx="9097855" cy="84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1C232"/>
                </a:solidFill>
                <a:latin typeface="Verdana"/>
                <a:ea typeface="Verdana"/>
                <a:cs typeface="Verdana"/>
                <a:sym typeface="Verdana"/>
              </a:rPr>
              <a:t>Ah-Ha Moments</a:t>
            </a:r>
            <a:endParaRPr lang="en" sz="4800" dirty="0">
              <a:solidFill>
                <a:srgbClr val="F1C23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35804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244</Words>
  <Application>Microsoft Office PowerPoint</Application>
  <PresentationFormat>On-screen Show (16:9)</PresentationFormat>
  <Paragraphs>45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Verdana</vt:lpstr>
      <vt:lpstr>simple-dark-2</vt:lpstr>
      <vt:lpstr>Slow-Roll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Slow-Roll Works!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Review SNAFUs</dc:title>
  <dc:creator>James Johnson</dc:creator>
  <cp:lastModifiedBy>jj johnson</cp:lastModifiedBy>
  <cp:revision>18</cp:revision>
  <dcterms:modified xsi:type="dcterms:W3CDTF">2016-10-31T12:55:52Z</dcterms:modified>
</cp:coreProperties>
</file>