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  <p:sldMasterId id="2147483666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5" r:id="rId16"/>
    <p:sldId id="274" r:id="rId17"/>
    <p:sldId id="273" r:id="rId1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2" d="100"/>
          <a:sy n="132" d="100"/>
        </p:scale>
        <p:origin x="-104" y="-1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54212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dirty="0" smtClean="0"/>
              <a:t>Sue</a:t>
            </a:r>
            <a:endParaRPr dirty="0"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dirty="0" smtClean="0"/>
              <a:t>Sue</a:t>
            </a:r>
            <a:endParaRPr dirty="0"/>
          </a:p>
        </p:txBody>
      </p:sp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dirty="0" smtClean="0"/>
              <a:t>Barbara</a:t>
            </a:r>
            <a:endParaRPr dirty="0"/>
          </a:p>
        </p:txBody>
      </p:sp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dirty="0" smtClean="0"/>
              <a:t>Barbara</a:t>
            </a:r>
            <a:endParaRPr dirty="0"/>
          </a:p>
        </p:txBody>
      </p:sp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dirty="0" smtClean="0"/>
              <a:t>Barbara</a:t>
            </a:r>
            <a:endParaRPr dirty="0"/>
          </a:p>
        </p:txBody>
      </p:sp>
      <p:sp>
        <p:nvSpPr>
          <p:cNvPr id="249" name="Shape 2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dirty="0" smtClean="0"/>
              <a:t>Sue</a:t>
            </a:r>
            <a:endParaRPr dirty="0"/>
          </a:p>
        </p:txBody>
      </p:sp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dirty="0" smtClean="0"/>
              <a:t>Sue</a:t>
            </a:r>
            <a:endParaRPr dirty="0"/>
          </a:p>
        </p:txBody>
      </p:sp>
      <p:sp>
        <p:nvSpPr>
          <p:cNvPr id="249" name="Shape 2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dirty="0" smtClean="0"/>
              <a:t>Sue</a:t>
            </a:r>
            <a:endParaRPr dirty="0"/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dirty="0" smtClean="0"/>
              <a:t>Sue</a:t>
            </a:r>
            <a:endParaRPr dirty="0"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dirty="0" smtClean="0"/>
              <a:t>Chris</a:t>
            </a:r>
            <a:endParaRPr dirty="0"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dirty="0" smtClean="0"/>
              <a:t>Chris</a:t>
            </a:r>
            <a:endParaRPr dirty="0"/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dirty="0" smtClean="0"/>
              <a:t>Chris</a:t>
            </a:r>
            <a:endParaRPr dirty="0"/>
          </a:p>
        </p:txBody>
      </p:sp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dirty="0" smtClean="0"/>
              <a:t>Barbara</a:t>
            </a:r>
            <a:endParaRPr dirty="0"/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dirty="0" smtClean="0"/>
              <a:t>Barbara</a:t>
            </a:r>
            <a:endParaRPr dirty="0"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dirty="0" smtClean="0"/>
              <a:t>Sue</a:t>
            </a:r>
            <a:endParaRPr dirty="0"/>
          </a:p>
        </p:txBody>
      </p:sp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dirty="0" smtClean="0"/>
              <a:t>Sue</a:t>
            </a: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 Conte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Comparis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 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Content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 sz="1400"/>
            </a:lvl1pPr>
            <a:lvl2pPr marL="457200" indent="0" rtl="0">
              <a:buFont typeface="Calibri"/>
              <a:buNone/>
              <a:defRPr sz="1200"/>
            </a:lvl2pPr>
            <a:lvl3pPr marL="914400" indent="0" rtl="0">
              <a:buFont typeface="Calibri"/>
              <a:buNone/>
              <a:defRPr sz="1000"/>
            </a:lvl3pPr>
            <a:lvl4pPr marL="1371600" indent="0" rtl="0">
              <a:buFont typeface="Calibri"/>
              <a:buNone/>
              <a:defRPr sz="900"/>
            </a:lvl4pPr>
            <a:lvl5pPr marL="1828800" indent="0" rtl="0">
              <a:buFont typeface="Calibri"/>
              <a:buNone/>
              <a:defRPr sz="900"/>
            </a:lvl5pPr>
            <a:lvl6pPr marL="2286000" indent="0" rtl="0">
              <a:buFont typeface="Calibri"/>
              <a:buNone/>
              <a:defRPr sz="900"/>
            </a:lvl6pPr>
            <a:lvl7pPr marL="2743200" indent="0" rtl="0">
              <a:buFont typeface="Calibri"/>
              <a:buNone/>
              <a:defRPr sz="900"/>
            </a:lvl7pPr>
            <a:lvl8pPr marL="3200400" indent="0" rtl="0">
              <a:buFont typeface="Calibri"/>
              <a:buNone/>
              <a:defRPr sz="900"/>
            </a:lvl8pPr>
            <a:lvl9pPr marL="3657600" indent="0" rtl="0"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ure with Capti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buClr>
                <a:schemeClr val="dk1"/>
              </a:buClr>
              <a:buFont typeface="Calibri"/>
              <a:buNone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buClr>
                <a:schemeClr val="dk1"/>
              </a:buClr>
              <a:buFont typeface="Calibri"/>
              <a:buNone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 sz="1400"/>
            </a:lvl1pPr>
            <a:lvl2pPr marL="457200" indent="0" rtl="0">
              <a:buFont typeface="Calibri"/>
              <a:buNone/>
              <a:defRPr sz="1200"/>
            </a:lvl2pPr>
            <a:lvl3pPr marL="914400" indent="0" rtl="0">
              <a:buFont typeface="Calibri"/>
              <a:buNone/>
              <a:defRPr sz="1000"/>
            </a:lvl3pPr>
            <a:lvl4pPr marL="1371600" indent="0" rtl="0">
              <a:buFont typeface="Calibri"/>
              <a:buNone/>
              <a:defRPr sz="900"/>
            </a:lvl4pPr>
            <a:lvl5pPr marL="1828800" indent="0" rtl="0">
              <a:buFont typeface="Calibri"/>
              <a:buNone/>
              <a:defRPr sz="900"/>
            </a:lvl5pPr>
            <a:lvl6pPr marL="2286000" indent="0" rtl="0">
              <a:buFont typeface="Calibri"/>
              <a:buNone/>
              <a:defRPr sz="900"/>
            </a:lvl6pPr>
            <a:lvl7pPr marL="2743200" indent="0" rtl="0">
              <a:buFont typeface="Calibri"/>
              <a:buNone/>
              <a:defRPr sz="900"/>
            </a:lvl7pPr>
            <a:lvl8pPr marL="3200400" indent="0" rtl="0">
              <a:buFont typeface="Calibri"/>
              <a:buNone/>
              <a:defRPr sz="900"/>
            </a:lvl8pPr>
            <a:lvl9pPr marL="3657600" indent="0" rtl="0"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x" type="vertTx">
  <p:cSld name="Title and Vertical 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itleAndTx" type="vertTitleAndTx">
  <p:cSld name="Vertical Title and 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ITLE_AND_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_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 sz="28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 sz="24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Title and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tion Head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marL="457200" indent="0" rtl="0"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marL="914400" indent="0" rtl="0"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marL="13716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marL="18288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marL="22860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unitiesofinquiry.com/methodology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800" y="1499257"/>
            <a:ext cx="7772400" cy="21011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mbria"/>
              <a:buNone/>
            </a:pPr>
            <a:r>
              <a:rPr lang="en" sz="3600" b="1" i="0" u="none" strike="noStrike" cap="none" baseline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Social and Cognitive Presence in Online Learning: An Investigation of the Cohort Model in an Information School Setting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Cambria"/>
              <a:buNone/>
            </a:pPr>
            <a:r>
              <a:rPr lang="en" sz="2250" b="1" i="0" u="none" strike="noStrike" cap="none" baseline="0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rPr>
              <a:t>A Research Study Conducted by</a:t>
            </a:r>
          </a:p>
          <a:p>
            <a:endParaRPr lang="en" sz="2250" b="1" i="0" u="none" strike="noStrike" cap="none" baseline="0">
              <a:solidFill>
                <a:srgbClr val="888888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Cambria"/>
              <a:buNone/>
            </a:pPr>
            <a:r>
              <a:rPr lang="en" sz="2250" b="1" i="0" u="none" strike="noStrike" cap="none" baseline="0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rPr>
              <a:t>Susan W. Alman, San Jose State University</a:t>
            </a:r>
          </a:p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Cambria"/>
              <a:buNone/>
            </a:pPr>
            <a:r>
              <a:rPr lang="en" sz="2250" b="1" i="0" u="none" strike="noStrike" cap="none" baseline="0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rPr>
              <a:t>Barbara A. Frey, University of Pittsburgh</a:t>
            </a:r>
          </a:p>
          <a:p>
            <a:pPr marL="0" marR="0" lvl="0" indent="0" algn="ctr" rtl="0">
              <a:spcBef>
                <a:spcPts val="640"/>
              </a:spcBef>
              <a:buClr>
                <a:srgbClr val="888888"/>
              </a:buClr>
              <a:buSzPct val="25000"/>
              <a:buFont typeface="Cambria"/>
              <a:buNone/>
            </a:pPr>
            <a:r>
              <a:rPr lang="en" sz="2250" b="1" i="0" u="none" strike="noStrike" cap="none" baseline="0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rPr>
              <a:t>Christinger Tomer, University of Pittsburgh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457200" y="11790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369042" y="610029"/>
            <a:ext cx="3827547" cy="46439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02" name="Shape 102"/>
          <p:cNvSpPr/>
          <p:nvPr/>
        </p:nvSpPr>
        <p:spPr>
          <a:xfrm>
            <a:off x="7301418" y="505435"/>
            <a:ext cx="1193586" cy="64836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mbria"/>
              <a:buNone/>
            </a:pPr>
            <a:r>
              <a:rPr lang="en" sz="3600" b="1" i="0" u="none" strike="noStrike" cap="none" baseline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Student Population</a:t>
            </a:r>
          </a:p>
        </p:txBody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1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N=71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1190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Students enrolled in one of four sections of summer courses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1190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17 students graduated in August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Adjusted N=54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1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67% Rate of Response</a:t>
            </a:r>
            <a:r>
              <a:rPr lang="en" sz="32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:  36/54</a:t>
            </a:r>
          </a:p>
          <a:p>
            <a:endParaRPr lang="en" sz="320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9" name="Shape 199"/>
          <p:cNvSpPr/>
          <p:nvPr/>
        </p:nvSpPr>
        <p:spPr>
          <a:xfrm>
            <a:off x="7301418" y="274637"/>
            <a:ext cx="1193586" cy="64836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00" name="Shape 200"/>
          <p:cNvSpPr/>
          <p:nvPr/>
        </p:nvSpPr>
        <p:spPr>
          <a:xfrm>
            <a:off x="457200" y="335562"/>
            <a:ext cx="2240867" cy="27188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01" name="Shape 201"/>
          <p:cNvSpPr txBox="1"/>
          <p:nvPr/>
        </p:nvSpPr>
        <p:spPr>
          <a:xfrm>
            <a:off x="608570" y="62616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mbria"/>
              <a:buNone/>
            </a:pPr>
            <a:r>
              <a:rPr lang="en" sz="3600" b="1" i="0" u="none" strike="noStrike" cap="none" baseline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Data Analysis</a:t>
            </a:r>
          </a:p>
        </p:txBody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1190"/>
              <a:buFont typeface="Arial"/>
              <a:buChar char="•"/>
            </a:pPr>
            <a:r>
              <a:rPr lang="en" sz="2800" b="1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High Rate of Response </a:t>
            </a:r>
            <a:r>
              <a:rPr lang="en" sz="28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Sufficient for Analysis and Comparison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1190"/>
              <a:buFont typeface="Arial"/>
              <a:buChar char="•"/>
            </a:pPr>
            <a:r>
              <a:rPr lang="en" sz="2800" b="1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Even Distribution of Responses </a:t>
            </a:r>
            <a:r>
              <a:rPr lang="en" sz="28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from Both Groups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1190"/>
              <a:buFont typeface="Arial"/>
              <a:buChar char="•"/>
            </a:pPr>
            <a:r>
              <a:rPr lang="en" sz="2800" b="1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Wilcoxon Mann-Whitney Nonparametric Test</a:t>
            </a:r>
          </a:p>
          <a:p>
            <a:pPr marL="1143000" marR="0" lvl="2" indent="-228600" algn="l" rtl="0">
              <a:spcBef>
                <a:spcPts val="480"/>
              </a:spcBef>
              <a:buClr>
                <a:schemeClr val="dk1"/>
              </a:buClr>
              <a:buSzPct val="100694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Compare 2 Populations and Indicate Statistically Significant Differences Between 2 Groups</a:t>
            </a:r>
          </a:p>
          <a:p>
            <a:endParaRPr lang="en" sz="240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240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8" name="Shape 208"/>
          <p:cNvSpPr/>
          <p:nvPr/>
        </p:nvSpPr>
        <p:spPr>
          <a:xfrm>
            <a:off x="7301418" y="274637"/>
            <a:ext cx="1193586" cy="64836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09" name="Shape 209"/>
          <p:cNvSpPr/>
          <p:nvPr/>
        </p:nvSpPr>
        <p:spPr>
          <a:xfrm>
            <a:off x="457200" y="335562"/>
            <a:ext cx="2240867" cy="27188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10" name="Shape 210"/>
          <p:cNvSpPr txBox="1"/>
          <p:nvPr/>
        </p:nvSpPr>
        <p:spPr>
          <a:xfrm>
            <a:off x="608570" y="62616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mbria"/>
              <a:buNone/>
            </a:pPr>
            <a:r>
              <a:rPr lang="en" sz="3600" b="1" i="0" u="none" strike="noStrike" cap="none" baseline="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Findings</a:t>
            </a:r>
          </a:p>
        </p:txBody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98958"/>
              <a:buNone/>
            </a:pPr>
            <a:r>
              <a:rPr lang="en" sz="3200" b="1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Statistically Significant Difference in Responses Made by the Two Groups </a:t>
            </a:r>
            <a:endParaRPr lang="en-US" sz="3200" b="1" i="0" u="none" strike="noStrike" cap="none" baseline="0" dirty="0" smtClea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98958"/>
              <a:buNone/>
            </a:pPr>
            <a:endParaRPr lang="en-US" sz="3200" b="1" i="0" u="none" strike="noStrike" cap="none" baseline="0" dirty="0" smtClea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857250" lvl="1" indent="-457200">
              <a:buSzPct val="98958"/>
            </a:pPr>
            <a:r>
              <a:rPr lang="en" sz="2800" b="1" i="0" u="none" strike="noStrike" cap="none" baseline="0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23/46 questions</a:t>
            </a:r>
            <a:endParaRPr lang="en-US" sz="2800" b="1" i="0" u="none" strike="noStrike" cap="none" baseline="0" dirty="0" smtClea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400050" lvl="1" indent="0">
              <a:buSzPct val="98958"/>
              <a:buNone/>
            </a:pPr>
            <a:endParaRPr lang="en-US" sz="2800" b="1" i="0" u="none" strike="noStrike" cap="none" baseline="0" dirty="0" smtClea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857250" lvl="1" indent="-457200">
              <a:buSzPct val="98958"/>
            </a:pPr>
            <a:r>
              <a:rPr lang="en" b="1" i="0" u="none" strike="noStrike" cap="none" baseline="0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Complete </a:t>
            </a:r>
            <a:r>
              <a:rPr lang="en" b="1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Report Published </a:t>
            </a:r>
            <a:endParaRPr lang="en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lvl="2" indent="-285750">
              <a:buSzPct val="100694"/>
            </a:pPr>
            <a:r>
              <a:rPr lang="en" b="0" i="1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Journal of Education for Library and Information Science</a:t>
            </a:r>
            <a:r>
              <a:rPr lang="en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53:4, October 2013 (290-302)</a:t>
            </a:r>
          </a:p>
          <a:p>
            <a:endParaRPr lang="en" sz="240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240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240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240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240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240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Shape 217"/>
          <p:cNvSpPr/>
          <p:nvPr/>
        </p:nvSpPr>
        <p:spPr>
          <a:xfrm>
            <a:off x="7301418" y="274637"/>
            <a:ext cx="1193586" cy="64836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18" name="Shape 218"/>
          <p:cNvSpPr/>
          <p:nvPr/>
        </p:nvSpPr>
        <p:spPr>
          <a:xfrm>
            <a:off x="457200" y="335562"/>
            <a:ext cx="2240867" cy="27188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19" name="Shape 219"/>
          <p:cNvSpPr txBox="1"/>
          <p:nvPr/>
        </p:nvSpPr>
        <p:spPr>
          <a:xfrm>
            <a:off x="608570" y="62616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mbria"/>
              <a:buNone/>
            </a:pPr>
            <a:r>
              <a:rPr lang="en-US" sz="3600" b="1" i="0" u="none" strike="noStrike" cap="none" baseline="0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Data Analysis</a:t>
            </a:r>
            <a:br>
              <a:rPr lang="en-US" sz="3600" b="1" i="0" u="none" strike="noStrike" cap="none" baseline="0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en-US" sz="3600" b="1" dirty="0" smtClean="0">
                <a:latin typeface="Cambria"/>
                <a:ea typeface="Cambria"/>
                <a:cs typeface="Cambria"/>
                <a:sym typeface="Cambria"/>
              </a:rPr>
              <a:t>Selected Examples</a:t>
            </a:r>
            <a:endParaRPr lang="en" sz="3600" b="1" i="0" u="none" strike="noStrike" cap="none" baseline="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176696" y="1417637"/>
            <a:ext cx="8318308" cy="52194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20650" indent="0">
              <a:buNone/>
            </a:pPr>
            <a:r>
              <a:rPr lang="en-US" sz="1600" b="1" i="0" u="none" strike="noStrike" cap="none" baseline="0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QUESTIONS				Member of	Not a 						Cohort		Cohort Member</a:t>
            </a:r>
          </a:p>
          <a:p>
            <a:pPr marL="120650" indent="0">
              <a:buNone/>
            </a:pPr>
            <a:endParaRPr lang="en-US" sz="1800" b="1" dirty="0">
              <a:latin typeface="Georgia"/>
              <a:ea typeface="Georgia"/>
              <a:cs typeface="Georgia"/>
              <a:sym typeface="Georgia"/>
            </a:endParaRPr>
          </a:p>
          <a:p>
            <a:r>
              <a:rPr lang="en-US" sz="1400" b="1" dirty="0">
                <a:latin typeface="Georgia"/>
                <a:cs typeface="Georgia"/>
              </a:rPr>
              <a:t>Instructors’ actions reinforced </a:t>
            </a:r>
            <a:r>
              <a:rPr lang="en-US" sz="1400" b="1" dirty="0" smtClean="0">
                <a:latin typeface="Georgia"/>
                <a:cs typeface="Georgia"/>
              </a:rPr>
              <a:t>		73%		41%</a:t>
            </a:r>
          </a:p>
          <a:p>
            <a:pPr marL="120650" indent="0">
              <a:buNone/>
            </a:pPr>
            <a:r>
              <a:rPr lang="en-US" sz="1400" b="1" dirty="0">
                <a:latin typeface="Georgia"/>
                <a:cs typeface="Georgia"/>
              </a:rPr>
              <a:t> </a:t>
            </a:r>
            <a:r>
              <a:rPr lang="en-US" sz="1400" b="1" dirty="0" smtClean="0">
                <a:latin typeface="Georgia"/>
                <a:cs typeface="Georgia"/>
              </a:rPr>
              <a:t>   development </a:t>
            </a:r>
            <a:r>
              <a:rPr lang="en-US" sz="1400" b="1" dirty="0">
                <a:latin typeface="Georgia"/>
                <a:cs typeface="Georgia"/>
              </a:rPr>
              <a:t>of sense of </a:t>
            </a:r>
            <a:r>
              <a:rPr lang="en-US" sz="1400" b="1" dirty="0" smtClean="0">
                <a:latin typeface="Georgia"/>
                <a:cs typeface="Georgia"/>
              </a:rPr>
              <a:t>community</a:t>
            </a:r>
            <a:endParaRPr lang="en-US" sz="1400" b="1" dirty="0">
              <a:latin typeface="Georgia"/>
              <a:cs typeface="Georgia"/>
            </a:endParaRPr>
          </a:p>
          <a:p>
            <a:r>
              <a:rPr lang="en-US" sz="1400" b="1" dirty="0">
                <a:latin typeface="Georgia"/>
                <a:cs typeface="Georgia"/>
              </a:rPr>
              <a:t>Student to student </a:t>
            </a:r>
            <a:r>
              <a:rPr lang="en-US" sz="1400" b="1" dirty="0" smtClean="0">
                <a:latin typeface="Georgia"/>
                <a:cs typeface="Georgia"/>
              </a:rPr>
              <a:t>interaction		42%		89%</a:t>
            </a:r>
          </a:p>
          <a:p>
            <a:pPr marL="120650" indent="0">
              <a:buNone/>
            </a:pPr>
            <a:r>
              <a:rPr lang="en-US" sz="1400" b="1" dirty="0" smtClean="0">
                <a:latin typeface="Georgia"/>
                <a:cs typeface="Georgia"/>
              </a:rPr>
              <a:t>     is </a:t>
            </a:r>
            <a:r>
              <a:rPr lang="en-US" sz="1400" b="1" dirty="0">
                <a:latin typeface="Georgia"/>
                <a:cs typeface="Georgia"/>
              </a:rPr>
              <a:t>more difficult online</a:t>
            </a:r>
            <a:r>
              <a:rPr lang="en-US" sz="1400" b="1" dirty="0" smtClean="0">
                <a:latin typeface="Georgia"/>
                <a:cs typeface="Georgia"/>
              </a:rPr>
              <a:t> </a:t>
            </a:r>
            <a:endParaRPr lang="en-US" sz="1400" b="1" i="0" u="none" strike="noStrike" cap="none" baseline="0" dirty="0" smtClea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r>
              <a:rPr lang="en-US" sz="1400" b="1" dirty="0">
                <a:latin typeface="Georgia"/>
                <a:cs typeface="Georgia"/>
              </a:rPr>
              <a:t>Contacted classmates outside </a:t>
            </a:r>
            <a:r>
              <a:rPr lang="en-US" sz="1400" b="1" dirty="0" smtClean="0">
                <a:latin typeface="Georgia"/>
                <a:cs typeface="Georgia"/>
              </a:rPr>
              <a:t>of		84%		53%</a:t>
            </a:r>
          </a:p>
          <a:p>
            <a:pPr marL="120650" indent="0">
              <a:buNone/>
            </a:pPr>
            <a:r>
              <a:rPr lang="en-US" sz="1400" b="1" dirty="0" smtClean="0">
                <a:latin typeface="Georgia"/>
                <a:cs typeface="Georgia"/>
              </a:rPr>
              <a:t>    </a:t>
            </a:r>
            <a:r>
              <a:rPr lang="en-US" sz="1400" b="1" dirty="0">
                <a:latin typeface="Georgia"/>
                <a:cs typeface="Georgia"/>
              </a:rPr>
              <a:t>CMS regarding course </a:t>
            </a:r>
            <a:r>
              <a:rPr lang="en-US" sz="1400" b="1" dirty="0" smtClean="0">
                <a:latin typeface="Georgia"/>
                <a:cs typeface="Georgia"/>
              </a:rPr>
              <a:t>issues</a:t>
            </a:r>
          </a:p>
          <a:p>
            <a:r>
              <a:rPr lang="en-US" sz="1400" b="1" dirty="0">
                <a:latin typeface="Georgia"/>
                <a:cs typeface="Georgia"/>
              </a:rPr>
              <a:t>Learning activities &amp; discussions </a:t>
            </a:r>
            <a:r>
              <a:rPr lang="en-US" sz="1400" b="1" dirty="0" smtClean="0">
                <a:latin typeface="Georgia"/>
                <a:cs typeface="Georgia"/>
              </a:rPr>
              <a:t>		94%		59%</a:t>
            </a:r>
          </a:p>
          <a:p>
            <a:pPr marL="120650" indent="0">
              <a:buNone/>
            </a:pPr>
            <a:r>
              <a:rPr lang="en-US" sz="1400" b="1" dirty="0">
                <a:latin typeface="Georgia"/>
                <a:cs typeface="Georgia"/>
              </a:rPr>
              <a:t> </a:t>
            </a:r>
            <a:r>
              <a:rPr lang="en-US" sz="1400" b="1" dirty="0" smtClean="0">
                <a:latin typeface="Georgia"/>
                <a:cs typeface="Georgia"/>
              </a:rPr>
              <a:t>   increased interest </a:t>
            </a:r>
            <a:r>
              <a:rPr lang="en-US" sz="1400" b="1" dirty="0">
                <a:latin typeface="Georgia"/>
                <a:cs typeface="Georgia"/>
              </a:rPr>
              <a:t>in course </a:t>
            </a:r>
            <a:r>
              <a:rPr lang="en-US" sz="1400" b="1" dirty="0" smtClean="0">
                <a:latin typeface="Georgia"/>
                <a:cs typeface="Georgia"/>
              </a:rPr>
              <a:t>issues</a:t>
            </a:r>
          </a:p>
          <a:p>
            <a:r>
              <a:rPr lang="en-US" sz="1400" b="1" dirty="0">
                <a:latin typeface="Georgia"/>
                <a:cs typeface="Georgia"/>
              </a:rPr>
              <a:t>Participating in discussions </a:t>
            </a:r>
            <a:r>
              <a:rPr lang="en-US" sz="1400" b="1" dirty="0" smtClean="0">
                <a:latin typeface="Georgia"/>
                <a:cs typeface="Georgia"/>
              </a:rPr>
              <a:t>		81%		59%</a:t>
            </a:r>
          </a:p>
          <a:p>
            <a:pPr marL="120650" indent="0">
              <a:buNone/>
            </a:pPr>
            <a:r>
              <a:rPr lang="en-US" sz="1400" b="1" dirty="0">
                <a:latin typeface="Georgia"/>
                <a:cs typeface="Georgia"/>
              </a:rPr>
              <a:t> </a:t>
            </a:r>
            <a:r>
              <a:rPr lang="en-US" sz="1400" b="1" dirty="0" smtClean="0">
                <a:latin typeface="Georgia"/>
                <a:cs typeface="Georgia"/>
              </a:rPr>
              <a:t>   enhanced </a:t>
            </a:r>
            <a:r>
              <a:rPr lang="en-US" sz="1400" b="1" dirty="0">
                <a:latin typeface="Georgia"/>
                <a:cs typeface="Georgia"/>
              </a:rPr>
              <a:t>my understanding </a:t>
            </a:r>
            <a:endParaRPr lang="en-US" sz="1400" b="1" dirty="0" smtClean="0">
              <a:latin typeface="Georgia"/>
              <a:cs typeface="Georgia"/>
            </a:endParaRPr>
          </a:p>
          <a:p>
            <a:pPr marL="120650" indent="0">
              <a:buNone/>
            </a:pPr>
            <a:r>
              <a:rPr lang="en-US" sz="1400" b="1" dirty="0">
                <a:latin typeface="Georgia"/>
                <a:cs typeface="Georgia"/>
              </a:rPr>
              <a:t> </a:t>
            </a:r>
            <a:r>
              <a:rPr lang="en-US" sz="1400" b="1" dirty="0" smtClean="0">
                <a:latin typeface="Georgia"/>
                <a:cs typeface="Georgia"/>
              </a:rPr>
              <a:t>   of </a:t>
            </a:r>
            <a:r>
              <a:rPr lang="en-US" sz="1400" b="1" dirty="0">
                <a:latin typeface="Georgia"/>
                <a:cs typeface="Georgia"/>
              </a:rPr>
              <a:t>relevant material</a:t>
            </a:r>
            <a:endParaRPr lang="en-US" sz="1400" b="1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r>
              <a:rPr lang="en-US" sz="1400" b="1" dirty="0">
                <a:latin typeface="Georgia"/>
                <a:cs typeface="Georgia"/>
              </a:rPr>
              <a:t>D</a:t>
            </a:r>
            <a:r>
              <a:rPr lang="en-US" sz="1400" b="1" dirty="0" smtClean="0">
                <a:latin typeface="Georgia"/>
                <a:cs typeface="Georgia"/>
              </a:rPr>
              <a:t>iscussions </a:t>
            </a:r>
            <a:r>
              <a:rPr lang="en-US" sz="1400" b="1" dirty="0">
                <a:latin typeface="Georgia"/>
                <a:cs typeface="Georgia"/>
              </a:rPr>
              <a:t>more difficult in </a:t>
            </a:r>
            <a:r>
              <a:rPr lang="en-US" sz="1400" b="1" dirty="0" smtClean="0">
                <a:latin typeface="Georgia"/>
                <a:cs typeface="Georgia"/>
              </a:rPr>
              <a:t>		31%		88%</a:t>
            </a:r>
          </a:p>
          <a:p>
            <a:pPr marL="120650" indent="0">
              <a:buNone/>
            </a:pPr>
            <a:r>
              <a:rPr lang="en-US" sz="1400" b="1" dirty="0">
                <a:latin typeface="Georgia"/>
                <a:cs typeface="Georgia"/>
              </a:rPr>
              <a:t> </a:t>
            </a:r>
            <a:r>
              <a:rPr lang="en-US" sz="1400" b="1" dirty="0" smtClean="0">
                <a:latin typeface="Georgia"/>
                <a:cs typeface="Georgia"/>
              </a:rPr>
              <a:t>   online </a:t>
            </a:r>
            <a:r>
              <a:rPr lang="en-US" sz="1400" b="1" dirty="0">
                <a:latin typeface="Georgia"/>
                <a:cs typeface="Georgia"/>
              </a:rPr>
              <a:t>courses than in on-campus </a:t>
            </a:r>
            <a:endParaRPr lang="en-US" sz="1400" b="1" dirty="0" smtClean="0">
              <a:latin typeface="Georgia"/>
              <a:cs typeface="Georgia"/>
            </a:endParaRPr>
          </a:p>
          <a:p>
            <a:pPr marL="120650" indent="0">
              <a:buNone/>
            </a:pPr>
            <a:r>
              <a:rPr lang="en-US" sz="1400" b="1" dirty="0" smtClean="0">
                <a:latin typeface="Georgia"/>
                <a:cs typeface="Georgia"/>
              </a:rPr>
              <a:t>    courses</a:t>
            </a:r>
            <a:endParaRPr lang="en-US" sz="1400" b="1" i="0" u="none" strike="noStrike" cap="none" baseline="0" dirty="0" smtClea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3733800" lvl="8" indent="0">
              <a:buNone/>
            </a:pPr>
            <a:r>
              <a:rPr lang="en-US" sz="950" b="0" i="0" u="none" strike="noStrike" cap="none" baseline="0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	</a:t>
            </a:r>
            <a:endParaRPr lang="en" sz="215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215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215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215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120650" indent="0">
              <a:buNone/>
            </a:pPr>
            <a:endParaRPr lang="en" sz="215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4" name="Shape 244"/>
          <p:cNvSpPr/>
          <p:nvPr/>
        </p:nvSpPr>
        <p:spPr>
          <a:xfrm>
            <a:off x="7301418" y="274637"/>
            <a:ext cx="1193586" cy="64836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45" name="Shape 245"/>
          <p:cNvSpPr/>
          <p:nvPr/>
        </p:nvSpPr>
        <p:spPr>
          <a:xfrm>
            <a:off x="457200" y="335562"/>
            <a:ext cx="2240867" cy="27188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46" name="Shape 246"/>
          <p:cNvSpPr txBox="1"/>
          <p:nvPr/>
        </p:nvSpPr>
        <p:spPr>
          <a:xfrm>
            <a:off x="608570" y="62616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mbria"/>
              <a:buNone/>
            </a:pPr>
            <a:r>
              <a:rPr lang="en-US" sz="3600" b="1" i="0" u="none" strike="noStrike" cap="none" baseline="0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Comparative Results</a:t>
            </a:r>
            <a:endParaRPr lang="en" sz="3600" b="1" i="0" u="none" strike="noStrike" cap="none" baseline="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lang="en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fontAlgn="base"/>
            <a:r>
              <a:rPr lang="en" dirty="0">
                <a:latin typeface="Georgia"/>
                <a:cs typeface="Georgia"/>
              </a:rPr>
              <a:t>Key Differences in way Cohort and Non-cohort students view COI factors</a:t>
            </a:r>
          </a:p>
          <a:p>
            <a:pPr fontAlgn="base"/>
            <a:r>
              <a:rPr lang="en" dirty="0">
                <a:latin typeface="Georgia"/>
                <a:cs typeface="Georgia"/>
              </a:rPr>
              <a:t/>
            </a:r>
            <a:br>
              <a:rPr lang="en" dirty="0">
                <a:latin typeface="Georgia"/>
                <a:cs typeface="Georgia"/>
              </a:rPr>
            </a:br>
            <a:r>
              <a:rPr lang="en" dirty="0">
                <a:latin typeface="Georgia"/>
                <a:cs typeface="Georgia"/>
              </a:rPr>
              <a:t>Cohort-based learning community had positive influence on social presence, teaching presence, &amp; cognitive presence</a:t>
            </a:r>
          </a:p>
          <a:p>
            <a:endParaRPr lang="en" sz="240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240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240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240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240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Shape 217"/>
          <p:cNvSpPr/>
          <p:nvPr/>
        </p:nvSpPr>
        <p:spPr>
          <a:xfrm>
            <a:off x="7301418" y="274637"/>
            <a:ext cx="1193586" cy="64836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18" name="Shape 218"/>
          <p:cNvSpPr/>
          <p:nvPr/>
        </p:nvSpPr>
        <p:spPr>
          <a:xfrm>
            <a:off x="457200" y="335562"/>
            <a:ext cx="2240867" cy="27188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19" name="Shape 219"/>
          <p:cNvSpPr txBox="1"/>
          <p:nvPr/>
        </p:nvSpPr>
        <p:spPr>
          <a:xfrm>
            <a:off x="608570" y="62616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8911146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mbria"/>
              <a:buNone/>
            </a:pPr>
            <a:r>
              <a:rPr lang="en-US" sz="3600" b="1" i="0" u="none" strike="noStrike" cap="none" baseline="0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Lessons Learned</a:t>
            </a:r>
            <a:endParaRPr lang="en" sz="3600" b="1" i="0" u="none" strike="noStrike" cap="none" baseline="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176696" y="1417637"/>
            <a:ext cx="8318308" cy="52194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733800" lvl="8" indent="0">
              <a:buNone/>
            </a:pPr>
            <a:r>
              <a:rPr lang="en-US" sz="950" b="0" i="0" u="none" strike="noStrike" cap="none" baseline="0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	</a:t>
            </a:r>
            <a:endParaRPr lang="en" sz="215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fontAlgn="base"/>
            <a:r>
              <a:rPr lang="en" b="1" dirty="0">
                <a:latin typeface="Georgia"/>
                <a:cs typeface="Georgia"/>
              </a:rPr>
              <a:t>Student subjects </a:t>
            </a:r>
            <a:r>
              <a:rPr lang="en" dirty="0">
                <a:latin typeface="Georgia"/>
                <a:cs typeface="Georgia"/>
              </a:rPr>
              <a:t>in the </a:t>
            </a:r>
            <a:r>
              <a:rPr lang="en" b="1" dirty="0">
                <a:latin typeface="Georgia"/>
                <a:cs typeface="Georgia"/>
              </a:rPr>
              <a:t>formally organized cohort-based learning community</a:t>
            </a:r>
            <a:r>
              <a:rPr lang="en" dirty="0">
                <a:latin typeface="Georgia"/>
                <a:cs typeface="Georgia"/>
              </a:rPr>
              <a:t> </a:t>
            </a:r>
            <a:r>
              <a:rPr lang="en" dirty="0" smtClean="0">
                <a:latin typeface="Georgia"/>
                <a:cs typeface="Georgia"/>
              </a:rPr>
              <a:t>were</a:t>
            </a:r>
            <a:r>
              <a:rPr lang="en" dirty="0">
                <a:latin typeface="Georgia"/>
                <a:cs typeface="Georgia"/>
              </a:rPr>
              <a:t> </a:t>
            </a:r>
            <a:r>
              <a:rPr lang="en" b="1" dirty="0" smtClean="0">
                <a:latin typeface="Georgia"/>
                <a:cs typeface="Georgia"/>
              </a:rPr>
              <a:t>More </a:t>
            </a:r>
            <a:r>
              <a:rPr lang="en" b="1" dirty="0">
                <a:latin typeface="Georgia"/>
                <a:cs typeface="Georgia"/>
              </a:rPr>
              <a:t>Satisfied Than Peers</a:t>
            </a:r>
            <a:endParaRPr lang="en" dirty="0">
              <a:latin typeface="Georgia"/>
              <a:cs typeface="Georgia"/>
            </a:endParaRPr>
          </a:p>
          <a:p>
            <a:pPr fontAlgn="base"/>
            <a:r>
              <a:rPr lang="en" dirty="0" smtClean="0">
                <a:latin typeface="Georgia"/>
                <a:cs typeface="Georgia"/>
              </a:rPr>
              <a:t>Strengthened </a:t>
            </a:r>
            <a:r>
              <a:rPr lang="en" dirty="0">
                <a:latin typeface="Georgia"/>
                <a:cs typeface="Georgia"/>
              </a:rPr>
              <a:t>observations that cohort communities promote:</a:t>
            </a:r>
          </a:p>
          <a:p>
            <a:pPr lvl="1" fontAlgn="base"/>
            <a:r>
              <a:rPr lang="en" dirty="0">
                <a:latin typeface="Georgia"/>
                <a:cs typeface="Georgia"/>
              </a:rPr>
              <a:t>Cohesiveness</a:t>
            </a:r>
          </a:p>
          <a:p>
            <a:pPr lvl="1" fontAlgn="base"/>
            <a:r>
              <a:rPr lang="en" dirty="0">
                <a:latin typeface="Georgia"/>
                <a:cs typeface="Georgia"/>
              </a:rPr>
              <a:t>Confidence</a:t>
            </a:r>
          </a:p>
          <a:p>
            <a:pPr lvl="1" fontAlgn="base"/>
            <a:r>
              <a:rPr lang="en" dirty="0">
                <a:latin typeface="Georgia"/>
                <a:cs typeface="Georgia"/>
              </a:rPr>
              <a:t>Motivation</a:t>
            </a:r>
          </a:p>
          <a:p>
            <a:pPr lvl="1" fontAlgn="base"/>
            <a:r>
              <a:rPr lang="en" dirty="0">
                <a:latin typeface="Georgia"/>
                <a:cs typeface="Georgia"/>
              </a:rPr>
              <a:t>Satisfaction</a:t>
            </a:r>
          </a:p>
          <a:p>
            <a:endParaRPr lang="en" sz="215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215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215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120650" indent="0">
              <a:buNone/>
            </a:pPr>
            <a:endParaRPr lang="en" sz="215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4" name="Shape 244"/>
          <p:cNvSpPr/>
          <p:nvPr/>
        </p:nvSpPr>
        <p:spPr>
          <a:xfrm>
            <a:off x="7301418" y="274637"/>
            <a:ext cx="1193586" cy="64836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45" name="Shape 245"/>
          <p:cNvSpPr/>
          <p:nvPr/>
        </p:nvSpPr>
        <p:spPr>
          <a:xfrm>
            <a:off x="457200" y="335562"/>
            <a:ext cx="2240867" cy="27188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46" name="Shape 246"/>
          <p:cNvSpPr txBox="1"/>
          <p:nvPr/>
        </p:nvSpPr>
        <p:spPr>
          <a:xfrm>
            <a:off x="608570" y="62616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65653451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mbria"/>
              <a:buNone/>
            </a:pPr>
            <a:r>
              <a:rPr lang="en" sz="3600" b="1" i="0" u="none" strike="noStrike" cap="none" baseline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Thank You</a:t>
            </a:r>
          </a:p>
        </p:txBody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75925"/>
              <a:buFont typeface="Arial"/>
              <a:buChar char="•"/>
            </a:pPr>
            <a:r>
              <a:rPr lang="en"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
</a:t>
            </a:r>
            <a:r>
              <a:rPr lang="en" sz="3200" b="1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Questions?</a:t>
            </a:r>
          </a:p>
          <a:p>
            <a:endParaRPr lang="en" sz="3200" b="1" i="0" u="none" strike="noStrike" cap="none" baseline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3200" b="1" i="0" u="none" strike="noStrike" cap="none" baseline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3200" b="1" i="0" u="none" strike="noStrike" cap="none" baseline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3200" b="1" i="0" u="none" strike="noStrike" cap="none" baseline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3200" b="1" i="0" u="none" strike="noStrike" cap="none" baseline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3200" b="1" i="0" u="none" strike="noStrike" cap="none" baseline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3" name="Shape 253"/>
          <p:cNvSpPr/>
          <p:nvPr/>
        </p:nvSpPr>
        <p:spPr>
          <a:xfrm>
            <a:off x="7301418" y="274637"/>
            <a:ext cx="1193586" cy="64836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54" name="Shape 254"/>
          <p:cNvSpPr/>
          <p:nvPr/>
        </p:nvSpPr>
        <p:spPr>
          <a:xfrm>
            <a:off x="457200" y="335562"/>
            <a:ext cx="2240867" cy="27188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55" name="Shape 255"/>
          <p:cNvSpPr txBox="1"/>
          <p:nvPr/>
        </p:nvSpPr>
        <p:spPr>
          <a:xfrm>
            <a:off x="608570" y="62616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mbria"/>
              <a:buNone/>
            </a:pPr>
            <a:r>
              <a:rPr lang="en" sz="3300" b="1">
                <a:latin typeface="Cambria"/>
                <a:ea typeface="Cambria"/>
                <a:cs typeface="Cambria"/>
                <a:sym typeface="Cambria"/>
              </a:rPr>
              <a:t>Purpose of Study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0" algn="l" rtl="0">
              <a:spcBef>
                <a:spcPts val="560"/>
              </a:spcBef>
              <a:buNone/>
            </a:pPr>
            <a:r>
              <a:rPr lang="en" sz="4800" dirty="0">
                <a:solidFill>
                  <a:srgbClr val="000000"/>
                </a:solidFill>
                <a:latin typeface="Georgia"/>
                <a:ea typeface="Arial"/>
                <a:cs typeface="Georgia"/>
                <a:sym typeface="Arial"/>
              </a:rPr>
              <a:t>The purpose of this study was to compare student satisfaction in cohort and non-cohort programs.</a:t>
            </a:r>
          </a:p>
          <a:p>
            <a:endParaRPr lang="en" sz="4800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Shape 109"/>
          <p:cNvSpPr/>
          <p:nvPr/>
        </p:nvSpPr>
        <p:spPr>
          <a:xfrm>
            <a:off x="7301418" y="505435"/>
            <a:ext cx="1193586" cy="64836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10" name="Shape 110"/>
          <p:cNvSpPr/>
          <p:nvPr/>
        </p:nvSpPr>
        <p:spPr>
          <a:xfrm>
            <a:off x="351403" y="881916"/>
            <a:ext cx="2240867" cy="27188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11" name="Shape 111"/>
          <p:cNvSpPr txBox="1"/>
          <p:nvPr/>
        </p:nvSpPr>
        <p:spPr>
          <a:xfrm>
            <a:off x="608570" y="62616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2581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mbria"/>
              <a:buNone/>
            </a:pPr>
            <a:r>
              <a:rPr lang="en" sz="3300" b="1">
                <a:latin typeface="Cambria"/>
                <a:ea typeface="Cambria"/>
                <a:cs typeface="Cambria"/>
                <a:sym typeface="Cambria"/>
              </a:rPr>
              <a:t>Cohort Concept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351400" y="1600200"/>
            <a:ext cx="8335500" cy="469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81000" algn="l" rtl="0">
              <a:spcBef>
                <a:spcPts val="640"/>
              </a:spcBef>
              <a:buClr>
                <a:schemeClr val="dk1"/>
              </a:buClr>
              <a:buSzPct val="82758"/>
              <a:buFont typeface="Arial"/>
              <a:buChar char="●"/>
            </a:pPr>
            <a:r>
              <a:rPr lang="en" sz="2900" b="1" i="1" dirty="0">
                <a:solidFill>
                  <a:srgbClr val="000000"/>
                </a:solidFill>
                <a:latin typeface="Georgia"/>
                <a:ea typeface="Arial"/>
                <a:cs typeface="Georgia"/>
                <a:sym typeface="Arial"/>
              </a:rPr>
              <a:t>Group of students who stay together from the beginning to the end of an academic program.</a:t>
            </a:r>
            <a:r>
              <a:rPr lang="en" sz="3000" b="1" i="1" dirty="0">
                <a:solidFill>
                  <a:srgbClr val="000000"/>
                </a:solidFill>
                <a:latin typeface="Georgia"/>
                <a:ea typeface="Arial"/>
                <a:cs typeface="Georgia"/>
                <a:sym typeface="Arial"/>
              </a:rPr>
              <a:t> </a:t>
            </a:r>
            <a:r>
              <a:rPr lang="en" sz="2000" i="1" dirty="0">
                <a:solidFill>
                  <a:srgbClr val="000000"/>
                </a:solidFill>
                <a:latin typeface="Georgia"/>
                <a:ea typeface="Arial"/>
                <a:cs typeface="Georgia"/>
                <a:sym typeface="Arial"/>
              </a:rPr>
              <a:t>They grow through the process while developing community and experiencing essentially the same course material and challenges.</a:t>
            </a:r>
            <a:r>
              <a:rPr lang="en" sz="2000" dirty="0">
                <a:solidFill>
                  <a:srgbClr val="000000"/>
                </a:solidFill>
                <a:latin typeface="Georgia"/>
                <a:ea typeface="Arial"/>
                <a:cs typeface="Georgia"/>
                <a:sym typeface="Arial"/>
              </a:rPr>
              <a:t>  </a:t>
            </a:r>
            <a:r>
              <a:rPr lang="en" sz="2000" i="1" dirty="0">
                <a:solidFill>
                  <a:srgbClr val="000000"/>
                </a:solidFill>
                <a:latin typeface="Georgia"/>
                <a:ea typeface="Arial"/>
                <a:cs typeface="Georgia"/>
                <a:sym typeface="Arial"/>
              </a:rPr>
              <a:t>(Adapted from K. Fenning, College Quarterly, Winter 2004</a:t>
            </a:r>
            <a:r>
              <a:rPr lang="en" sz="2000" dirty="0">
                <a:solidFill>
                  <a:srgbClr val="000000"/>
                </a:solidFill>
                <a:latin typeface="Georgia"/>
                <a:ea typeface="Arial"/>
                <a:cs typeface="Georgia"/>
                <a:sym typeface="Arial"/>
              </a:rPr>
              <a:t>)</a:t>
            </a:r>
          </a:p>
          <a:p>
            <a:pPr marL="457200" marR="0" lvl="0" indent="-381000" algn="l" rtl="0">
              <a:spcBef>
                <a:spcPts val="640"/>
              </a:spcBef>
              <a:buClr>
                <a:schemeClr val="dk1"/>
              </a:buClr>
              <a:buSzPct val="120000"/>
              <a:buFont typeface="Arial"/>
              <a:buChar char="●"/>
            </a:pPr>
            <a:r>
              <a:rPr lang="en" sz="2000" dirty="0">
                <a:solidFill>
                  <a:srgbClr val="000000"/>
                </a:solidFill>
                <a:latin typeface="Georgia"/>
                <a:ea typeface="Arial"/>
                <a:cs typeface="Georgia"/>
                <a:sym typeface="Arial"/>
              </a:rPr>
              <a:t>More than merely a method of course delivery – it </a:t>
            </a:r>
            <a:r>
              <a:rPr lang="en" sz="2900" b="1" dirty="0">
                <a:solidFill>
                  <a:srgbClr val="000000"/>
                </a:solidFill>
                <a:latin typeface="Georgia"/>
                <a:ea typeface="Arial"/>
                <a:cs typeface="Georgia"/>
                <a:sym typeface="Arial"/>
              </a:rPr>
              <a:t>provides students with a sense of belonging, supports risk taking, creates an environment of respect, and promotes multiple perspective</a:t>
            </a:r>
            <a:r>
              <a:rPr lang="en" sz="3000" b="1" dirty="0">
                <a:solidFill>
                  <a:srgbClr val="000000"/>
                </a:solidFill>
                <a:latin typeface="Georgia"/>
                <a:ea typeface="Arial"/>
                <a:cs typeface="Georgia"/>
                <a:sym typeface="Arial"/>
              </a:rPr>
              <a:t> </a:t>
            </a:r>
            <a:r>
              <a:rPr lang="en" sz="2000" i="1" dirty="0">
                <a:solidFill>
                  <a:srgbClr val="000000"/>
                </a:solidFill>
                <a:latin typeface="Georgia"/>
                <a:ea typeface="Arial"/>
                <a:cs typeface="Georgia"/>
                <a:sym typeface="Arial"/>
              </a:rPr>
              <a:t>(Imel, 2002 – cited in Slemp, 2005)</a:t>
            </a:r>
          </a:p>
        </p:txBody>
      </p:sp>
      <p:sp>
        <p:nvSpPr>
          <p:cNvPr id="118" name="Shape 118"/>
          <p:cNvSpPr/>
          <p:nvPr/>
        </p:nvSpPr>
        <p:spPr>
          <a:xfrm>
            <a:off x="7301418" y="505435"/>
            <a:ext cx="1193587" cy="64836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19" name="Shape 119"/>
          <p:cNvSpPr/>
          <p:nvPr/>
        </p:nvSpPr>
        <p:spPr>
          <a:xfrm>
            <a:off x="351403" y="881916"/>
            <a:ext cx="2240866" cy="27188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20" name="Shape 120"/>
          <p:cNvSpPr txBox="1"/>
          <p:nvPr/>
        </p:nvSpPr>
        <p:spPr>
          <a:xfrm>
            <a:off x="608570" y="626160"/>
            <a:ext cx="184799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mbria"/>
              <a:buNone/>
            </a:pPr>
            <a:r>
              <a:rPr lang="en" sz="3300" b="1">
                <a:latin typeface="Cambria"/>
                <a:ea typeface="Cambria"/>
                <a:cs typeface="Cambria"/>
                <a:sym typeface="Cambria"/>
              </a:rPr>
              <a:t>Research Related to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mbria"/>
              <a:buNone/>
            </a:pPr>
            <a:r>
              <a:rPr lang="en" sz="3300" b="1">
                <a:latin typeface="Cambria"/>
                <a:ea typeface="Cambria"/>
                <a:cs typeface="Cambria"/>
                <a:sym typeface="Cambria"/>
              </a:rPr>
              <a:t>Cohort Experience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400"/>
              </a:spcBef>
              <a:buClr>
                <a:srgbClr val="000000"/>
              </a:buClr>
              <a:buSzPct val="47826"/>
              <a:buFont typeface="Arial"/>
              <a:buNone/>
            </a:pPr>
            <a:r>
              <a:rPr lang="en" sz="2300" b="1" dirty="0" smtClean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Benefits </a:t>
            </a:r>
            <a:r>
              <a:rPr lang="en" sz="2300" b="1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of the cohort experience are cited frequently, but there is little empirical evidence available</a:t>
            </a:r>
          </a:p>
          <a:p>
            <a:pPr marL="914400" lvl="0" indent="-317500" rtl="0"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ct val="77777"/>
              <a:buFont typeface="Georgia"/>
              <a:buChar char="●"/>
            </a:pPr>
            <a:r>
              <a:rPr lang="en" sz="1800" b="1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Only one paper addresses the issue directly: 2004</a:t>
            </a:r>
            <a:r>
              <a:rPr lang="en" sz="180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" sz="140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(Tisdell, Elizabeth J.,et al. "Cohort Learning Online in Graduate Higher Education: Constructing Knowledge in Cyber Community." </a:t>
            </a:r>
            <a:r>
              <a:rPr lang="en" sz="1400" b="1" i="1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Educational Technology &amp; Society </a:t>
            </a:r>
            <a:r>
              <a:rPr lang="en" sz="140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7, no. 1 (2004): 115-127) </a:t>
            </a:r>
          </a:p>
          <a:p>
            <a:pPr marL="914400" lvl="0" indent="-342900" rtl="0"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Georgia"/>
              <a:buChar char="●"/>
            </a:pPr>
            <a:r>
              <a:rPr lang="en" sz="1800" b="1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Sample size and population limit the applicability findings: 2005 </a:t>
            </a:r>
            <a:r>
              <a:rPr lang="en" sz="140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(Manos, Angel Barringer, et al. "A case study of education Ph. D. cohort students: Factors related to stress." </a:t>
            </a:r>
            <a:r>
              <a:rPr lang="en" sz="1400" b="1" i="1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The Journal of Continuing Higher Education </a:t>
            </a:r>
            <a:r>
              <a:rPr lang="en" sz="140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53, no. 2 (2005): 24-33)</a:t>
            </a:r>
          </a:p>
          <a:p>
            <a:pPr marL="914400" lvl="0" indent="-342900" rtl="0">
              <a:lnSpc>
                <a:spcPct val="115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Georgia"/>
              <a:buChar char="●"/>
            </a:pPr>
            <a:r>
              <a:rPr lang="en" sz="1800" b="1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Deals with cohort learning, but only tangentially: 2012  </a:t>
            </a:r>
            <a:r>
              <a:rPr lang="en" sz="120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(Chu, </a:t>
            </a:r>
            <a:r>
              <a:rPr lang="en" sz="140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Regina Juchun, et al. "Transformation for adults in an Internet-based learning environment-is it necessary to be self-directed?." </a:t>
            </a:r>
            <a:r>
              <a:rPr lang="en" sz="1400" b="1" i="1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British Journal Of Educational Technology </a:t>
            </a:r>
            <a:r>
              <a:rPr lang="en" sz="140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43, no. 2 (2012): 205-216) </a:t>
            </a:r>
          </a:p>
          <a:p>
            <a:endParaRPr lang="en" sz="1400" dirty="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1400" dirty="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Shape 127"/>
          <p:cNvSpPr/>
          <p:nvPr/>
        </p:nvSpPr>
        <p:spPr>
          <a:xfrm>
            <a:off x="7301418" y="505435"/>
            <a:ext cx="1193587" cy="64836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28" name="Shape 128"/>
          <p:cNvSpPr/>
          <p:nvPr/>
        </p:nvSpPr>
        <p:spPr>
          <a:xfrm>
            <a:off x="457200" y="887825"/>
            <a:ext cx="2257324" cy="26597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29" name="Shape 129"/>
          <p:cNvSpPr txBox="1"/>
          <p:nvPr/>
        </p:nvSpPr>
        <p:spPr>
          <a:xfrm>
            <a:off x="608570" y="626160"/>
            <a:ext cx="184799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mbria"/>
              <a:buNone/>
            </a:pPr>
            <a:r>
              <a:rPr lang="en" sz="3400" b="1" i="0" u="none" strike="noStrike" cap="none" baseline="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Cohort </a:t>
            </a:r>
            <a:r>
              <a:rPr lang="en" sz="3400" b="1" i="0" u="none" strike="noStrike" cap="none" baseline="0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Experience</a:t>
            </a:r>
            <a:r>
              <a:rPr lang="en-US" sz="3400" b="1" i="0" u="none" strike="noStrike" cap="none" baseline="0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/>
            </a:r>
            <a:br>
              <a:rPr lang="en-US" sz="3400" b="1" i="0" u="none" strike="noStrike" cap="none" baseline="0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lang="en-US" sz="3400" b="1" dirty="0" smtClean="0">
                <a:latin typeface="Cambria"/>
                <a:ea typeface="Cambria"/>
                <a:cs typeface="Cambria"/>
                <a:sym typeface="Cambria"/>
              </a:rPr>
              <a:t>Observations</a:t>
            </a:r>
            <a:endParaRPr lang="en" sz="3400" b="1" i="0" u="none" strike="noStrike" cap="none" baseline="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276087" y="1600200"/>
            <a:ext cx="8410713" cy="476084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480"/>
              </a:spcBef>
              <a:buClr>
                <a:schemeClr val="dk1"/>
              </a:buClr>
              <a:buSzPct val="100694"/>
              <a:buFont typeface="Arial"/>
              <a:buChar char="•"/>
            </a:pPr>
            <a:r>
              <a:rPr lang="en" sz="2400" b="1" i="0" u="none" strike="noStrike" cap="none" baseline="0" dirty="0" smtClean="0">
                <a:solidFill>
                  <a:schemeClr val="dk1"/>
                </a:solidFill>
                <a:latin typeface="Georgia"/>
                <a:ea typeface="Cambria"/>
                <a:cs typeface="Georgia"/>
                <a:sym typeface="Cambria"/>
              </a:rPr>
              <a:t>High </a:t>
            </a:r>
            <a:r>
              <a:rPr lang="en" sz="2400" b="1" i="0" u="none" strike="noStrike" cap="none" baseline="0" dirty="0">
                <a:solidFill>
                  <a:schemeClr val="dk1"/>
                </a:solidFill>
                <a:latin typeface="Georgia"/>
                <a:ea typeface="Cambria"/>
                <a:cs typeface="Georgia"/>
                <a:sym typeface="Cambria"/>
              </a:rPr>
              <a:t>Attrition in Online Programs </a:t>
            </a:r>
            <a:r>
              <a:rPr lang="en" sz="2400" b="1" i="0" u="none" strike="noStrike" cap="none" baseline="0" dirty="0" smtClean="0">
                <a:solidFill>
                  <a:schemeClr val="dk1"/>
                </a:solidFill>
                <a:latin typeface="Georgia"/>
                <a:ea typeface="Cambria"/>
                <a:cs typeface="Georgia"/>
                <a:sym typeface="Cambria"/>
              </a:rPr>
              <a:t>with</a:t>
            </a:r>
            <a:r>
              <a:rPr lang="en-US" sz="2400" b="1" i="0" u="none" strike="noStrike" cap="none" dirty="0" smtClean="0">
                <a:solidFill>
                  <a:schemeClr val="dk1"/>
                </a:solidFill>
                <a:latin typeface="Georgia"/>
                <a:ea typeface="Cambria"/>
                <a:cs typeface="Georgia"/>
                <a:sym typeface="Cambria"/>
              </a:rPr>
              <a:t> </a:t>
            </a:r>
            <a:r>
              <a:rPr lang="en" sz="2400" b="1" dirty="0" smtClean="0">
                <a:latin typeface="Georgia"/>
                <a:ea typeface="Cambria"/>
                <a:cs typeface="Georgia"/>
                <a:sym typeface="Cambria"/>
              </a:rPr>
              <a:t>I</a:t>
            </a:r>
            <a:r>
              <a:rPr lang="en" sz="2400" b="1" i="0" u="none" strike="noStrike" cap="none" baseline="0" dirty="0" smtClean="0">
                <a:solidFill>
                  <a:schemeClr val="dk1"/>
                </a:solidFill>
                <a:latin typeface="Georgia"/>
                <a:ea typeface="Cambria"/>
                <a:cs typeface="Georgia"/>
                <a:sym typeface="Cambria"/>
              </a:rPr>
              <a:t>ndividual </a:t>
            </a:r>
            <a:r>
              <a:rPr lang="en-US" sz="2400" b="1" i="0" u="none" strike="noStrike" cap="none" baseline="0" dirty="0" smtClean="0">
                <a:solidFill>
                  <a:schemeClr val="dk1"/>
                </a:solidFill>
                <a:latin typeface="Georgia"/>
                <a:ea typeface="Cambria"/>
                <a:cs typeface="Georgia"/>
                <a:sym typeface="Cambria"/>
              </a:rPr>
              <a:t>S</a:t>
            </a:r>
            <a:r>
              <a:rPr lang="en" sz="2400" b="1" i="0" u="none" strike="noStrike" cap="none" baseline="0" dirty="0" smtClean="0">
                <a:solidFill>
                  <a:schemeClr val="dk1"/>
                </a:solidFill>
                <a:latin typeface="Georgia"/>
                <a:ea typeface="Cambria"/>
                <a:cs typeface="Georgia"/>
                <a:sym typeface="Cambria"/>
              </a:rPr>
              <a:t>tudents </a:t>
            </a:r>
            <a:endParaRPr lang="en" sz="2400" b="1" i="0" u="none" strike="noStrike" cap="none" baseline="0" dirty="0">
              <a:solidFill>
                <a:schemeClr val="dk1"/>
              </a:solidFill>
              <a:latin typeface="Georgia"/>
              <a:ea typeface="Cambria"/>
              <a:cs typeface="Georgia"/>
              <a:sym typeface="Cambria"/>
            </a:endParaRPr>
          </a:p>
          <a:p>
            <a:pPr marL="342900" marR="0" lvl="0" indent="-342900" algn="l" rtl="0">
              <a:spcBef>
                <a:spcPts val="480"/>
              </a:spcBef>
              <a:buClr>
                <a:schemeClr val="dk1"/>
              </a:buClr>
              <a:buSzPct val="100694"/>
              <a:buFont typeface="Arial"/>
              <a:buChar char="•"/>
            </a:pPr>
            <a:r>
              <a:rPr lang="en" sz="2400" b="1" i="0" u="none" strike="noStrike" cap="none" baseline="0" dirty="0" smtClean="0">
                <a:solidFill>
                  <a:schemeClr val="dk1"/>
                </a:solidFill>
                <a:latin typeface="Georgia"/>
                <a:ea typeface="Cambria"/>
                <a:cs typeface="Georgia"/>
                <a:sym typeface="Cambria"/>
              </a:rPr>
              <a:t>Low </a:t>
            </a:r>
            <a:r>
              <a:rPr lang="en" sz="2400" b="1" i="0" u="none" strike="noStrike" cap="none" baseline="0" dirty="0">
                <a:solidFill>
                  <a:schemeClr val="dk1"/>
                </a:solidFill>
                <a:latin typeface="Georgia"/>
                <a:ea typeface="Cambria"/>
                <a:cs typeface="Georgia"/>
                <a:sym typeface="Cambria"/>
              </a:rPr>
              <a:t>Attrition in </a:t>
            </a:r>
            <a:r>
              <a:rPr lang="en" sz="2400" b="1" dirty="0">
                <a:latin typeface="Georgia"/>
                <a:ea typeface="Cambria"/>
                <a:cs typeface="Georgia"/>
                <a:sym typeface="Cambria"/>
              </a:rPr>
              <a:t>Online Programs </a:t>
            </a:r>
            <a:r>
              <a:rPr lang="en-US" sz="2400" b="1" dirty="0" smtClean="0">
                <a:latin typeface="Georgia"/>
                <a:ea typeface="Cambria"/>
                <a:cs typeface="Georgia"/>
                <a:sym typeface="Cambria"/>
              </a:rPr>
              <a:t>that have</a:t>
            </a:r>
            <a:r>
              <a:rPr lang="en-US" sz="2400" b="1" dirty="0">
                <a:latin typeface="Georgia"/>
                <a:ea typeface="Cambria"/>
                <a:cs typeface="Georgia"/>
                <a:sym typeface="Cambria"/>
              </a:rPr>
              <a:t> </a:t>
            </a:r>
            <a:r>
              <a:rPr lang="en" sz="2400" b="1" dirty="0" smtClean="0">
                <a:latin typeface="Georgia"/>
                <a:ea typeface="Cambria"/>
                <a:cs typeface="Georgia"/>
                <a:sym typeface="Cambria"/>
              </a:rPr>
              <a:t>Cohort-based </a:t>
            </a:r>
            <a:r>
              <a:rPr lang="en-US" sz="2400" b="1" dirty="0">
                <a:latin typeface="Georgia"/>
                <a:ea typeface="Cambria"/>
                <a:cs typeface="Georgia"/>
                <a:sym typeface="Cambria"/>
              </a:rPr>
              <a:t>C</a:t>
            </a:r>
            <a:r>
              <a:rPr lang="en" sz="2400" b="1" dirty="0" smtClean="0">
                <a:latin typeface="Georgia"/>
                <a:ea typeface="Cambria"/>
                <a:cs typeface="Georgia"/>
                <a:sym typeface="Cambria"/>
              </a:rPr>
              <a:t>ommunities</a:t>
            </a:r>
            <a:endParaRPr lang="en" sz="2400" b="1" i="0" u="none" strike="noStrike" cap="none" baseline="0" dirty="0">
              <a:solidFill>
                <a:schemeClr val="dk1"/>
              </a:solidFill>
              <a:latin typeface="Georgia"/>
              <a:ea typeface="Cambria"/>
              <a:cs typeface="Georgia"/>
              <a:sym typeface="Cambria"/>
            </a:endParaRPr>
          </a:p>
          <a:p>
            <a:pPr marL="1143000" marR="0" lvl="2" indent="-228600" algn="l" rtl="0">
              <a:spcBef>
                <a:spcPts val="480"/>
              </a:spcBef>
              <a:buClr>
                <a:schemeClr val="dk1"/>
              </a:buClr>
              <a:buSzPct val="100694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Power of the cohort.</a:t>
            </a:r>
          </a:p>
          <a:p>
            <a:pPr marL="1143000" marR="0" lvl="2" indent="-228600" algn="l" rtl="0">
              <a:spcBef>
                <a:spcPts val="480"/>
              </a:spcBef>
              <a:buClr>
                <a:schemeClr val="dk1"/>
              </a:buClr>
              <a:buSzPct val="100694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Power of online learning community.</a:t>
            </a:r>
          </a:p>
          <a:p>
            <a:pPr marL="1143000" marR="0" lvl="2" indent="-228600" algn="l" rtl="0">
              <a:spcBef>
                <a:spcPts val="480"/>
              </a:spcBef>
              <a:buClr>
                <a:schemeClr val="dk1"/>
              </a:buClr>
              <a:buSzPct val="100694"/>
              <a:buFont typeface="Arial"/>
              <a:buChar char="•"/>
            </a:pPr>
            <a:r>
              <a:rPr lang="en" sz="24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More than 800 students organized in 20 cohorts since 2001</a:t>
            </a:r>
            <a:r>
              <a:rPr lang="en" sz="2400" b="0" i="0" u="none" strike="noStrike" cap="none" baseline="0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  <a:endParaRPr lang="en-US" sz="2400" b="0" i="0" u="none" strike="noStrike" cap="none" baseline="0" dirty="0" smtClea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1143000" marR="0" lvl="2" indent="-228600" algn="l" rtl="0">
              <a:spcBef>
                <a:spcPts val="480"/>
              </a:spcBef>
              <a:buClr>
                <a:schemeClr val="dk1"/>
              </a:buClr>
              <a:buSzPct val="100694"/>
              <a:buFont typeface="Arial"/>
              <a:buChar char="•"/>
            </a:pPr>
            <a:r>
              <a:rPr lang="en-US" dirty="0" smtClean="0">
                <a:latin typeface="Georgia"/>
                <a:ea typeface="Georgia"/>
                <a:cs typeface="Georgia"/>
                <a:sym typeface="Georgia"/>
              </a:rPr>
              <a:t>Student capabilities enhanced</a:t>
            </a:r>
          </a:p>
          <a:p>
            <a:pPr lvl="3" indent="-228600">
              <a:spcBef>
                <a:spcPts val="480"/>
              </a:spcBef>
              <a:buSzPct val="100694"/>
            </a:pPr>
            <a:r>
              <a:rPr lang="en-US" sz="2000" b="0" i="0" u="none" strike="noStrike" cap="none" baseline="0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Confident</a:t>
            </a:r>
          </a:p>
          <a:p>
            <a:pPr lvl="3" indent="-228600">
              <a:spcBef>
                <a:spcPts val="480"/>
              </a:spcBef>
              <a:buSzPct val="100694"/>
            </a:pPr>
            <a:r>
              <a:rPr lang="en-US" dirty="0" smtClean="0">
                <a:latin typeface="Georgia"/>
                <a:ea typeface="Georgia"/>
                <a:cs typeface="Georgia"/>
                <a:sym typeface="Georgia"/>
              </a:rPr>
              <a:t>Motivated</a:t>
            </a:r>
          </a:p>
          <a:p>
            <a:pPr lvl="3" indent="-228600">
              <a:spcBef>
                <a:spcPts val="480"/>
              </a:spcBef>
              <a:buSzPct val="100694"/>
            </a:pPr>
            <a:r>
              <a:rPr lang="en-US" dirty="0" smtClean="0">
                <a:latin typeface="Georgia"/>
                <a:ea typeface="Georgia"/>
                <a:cs typeface="Georgia"/>
                <a:sym typeface="Georgia"/>
              </a:rPr>
              <a:t>Satisfied</a:t>
            </a:r>
            <a:endParaRPr lang="en" sz="200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endParaRPr lang="en" sz="240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6" name="Shape 136"/>
          <p:cNvSpPr/>
          <p:nvPr/>
        </p:nvSpPr>
        <p:spPr>
          <a:xfrm>
            <a:off x="7301418" y="274637"/>
            <a:ext cx="1193586" cy="74838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37" name="Shape 137"/>
          <p:cNvSpPr/>
          <p:nvPr/>
        </p:nvSpPr>
        <p:spPr>
          <a:xfrm>
            <a:off x="457200" y="369491"/>
            <a:ext cx="2240867" cy="27188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mbria"/>
              <a:buNone/>
            </a:pPr>
            <a:r>
              <a:rPr lang="en" sz="3600" b="1" i="0" u="none" strike="noStrike" cap="none" baseline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Survey Development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720"/>
              </a:spcBef>
              <a:buClr>
                <a:schemeClr val="dk1"/>
              </a:buClr>
              <a:buSzPct val="105392"/>
              <a:buFont typeface="Arial"/>
              <a:buChar char="•"/>
            </a:pPr>
            <a:r>
              <a:rPr lang="en" sz="3350" b="1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Survey Instrument Developed Using:</a:t>
            </a:r>
          </a:p>
          <a:p>
            <a:pPr marL="742950" marR="0" lvl="1" indent="-285750" algn="l" rtl="0">
              <a:spcBef>
                <a:spcPts val="720"/>
              </a:spcBef>
              <a:buClr>
                <a:schemeClr val="dk1"/>
              </a:buClr>
              <a:buSzPct val="105392"/>
              <a:buFont typeface="Arial"/>
              <a:buChar char="•"/>
            </a:pPr>
            <a:r>
              <a:rPr lang="en" sz="3350" b="0" i="1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Community of Inquiry Survey</a:t>
            </a:r>
          </a:p>
          <a:p>
            <a:pPr marL="1143000" marR="0" lvl="2" indent="-228600" algn="l" rtl="0">
              <a:spcBef>
                <a:spcPts val="640"/>
              </a:spcBef>
              <a:buClr>
                <a:schemeClr val="dk1"/>
              </a:buClr>
              <a:buSzPct val="105555"/>
              <a:buFont typeface="Arial"/>
              <a:buChar char="•"/>
            </a:pPr>
            <a:r>
              <a:rPr lang="en" sz="2950" b="0" i="0" u="sng" strike="noStrike" cap="none" baseline="0" dirty="0">
                <a:solidFill>
                  <a:schemeClr val="hlink"/>
                </a:solidFill>
                <a:latin typeface="Georgia"/>
                <a:ea typeface="Georgia"/>
                <a:cs typeface="Georgia"/>
                <a:sym typeface="Georgia"/>
                <a:hlinkClick r:id="rId3"/>
              </a:rPr>
              <a:t>http://communitiesofinquiry.com/methodology</a:t>
            </a:r>
          </a:p>
          <a:p>
            <a:pPr marL="1600200" marR="0" lvl="3" indent="-228600" algn="l" rtl="0">
              <a:spcBef>
                <a:spcPts val="560"/>
              </a:spcBef>
              <a:buClr>
                <a:schemeClr val="dk1"/>
              </a:buClr>
              <a:buSzPct val="108974"/>
              <a:buFont typeface="Arial"/>
              <a:buChar char="•"/>
            </a:pPr>
            <a:r>
              <a:rPr lang="en" sz="26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Teaching Presence</a:t>
            </a:r>
          </a:p>
          <a:p>
            <a:pPr marL="1600200" marR="0" lvl="3" indent="-228600" algn="l" rtl="0">
              <a:spcBef>
                <a:spcPts val="560"/>
              </a:spcBef>
              <a:buClr>
                <a:schemeClr val="dk1"/>
              </a:buClr>
              <a:buSzPct val="108974"/>
              <a:buFont typeface="Arial"/>
              <a:buChar char="•"/>
            </a:pPr>
            <a:r>
              <a:rPr lang="en" sz="26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Social Presence</a:t>
            </a:r>
          </a:p>
          <a:p>
            <a:pPr marL="1600200" marR="0" lvl="3" indent="-228600" algn="l" rtl="0">
              <a:spcBef>
                <a:spcPts val="560"/>
              </a:spcBef>
              <a:buClr>
                <a:schemeClr val="dk1"/>
              </a:buClr>
              <a:buSzPct val="108974"/>
              <a:buFont typeface="Arial"/>
              <a:buChar char="•"/>
            </a:pPr>
            <a:r>
              <a:rPr lang="en" sz="26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Cognitive Presence</a:t>
            </a:r>
          </a:p>
          <a:p>
            <a:pPr marL="1600200" marR="0" lvl="3" indent="-228600" algn="l" rtl="0">
              <a:spcBef>
                <a:spcPts val="560"/>
              </a:spcBef>
              <a:buClr>
                <a:schemeClr val="dk1"/>
              </a:buClr>
              <a:buSzPct val="108974"/>
              <a:buFont typeface="Arial"/>
              <a:buChar char="•"/>
            </a:pPr>
            <a:r>
              <a:rPr lang="en" sz="26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Online Courses</a:t>
            </a:r>
          </a:p>
          <a:p>
            <a:endParaRPr lang="en" sz="260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Shape 153"/>
          <p:cNvSpPr/>
          <p:nvPr/>
        </p:nvSpPr>
        <p:spPr>
          <a:xfrm>
            <a:off x="7301418" y="274637"/>
            <a:ext cx="1193586" cy="64836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54" name="Shape 154"/>
          <p:cNvSpPr/>
          <p:nvPr/>
        </p:nvSpPr>
        <p:spPr>
          <a:xfrm>
            <a:off x="457200" y="335562"/>
            <a:ext cx="2240867" cy="271886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55" name="Shape 155"/>
          <p:cNvSpPr txBox="1"/>
          <p:nvPr/>
        </p:nvSpPr>
        <p:spPr>
          <a:xfrm>
            <a:off x="608570" y="62616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mbria"/>
              <a:buNone/>
            </a:pPr>
            <a:r>
              <a:rPr lang="en" sz="3600" b="1" i="0" u="none" strike="noStrike" cap="none" baseline="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Questionnaire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1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Teaching Presence:  </a:t>
            </a:r>
            <a:r>
              <a:rPr lang="en" sz="32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7 Questions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1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Social Presence: </a:t>
            </a:r>
            <a:r>
              <a:rPr lang="en" sz="32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18 Questions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1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Cognitive Presence: </a:t>
            </a:r>
            <a:r>
              <a:rPr lang="en" sz="32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7 Questions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1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Online Course Experiences: </a:t>
            </a:r>
            <a:r>
              <a:rPr lang="en" sz="32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11 Questions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1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Demographics: </a:t>
            </a:r>
            <a:r>
              <a:rPr lang="en" sz="32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12</a:t>
            </a:r>
          </a:p>
          <a:p>
            <a:endParaRPr lang="en" sz="320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2" name="Shape 172"/>
          <p:cNvSpPr/>
          <p:nvPr/>
        </p:nvSpPr>
        <p:spPr>
          <a:xfrm>
            <a:off x="7301418" y="274637"/>
            <a:ext cx="1193586" cy="64836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73" name="Shape 173"/>
          <p:cNvSpPr/>
          <p:nvPr/>
        </p:nvSpPr>
        <p:spPr>
          <a:xfrm>
            <a:off x="457200" y="335562"/>
            <a:ext cx="2240867" cy="27188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74" name="Shape 174"/>
          <p:cNvSpPr txBox="1"/>
          <p:nvPr/>
        </p:nvSpPr>
        <p:spPr>
          <a:xfrm>
            <a:off x="608570" y="62616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mbria"/>
              <a:buNone/>
            </a:pPr>
            <a:r>
              <a:rPr lang="en" sz="3600" b="1" i="0" u="none" strike="noStrike" cap="none" baseline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Survey Population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5555"/>
              <a:buFont typeface="Arial"/>
              <a:buChar char="•"/>
            </a:pPr>
            <a:r>
              <a:rPr lang="en" sz="2950" b="1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Students enrolled </a:t>
            </a:r>
            <a:r>
              <a:rPr lang="en" sz="295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 Master of Library and Information Science program at the University of Pittsburgh.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5555"/>
              <a:buFont typeface="Arial"/>
              <a:buChar char="•"/>
            </a:pPr>
            <a:r>
              <a:rPr lang="en" sz="2950" b="1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Continuing students:  </a:t>
            </a:r>
            <a:r>
              <a:rPr lang="en" sz="295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First, Second, Third and Fourth Term 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5555"/>
              <a:buFont typeface="Arial"/>
              <a:buChar char="•"/>
            </a:pPr>
            <a:r>
              <a:rPr lang="en" sz="2950" b="1" i="0" u="none" strike="noStrike" cap="none" baseline="0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Mixture</a:t>
            </a:r>
            <a:r>
              <a:rPr lang="en-US" sz="2950" b="1" i="0" u="none" strike="noStrike" cap="none" baseline="0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of Students:</a:t>
            </a:r>
          </a:p>
          <a:p>
            <a:pPr lvl="1" indent="-342900">
              <a:spcBef>
                <a:spcPts val="640"/>
              </a:spcBef>
              <a:buSzPct val="105555"/>
            </a:pPr>
            <a:r>
              <a:rPr lang="en" sz="2550" b="0" i="0" u="none" strike="noStrike" cap="none" baseline="0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Full-time/Part-time</a:t>
            </a:r>
            <a:endParaRPr lang="en-US" sz="2550" dirty="0">
              <a:latin typeface="Georgia"/>
              <a:ea typeface="Georgia"/>
              <a:cs typeface="Georgia"/>
              <a:sym typeface="Georgia"/>
            </a:endParaRPr>
          </a:p>
          <a:p>
            <a:pPr lvl="1" indent="-342900">
              <a:spcBef>
                <a:spcPts val="640"/>
              </a:spcBef>
              <a:buSzPct val="105555"/>
            </a:pPr>
            <a:r>
              <a:rPr lang="en-US" sz="2550" b="0" i="0" u="none" strike="noStrike" cap="none" baseline="0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Member</a:t>
            </a:r>
            <a:r>
              <a:rPr lang="en-US" sz="2550" b="0" i="0" u="none" strike="noStrike" cap="none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of</a:t>
            </a:r>
            <a:r>
              <a:rPr lang="en" sz="2950" b="0" i="0" u="none" strike="noStrike" cap="none" baseline="0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" sz="295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 Cohort/NOT in a </a:t>
            </a:r>
            <a:r>
              <a:rPr lang="en" sz="2950" b="0" i="0" u="none" strike="noStrike" cap="none" baseline="0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Cohort</a:t>
            </a:r>
            <a:endParaRPr lang="en-US" sz="2950" b="0" i="0" u="none" strike="noStrike" cap="none" baseline="0" dirty="0" smtClea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lvl="1" indent="-342900">
              <a:spcBef>
                <a:spcPts val="640"/>
              </a:spcBef>
              <a:buSzPct val="105555"/>
            </a:pPr>
            <a:r>
              <a:rPr lang="en" sz="2950" b="0" i="0" u="none" strike="noStrike" cap="none" baseline="0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On-campus </a:t>
            </a:r>
            <a:r>
              <a:rPr lang="en" sz="295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and Online students</a:t>
            </a:r>
          </a:p>
          <a:p>
            <a:endParaRPr lang="en" sz="295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1" name="Shape 181"/>
          <p:cNvSpPr/>
          <p:nvPr/>
        </p:nvSpPr>
        <p:spPr>
          <a:xfrm>
            <a:off x="7301418" y="274637"/>
            <a:ext cx="1193586" cy="64836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82" name="Shape 182"/>
          <p:cNvSpPr/>
          <p:nvPr/>
        </p:nvSpPr>
        <p:spPr>
          <a:xfrm>
            <a:off x="457200" y="335562"/>
            <a:ext cx="2240867" cy="27188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83" name="Shape 183"/>
          <p:cNvSpPr txBox="1"/>
          <p:nvPr/>
        </p:nvSpPr>
        <p:spPr>
          <a:xfrm>
            <a:off x="608570" y="62616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mbria"/>
              <a:buNone/>
            </a:pPr>
            <a:r>
              <a:rPr lang="en" sz="3600" b="1" i="0" u="none" strike="noStrike" cap="none" baseline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Population Queried</a:t>
            </a:r>
          </a:p>
        </p:txBody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457199" y="1600200"/>
            <a:ext cx="8366539" cy="48491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1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Students enrolled in two courses/4 </a:t>
            </a:r>
            <a:r>
              <a:rPr lang="en" sz="32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sections during Summer Term 2011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1190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 Sections:   Weekly f2f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1190"/>
              <a:buFont typeface="Arial"/>
              <a:buChar char="•"/>
            </a:pPr>
            <a:r>
              <a:rPr lang="en" sz="28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 Sections: Asynchronous with one f2f meeting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1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Some students were enrolled in both courses.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" sz="3200" b="0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Administration of Instrument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1190"/>
              <a:buFont typeface="Arial"/>
              <a:buChar char="•"/>
            </a:pPr>
            <a:r>
              <a:rPr lang="en" sz="2800" b="1" i="0" u="none" strike="noStrike" cap="none" baseline="0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Survey Monkey </a:t>
            </a:r>
          </a:p>
          <a:p>
            <a:endParaRPr lang="en" sz="2800" b="0" i="0" u="none" strike="noStrike" cap="none" baseline="0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0" name="Shape 190"/>
          <p:cNvSpPr/>
          <p:nvPr/>
        </p:nvSpPr>
        <p:spPr>
          <a:xfrm>
            <a:off x="7301418" y="274637"/>
            <a:ext cx="1193586" cy="64836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91" name="Shape 191"/>
          <p:cNvSpPr/>
          <p:nvPr/>
        </p:nvSpPr>
        <p:spPr>
          <a:xfrm>
            <a:off x="457200" y="335562"/>
            <a:ext cx="2240867" cy="27188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92" name="Shape 192"/>
          <p:cNvSpPr txBox="1"/>
          <p:nvPr/>
        </p:nvSpPr>
        <p:spPr>
          <a:xfrm>
            <a:off x="608570" y="62616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636</Words>
  <Application>Microsoft Macintosh PowerPoint</Application>
  <PresentationFormat>On-screen Show (4:3)</PresentationFormat>
  <Paragraphs>136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Custom Theme</vt:lpstr>
      <vt:lpstr>Office Theme</vt:lpstr>
      <vt:lpstr>Social and Cognitive Presence in Online Learning: An Investigation of the Cohort Model in an Information School Setting</vt:lpstr>
      <vt:lpstr>Purpose of Study</vt:lpstr>
      <vt:lpstr>Cohort Concept</vt:lpstr>
      <vt:lpstr>Research Related to Cohort Experience</vt:lpstr>
      <vt:lpstr>Cohort Experience Observations</vt:lpstr>
      <vt:lpstr>Survey Development</vt:lpstr>
      <vt:lpstr>Questionnaire</vt:lpstr>
      <vt:lpstr>Survey Population</vt:lpstr>
      <vt:lpstr>Population Queried</vt:lpstr>
      <vt:lpstr>Student Population</vt:lpstr>
      <vt:lpstr>Data Analysis</vt:lpstr>
      <vt:lpstr>Findings</vt:lpstr>
      <vt:lpstr>Data Analysis Selected Examples</vt:lpstr>
      <vt:lpstr>Comparative Results</vt:lpstr>
      <vt:lpstr>Lessons Learned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and Cognitive Presence in Online Learning: An Investigation of the Cohort Model in an Information School Setting</dc:title>
  <cp:lastModifiedBy>Sue Alman</cp:lastModifiedBy>
  <cp:revision>13</cp:revision>
  <dcterms:modified xsi:type="dcterms:W3CDTF">2013-09-20T15:10:58Z</dcterms:modified>
</cp:coreProperties>
</file>