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40" r:id="rId2"/>
    <p:sldId id="341" r:id="rId3"/>
    <p:sldId id="342" r:id="rId4"/>
    <p:sldId id="343" r:id="rId5"/>
    <p:sldId id="344" r:id="rId6"/>
    <p:sldId id="345" r:id="rId7"/>
    <p:sldId id="346" r:id="rId8"/>
    <p:sldId id="347" r:id="rId9"/>
    <p:sldId id="375" r:id="rId10"/>
    <p:sldId id="376" r:id="rId11"/>
    <p:sldId id="350" r:id="rId12"/>
    <p:sldId id="365" r:id="rId13"/>
    <p:sldId id="351" r:id="rId14"/>
    <p:sldId id="352" r:id="rId15"/>
    <p:sldId id="353" r:id="rId16"/>
    <p:sldId id="366" r:id="rId17"/>
    <p:sldId id="354" r:id="rId18"/>
    <p:sldId id="370" r:id="rId19"/>
    <p:sldId id="374" r:id="rId20"/>
    <p:sldId id="367" r:id="rId21"/>
    <p:sldId id="368" r:id="rId22"/>
    <p:sldId id="355" r:id="rId23"/>
    <p:sldId id="349" r:id="rId24"/>
    <p:sldId id="362" r:id="rId25"/>
    <p:sldId id="363" r:id="rId26"/>
    <p:sldId id="364" r:id="rId27"/>
    <p:sldId id="361" r:id="rId28"/>
    <p:sldId id="358" r:id="rId29"/>
    <p:sldId id="357" r:id="rId30"/>
    <p:sldId id="356" r:id="rId31"/>
    <p:sldId id="369" r:id="rId32"/>
    <p:sldId id="377" r:id="rId33"/>
    <p:sldId id="293" r:id="rId34"/>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89" autoAdjust="0"/>
    <p:restoredTop sz="99858" autoAdjust="0"/>
  </p:normalViewPr>
  <p:slideViewPr>
    <p:cSldViewPr>
      <p:cViewPr varScale="1">
        <p:scale>
          <a:sx n="116" d="100"/>
          <a:sy n="116" d="100"/>
        </p:scale>
        <p:origin x="-736"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tags" Target="tags/tag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426F509-8F7E-4ED1-ABB1-A8C69711F65D}" type="datetimeFigureOut">
              <a:rPr lang="en-US" smtClean="0"/>
              <a:t>9/29/14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7137AD7-8FBA-4A73-B341-F10C8D3A7C0C}" type="slidenum">
              <a:rPr lang="en-US" smtClean="0"/>
              <a:t>‹#›</a:t>
            </a:fld>
            <a:endParaRPr lang="en-US" dirty="0"/>
          </a:p>
        </p:txBody>
      </p:sp>
    </p:spTree>
    <p:extLst>
      <p:ext uri="{BB962C8B-B14F-4D97-AF65-F5344CB8AC3E}">
        <p14:creationId xmlns:p14="http://schemas.microsoft.com/office/powerpoint/2010/main" val="809412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3BA827B-8FA6-4FDA-BDBF-5ABAF127ABCA}" type="datetimeFigureOut">
              <a:rPr lang="en-US" smtClean="0"/>
              <a:t>9/29/14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5F6E6A2-A421-4681-876B-3E72CF5B5895}" type="slidenum">
              <a:rPr lang="en-US" smtClean="0"/>
              <a:t>‹#›</a:t>
            </a:fld>
            <a:endParaRPr lang="en-US"/>
          </a:p>
        </p:txBody>
      </p:sp>
    </p:spTree>
    <p:extLst>
      <p:ext uri="{BB962C8B-B14F-4D97-AF65-F5344CB8AC3E}">
        <p14:creationId xmlns:p14="http://schemas.microsoft.com/office/powerpoint/2010/main" val="99434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conline.broward.edu/shared/CollegeReadiness/Reading/U05_PatOrg/index.html" TargetMode="External"/><Relationship Id="rId4" Type="http://schemas.openxmlformats.org/officeDocument/2006/relationships/hyperlink" Target="https://bconline.broward.edu/shared/CollegeReadiness/Reading/U05_PatOrg_G1/dragger_connections/game.html" TargetMode="External"/><Relationship Id="rId5" Type="http://schemas.openxmlformats.org/officeDocument/2006/relationships/hyperlink" Target="https://bconline.broward.edu/shared/CollegeReadiness/Reading/U02_Vocab/index.html" TargetMode="External"/><Relationship Id="rId6" Type="http://schemas.openxmlformats.org/officeDocument/2006/relationships/hyperlink" Target="https://bconline.broward.edu/shared/CollegeReadiness/Writing/U02_L03_SubCoord_G1/wheelspin/game.html" TargetMode="External"/><Relationship Id="rId7" Type="http://schemas.openxmlformats.org/officeDocument/2006/relationships/hyperlink" Target="https://bconline.broward.edu/shared/CollegeReadiness/Math/U01_L14_OrderOps/index.html" TargetMode="External"/><Relationship Id="rId8" Type="http://schemas.openxmlformats.org/officeDocument/2006/relationships/hyperlink" Target="https://bconline.broward.edu/shared/CollegeReadiness/Math/U01_L14_OrderOps_G1/cardstack/game.html"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https://bconline.broward.edu/shared/Tutorials/Instructors/Resources/eLearningResources/BCQualityStandards50-QM5thEd.pdf </a:t>
            </a:r>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3</a:t>
            </a:fld>
            <a:endParaRPr lang="en-US"/>
          </a:p>
        </p:txBody>
      </p:sp>
    </p:spTree>
    <p:extLst>
      <p:ext uri="{BB962C8B-B14F-4D97-AF65-F5344CB8AC3E}">
        <p14:creationId xmlns:p14="http://schemas.microsoft.com/office/powerpoint/2010/main" val="261114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can be deleted.</a:t>
            </a:r>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24</a:t>
            </a:fld>
            <a:endParaRPr lang="en-US"/>
          </a:p>
        </p:txBody>
      </p:sp>
    </p:spTree>
    <p:extLst>
      <p:ext uri="{BB962C8B-B14F-4D97-AF65-F5344CB8AC3E}">
        <p14:creationId xmlns:p14="http://schemas.microsoft.com/office/powerpoint/2010/main" val="22055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can be deleted.</a:t>
            </a:r>
          </a:p>
          <a:p>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25</a:t>
            </a:fld>
            <a:endParaRPr lang="en-US"/>
          </a:p>
        </p:txBody>
      </p:sp>
    </p:spTree>
    <p:extLst>
      <p:ext uri="{BB962C8B-B14F-4D97-AF65-F5344CB8AC3E}">
        <p14:creationId xmlns:p14="http://schemas.microsoft.com/office/powerpoint/2010/main" val="286221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can be deleted.</a:t>
            </a:r>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26</a:t>
            </a:fld>
            <a:endParaRPr lang="en-US"/>
          </a:p>
        </p:txBody>
      </p:sp>
    </p:spTree>
    <p:extLst>
      <p:ext uri="{BB962C8B-B14F-4D97-AF65-F5344CB8AC3E}">
        <p14:creationId xmlns:p14="http://schemas.microsoft.com/office/powerpoint/2010/main" val="83723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some video segment timelines in case we</a:t>
            </a:r>
            <a:r>
              <a:rPr lang="en-US" baseline="0" dirty="0" smtClean="0"/>
              <a:t> have time to show:</a:t>
            </a:r>
          </a:p>
          <a:p>
            <a:r>
              <a:rPr lang="en-US" baseline="0" dirty="0" smtClean="0"/>
              <a:t>Introduction - 00:35-00:45</a:t>
            </a:r>
            <a:br>
              <a:rPr lang="en-US" baseline="0" dirty="0" smtClean="0"/>
            </a:br>
            <a:endParaRPr lang="en-US" baseline="0" dirty="0" smtClean="0"/>
          </a:p>
          <a:p>
            <a:r>
              <a:rPr lang="en-US" baseline="0" dirty="0" smtClean="0"/>
              <a:t>Reading – 2:00 </a:t>
            </a:r>
            <a:br>
              <a:rPr lang="en-US" baseline="0" dirty="0" smtClean="0"/>
            </a:br>
            <a:r>
              <a:rPr lang="en-US" baseline="0" dirty="0" smtClean="0"/>
              <a:t>Unit 5 </a:t>
            </a:r>
            <a:r>
              <a:rPr lang="en-US" dirty="0" smtClean="0">
                <a:hlinkClick r:id="rId3"/>
              </a:rPr>
              <a:t>Patterns of Organization</a:t>
            </a:r>
            <a:endParaRPr lang="en-US" dirty="0" smtClean="0"/>
          </a:p>
          <a:p>
            <a:r>
              <a:rPr lang="en-US" dirty="0" smtClean="0">
                <a:hlinkClick r:id="rId4"/>
              </a:rPr>
              <a:t>Game! Patterns I (Drag and Drop)</a:t>
            </a:r>
            <a:endParaRPr lang="en-US" dirty="0" smtClean="0"/>
          </a:p>
          <a:p>
            <a:endParaRPr lang="en-US" baseline="0" dirty="0" smtClean="0"/>
          </a:p>
          <a:p>
            <a:r>
              <a:rPr lang="en-US" baseline="0" dirty="0" smtClean="0"/>
              <a:t>Writing – </a:t>
            </a:r>
            <a:r>
              <a:rPr lang="en-US" dirty="0" smtClean="0">
                <a:hlinkClick r:id="rId5"/>
              </a:rPr>
              <a:t>Lesson 3: Subordination and Coordination</a:t>
            </a:r>
            <a:endParaRPr lang="en-US" dirty="0" smtClean="0"/>
          </a:p>
          <a:p>
            <a:r>
              <a:rPr lang="en-US" dirty="0" smtClean="0">
                <a:hlinkClick r:id="rId6"/>
              </a:rPr>
              <a:t>Game! Subordination and Coordination (Wheel Spin)</a:t>
            </a:r>
            <a:endParaRPr lang="en-US" dirty="0" smtClean="0"/>
          </a:p>
          <a:p>
            <a:endParaRPr lang="en-US" baseline="0" dirty="0" smtClean="0"/>
          </a:p>
          <a:p>
            <a:r>
              <a:rPr lang="en-US" baseline="0" dirty="0" smtClean="0"/>
              <a:t>Math - </a:t>
            </a:r>
            <a:r>
              <a:rPr lang="en-US" dirty="0" smtClean="0">
                <a:hlinkClick r:id="rId7"/>
              </a:rPr>
              <a:t>Lesson 1.14 Order of Operations</a:t>
            </a:r>
            <a:endParaRPr lang="en-US" dirty="0" smtClean="0"/>
          </a:p>
          <a:p>
            <a:r>
              <a:rPr lang="en-US" dirty="0" smtClean="0">
                <a:hlinkClick r:id="rId8"/>
              </a:rPr>
              <a:t>Game! Order of Operations (</a:t>
            </a:r>
            <a:r>
              <a:rPr lang="en-US" dirty="0" err="1" smtClean="0">
                <a:hlinkClick r:id="rId8"/>
              </a:rPr>
              <a:t>Cardstack</a:t>
            </a:r>
            <a:r>
              <a:rPr lang="en-US" dirty="0" smtClean="0">
                <a:hlinkClick r:id="rId8"/>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29</a:t>
            </a:fld>
            <a:endParaRPr lang="en-US"/>
          </a:p>
        </p:txBody>
      </p:sp>
    </p:spTree>
    <p:extLst>
      <p:ext uri="{BB962C8B-B14F-4D97-AF65-F5344CB8AC3E}">
        <p14:creationId xmlns:p14="http://schemas.microsoft.com/office/powerpoint/2010/main" val="35050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e.</a:t>
            </a:r>
            <a:r>
              <a:rPr lang="en-US" baseline="0" dirty="0" smtClean="0"/>
              <a:t> technology infrastructure</a:t>
            </a:r>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9</a:t>
            </a:fld>
            <a:endParaRPr lang="en-US"/>
          </a:p>
        </p:txBody>
      </p:sp>
    </p:spTree>
    <p:extLst>
      <p:ext uri="{BB962C8B-B14F-4D97-AF65-F5344CB8AC3E}">
        <p14:creationId xmlns:p14="http://schemas.microsoft.com/office/powerpoint/2010/main" val="142927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https://www.qualitymatters.org/node/2305/download/QM%20Standards%20with%20Point%20Values%20Fifth%20Edition.pdf</a:t>
            </a:r>
          </a:p>
          <a:p>
            <a:endParaRPr lang="en-US" dirty="0" smtClean="0"/>
          </a:p>
          <a:p>
            <a:r>
              <a:rPr lang="en-US" dirty="0" smtClean="0"/>
              <a:t>Answer: </a:t>
            </a:r>
          </a:p>
          <a:p>
            <a:r>
              <a:rPr lang="en-US" dirty="0" smtClean="0"/>
              <a:t>c. Institutional commitment</a:t>
            </a:r>
          </a:p>
          <a:p>
            <a:r>
              <a:rPr lang="en-US" dirty="0" smtClean="0"/>
              <a:t>d.</a:t>
            </a:r>
            <a:r>
              <a:rPr lang="en-US" baseline="0" dirty="0" smtClean="0"/>
              <a:t> faculty support</a:t>
            </a:r>
          </a:p>
          <a:p>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10</a:t>
            </a:fld>
            <a:endParaRPr lang="en-US"/>
          </a:p>
        </p:txBody>
      </p:sp>
    </p:spTree>
    <p:extLst>
      <p:ext uri="{BB962C8B-B14F-4D97-AF65-F5344CB8AC3E}">
        <p14:creationId xmlns:p14="http://schemas.microsoft.com/office/powerpoint/2010/main" val="156313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https://www.qualitymatters.org/principles-orpdf/download/The%20Principles%20of%20Quality%20Matters-OR.pdf</a:t>
            </a:r>
          </a:p>
          <a:p>
            <a:r>
              <a:rPr lang="en-US" sz="1200" kern="1200" dirty="0" smtClean="0">
                <a:solidFill>
                  <a:schemeClr val="tx1"/>
                </a:solidFill>
                <a:effectLst/>
                <a:latin typeface="+mn-lt"/>
                <a:ea typeface="+mn-ea"/>
                <a:cs typeface="+mn-cs"/>
              </a:rPr>
              <a:t>- Continuous - The process is designed to ensure that all reviewed courses will eventually meet expectations</a:t>
            </a:r>
          </a:p>
          <a:p>
            <a:pPr marL="171450" indent="-171450">
              <a:buFontTx/>
              <a:buChar char="-"/>
            </a:pPr>
            <a:r>
              <a:rPr lang="en-US" sz="1200" kern="1200" baseline="0" dirty="0" smtClean="0">
                <a:solidFill>
                  <a:schemeClr val="tx1"/>
                </a:solidFill>
                <a:effectLst/>
                <a:latin typeface="+mn-lt"/>
                <a:ea typeface="+mn-ea"/>
                <a:cs typeface="+mn-cs"/>
              </a:rPr>
              <a:t>Centered – on research, on student learning, and on quality</a:t>
            </a:r>
          </a:p>
          <a:p>
            <a:pPr marL="171450" indent="-171450">
              <a:buFontTx/>
              <a:buChar char="-"/>
            </a:pPr>
            <a:r>
              <a:rPr lang="en-US" sz="1200" kern="1200" baseline="0" dirty="0" smtClean="0">
                <a:solidFill>
                  <a:schemeClr val="tx1"/>
                </a:solidFill>
                <a:effectLst/>
                <a:latin typeface="+mn-lt"/>
                <a:ea typeface="+mn-ea"/>
                <a:cs typeface="+mn-cs"/>
              </a:rPr>
              <a:t>Collegial – faculty driven, peer-to-peer process</a:t>
            </a:r>
          </a:p>
          <a:p>
            <a:pPr marL="171450" indent="-171450">
              <a:buFontTx/>
              <a:buChar char="-"/>
            </a:pPr>
            <a:r>
              <a:rPr lang="en-US" sz="1200" kern="1200" baseline="0" dirty="0" smtClean="0">
                <a:solidFill>
                  <a:schemeClr val="tx1"/>
                </a:solidFill>
                <a:effectLst/>
                <a:latin typeface="+mn-lt"/>
                <a:ea typeface="+mn-ea"/>
                <a:cs typeface="+mn-cs"/>
              </a:rPr>
              <a:t>Collaborative – based on collaboratively identified evidence; review is not prescriptive; three peer reviewer and faculty developer as the team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12</a:t>
            </a:fld>
            <a:endParaRPr lang="en-US"/>
          </a:p>
        </p:txBody>
      </p:sp>
    </p:spTree>
    <p:extLst>
      <p:ext uri="{BB962C8B-B14F-4D97-AF65-F5344CB8AC3E}">
        <p14:creationId xmlns:p14="http://schemas.microsoft.com/office/powerpoint/2010/main" val="353845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can be deleted.</a:t>
            </a:r>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14</a:t>
            </a:fld>
            <a:endParaRPr lang="en-US"/>
          </a:p>
        </p:txBody>
      </p:sp>
    </p:spTree>
    <p:extLst>
      <p:ext uri="{BB962C8B-B14F-4D97-AF65-F5344CB8AC3E}">
        <p14:creationId xmlns:p14="http://schemas.microsoft.com/office/powerpoint/2010/main" val="67366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https://bconline.broward.edu/shared/Tutorials/Instructors/Resources/eLearningResources/exemplary_courses.html </a:t>
            </a:r>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16</a:t>
            </a:fld>
            <a:endParaRPr lang="en-US"/>
          </a:p>
        </p:txBody>
      </p:sp>
    </p:spTree>
    <p:extLst>
      <p:ext uri="{BB962C8B-B14F-4D97-AF65-F5344CB8AC3E}">
        <p14:creationId xmlns:p14="http://schemas.microsoft.com/office/powerpoint/2010/main" val="368441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can be deleted.</a:t>
            </a:r>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19</a:t>
            </a:fld>
            <a:endParaRPr lang="en-US"/>
          </a:p>
        </p:txBody>
      </p:sp>
    </p:spTree>
    <p:extLst>
      <p:ext uri="{BB962C8B-B14F-4D97-AF65-F5344CB8AC3E}">
        <p14:creationId xmlns:p14="http://schemas.microsoft.com/office/powerpoint/2010/main" val="4894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can be deleted.</a:t>
            </a:r>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22</a:t>
            </a:fld>
            <a:endParaRPr lang="en-US"/>
          </a:p>
        </p:txBody>
      </p:sp>
    </p:spTree>
    <p:extLst>
      <p:ext uri="{BB962C8B-B14F-4D97-AF65-F5344CB8AC3E}">
        <p14:creationId xmlns:p14="http://schemas.microsoft.com/office/powerpoint/2010/main" val="152804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https://www.qualitymatters.org/node/2305/download/QM%20Standards%20with%20Point%20Values%20Fifth%20Edition.pdf</a:t>
            </a:r>
            <a:endParaRPr lang="en-US" dirty="0"/>
          </a:p>
        </p:txBody>
      </p:sp>
      <p:sp>
        <p:nvSpPr>
          <p:cNvPr id="4" name="Slide Number Placeholder 3"/>
          <p:cNvSpPr>
            <a:spLocks noGrp="1"/>
          </p:cNvSpPr>
          <p:nvPr>
            <p:ph type="sldNum" sz="quarter" idx="10"/>
          </p:nvPr>
        </p:nvSpPr>
        <p:spPr/>
        <p:txBody>
          <a:bodyPr/>
          <a:lstStyle/>
          <a:p>
            <a:fld id="{E5F6E6A2-A421-4681-876B-3E72CF5B5895}" type="slidenum">
              <a:rPr lang="en-US" smtClean="0"/>
              <a:t>23</a:t>
            </a:fld>
            <a:endParaRPr lang="en-US"/>
          </a:p>
        </p:txBody>
      </p:sp>
    </p:spTree>
    <p:extLst>
      <p:ext uri="{BB962C8B-B14F-4D97-AF65-F5344CB8AC3E}">
        <p14:creationId xmlns:p14="http://schemas.microsoft.com/office/powerpoint/2010/main" val="318530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38634B-20AF-4732-AE1B-645E18F0F73D}" type="datetimeFigureOut">
              <a:rPr lang="en-US" smtClean="0"/>
              <a:t>9/29/14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26E1C7-7293-418B-BEB7-9867709894F5}" type="slidenum">
              <a:rPr lang="en-US" smtClean="0"/>
              <a:t>‹#›</a:t>
            </a:fld>
            <a:endParaRPr lang="en-US" dirty="0"/>
          </a:p>
        </p:txBody>
      </p:sp>
    </p:spTree>
    <p:extLst>
      <p:ext uri="{BB962C8B-B14F-4D97-AF65-F5344CB8AC3E}">
        <p14:creationId xmlns:p14="http://schemas.microsoft.com/office/powerpoint/2010/main" val="145722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8634B-20AF-4732-AE1B-645E18F0F73D}" type="datetimeFigureOut">
              <a:rPr lang="en-US" smtClean="0"/>
              <a:t>9/29/14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26E1C7-7293-418B-BEB7-9867709894F5}" type="slidenum">
              <a:rPr lang="en-US" smtClean="0"/>
              <a:t>‹#›</a:t>
            </a:fld>
            <a:endParaRPr lang="en-US" dirty="0"/>
          </a:p>
        </p:txBody>
      </p:sp>
    </p:spTree>
    <p:extLst>
      <p:ext uri="{BB962C8B-B14F-4D97-AF65-F5344CB8AC3E}">
        <p14:creationId xmlns:p14="http://schemas.microsoft.com/office/powerpoint/2010/main" val="40632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8634B-20AF-4732-AE1B-645E18F0F73D}" type="datetimeFigureOut">
              <a:rPr lang="en-US" smtClean="0"/>
              <a:t>9/29/14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26E1C7-7293-418B-BEB7-9867709894F5}" type="slidenum">
              <a:rPr lang="en-US" smtClean="0"/>
              <a:t>‹#›</a:t>
            </a:fld>
            <a:endParaRPr lang="en-US" dirty="0"/>
          </a:p>
        </p:txBody>
      </p:sp>
    </p:spTree>
    <p:extLst>
      <p:ext uri="{BB962C8B-B14F-4D97-AF65-F5344CB8AC3E}">
        <p14:creationId xmlns:p14="http://schemas.microsoft.com/office/powerpoint/2010/main" val="405840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8634B-20AF-4732-AE1B-645E18F0F73D}" type="datetimeFigureOut">
              <a:rPr lang="en-US" smtClean="0"/>
              <a:t>9/29/14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26E1C7-7293-418B-BEB7-9867709894F5}" type="slidenum">
              <a:rPr lang="en-US" smtClean="0"/>
              <a:t>‹#›</a:t>
            </a:fld>
            <a:endParaRPr lang="en-US" dirty="0"/>
          </a:p>
        </p:txBody>
      </p:sp>
    </p:spTree>
    <p:extLst>
      <p:ext uri="{BB962C8B-B14F-4D97-AF65-F5344CB8AC3E}">
        <p14:creationId xmlns:p14="http://schemas.microsoft.com/office/powerpoint/2010/main" val="303205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38634B-20AF-4732-AE1B-645E18F0F73D}" type="datetimeFigureOut">
              <a:rPr lang="en-US" smtClean="0"/>
              <a:t>9/29/14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26E1C7-7293-418B-BEB7-9867709894F5}" type="slidenum">
              <a:rPr lang="en-US" smtClean="0"/>
              <a:t>‹#›</a:t>
            </a:fld>
            <a:endParaRPr lang="en-US" dirty="0"/>
          </a:p>
        </p:txBody>
      </p:sp>
    </p:spTree>
    <p:extLst>
      <p:ext uri="{BB962C8B-B14F-4D97-AF65-F5344CB8AC3E}">
        <p14:creationId xmlns:p14="http://schemas.microsoft.com/office/powerpoint/2010/main" val="258725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38634B-20AF-4732-AE1B-645E18F0F73D}" type="datetimeFigureOut">
              <a:rPr lang="en-US" smtClean="0"/>
              <a:t>9/29/14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26E1C7-7293-418B-BEB7-9867709894F5}" type="slidenum">
              <a:rPr lang="en-US" smtClean="0"/>
              <a:t>‹#›</a:t>
            </a:fld>
            <a:endParaRPr lang="en-US" dirty="0"/>
          </a:p>
        </p:txBody>
      </p:sp>
    </p:spTree>
    <p:extLst>
      <p:ext uri="{BB962C8B-B14F-4D97-AF65-F5344CB8AC3E}">
        <p14:creationId xmlns:p14="http://schemas.microsoft.com/office/powerpoint/2010/main" val="360474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38634B-20AF-4732-AE1B-645E18F0F73D}" type="datetimeFigureOut">
              <a:rPr lang="en-US" smtClean="0"/>
              <a:t>9/29/14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26E1C7-7293-418B-BEB7-9867709894F5}" type="slidenum">
              <a:rPr lang="en-US" smtClean="0"/>
              <a:t>‹#›</a:t>
            </a:fld>
            <a:endParaRPr lang="en-US" dirty="0"/>
          </a:p>
        </p:txBody>
      </p:sp>
    </p:spTree>
    <p:extLst>
      <p:ext uri="{BB962C8B-B14F-4D97-AF65-F5344CB8AC3E}">
        <p14:creationId xmlns:p14="http://schemas.microsoft.com/office/powerpoint/2010/main" val="125987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38634B-20AF-4732-AE1B-645E18F0F73D}" type="datetimeFigureOut">
              <a:rPr lang="en-US" smtClean="0"/>
              <a:t>9/29/14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26E1C7-7293-418B-BEB7-9867709894F5}" type="slidenum">
              <a:rPr lang="en-US" smtClean="0"/>
              <a:t>‹#›</a:t>
            </a:fld>
            <a:endParaRPr lang="en-US" dirty="0"/>
          </a:p>
        </p:txBody>
      </p:sp>
    </p:spTree>
    <p:extLst>
      <p:ext uri="{BB962C8B-B14F-4D97-AF65-F5344CB8AC3E}">
        <p14:creationId xmlns:p14="http://schemas.microsoft.com/office/powerpoint/2010/main" val="15526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8634B-20AF-4732-AE1B-645E18F0F73D}" type="datetimeFigureOut">
              <a:rPr lang="en-US" smtClean="0"/>
              <a:t>9/29/14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26E1C7-7293-418B-BEB7-9867709894F5}" type="slidenum">
              <a:rPr lang="en-US" smtClean="0"/>
              <a:t>‹#›</a:t>
            </a:fld>
            <a:endParaRPr lang="en-US" dirty="0"/>
          </a:p>
        </p:txBody>
      </p:sp>
    </p:spTree>
    <p:extLst>
      <p:ext uri="{BB962C8B-B14F-4D97-AF65-F5344CB8AC3E}">
        <p14:creationId xmlns:p14="http://schemas.microsoft.com/office/powerpoint/2010/main" val="268592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8634B-20AF-4732-AE1B-645E18F0F73D}" type="datetimeFigureOut">
              <a:rPr lang="en-US" smtClean="0"/>
              <a:t>9/29/14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26E1C7-7293-418B-BEB7-9867709894F5}" type="slidenum">
              <a:rPr lang="en-US" smtClean="0"/>
              <a:t>‹#›</a:t>
            </a:fld>
            <a:endParaRPr lang="en-US" dirty="0"/>
          </a:p>
        </p:txBody>
      </p:sp>
    </p:spTree>
    <p:extLst>
      <p:ext uri="{BB962C8B-B14F-4D97-AF65-F5344CB8AC3E}">
        <p14:creationId xmlns:p14="http://schemas.microsoft.com/office/powerpoint/2010/main" val="258308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8634B-20AF-4732-AE1B-645E18F0F73D}" type="datetimeFigureOut">
              <a:rPr lang="en-US" smtClean="0"/>
              <a:t>9/29/14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26E1C7-7293-418B-BEB7-9867709894F5}" type="slidenum">
              <a:rPr lang="en-US" smtClean="0"/>
              <a:t>‹#›</a:t>
            </a:fld>
            <a:endParaRPr lang="en-US" dirty="0"/>
          </a:p>
        </p:txBody>
      </p:sp>
    </p:spTree>
    <p:extLst>
      <p:ext uri="{BB962C8B-B14F-4D97-AF65-F5344CB8AC3E}">
        <p14:creationId xmlns:p14="http://schemas.microsoft.com/office/powerpoint/2010/main" val="7001965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8634B-20AF-4732-AE1B-645E18F0F73D}" type="datetimeFigureOut">
              <a:rPr lang="en-US" smtClean="0"/>
              <a:t>9/29/14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6E1C7-7293-418B-BEB7-9867709894F5}" type="slidenum">
              <a:rPr lang="en-US" smtClean="0"/>
              <a:t>‹#›</a:t>
            </a:fld>
            <a:endParaRPr lang="en-US" dirty="0"/>
          </a:p>
        </p:txBody>
      </p:sp>
    </p:spTree>
    <p:extLst>
      <p:ext uri="{BB962C8B-B14F-4D97-AF65-F5344CB8AC3E}">
        <p14:creationId xmlns:p14="http://schemas.microsoft.com/office/powerpoint/2010/main" val="426462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6.png"/><Relationship Id="rId5" Type="http://schemas.openxmlformats.org/officeDocument/2006/relationships/hyperlink" Target="https://www.qualitymatters.org/node/2305/download/QM%20Standards%20with%20Point%20Values%20Fifth%20Edition.pdf" TargetMode="External"/><Relationship Id="rId6" Type="http://schemas.openxmlformats.org/officeDocument/2006/relationships/image" Target="../media/image1.png"/><Relationship Id="rId7" Type="http://schemas.microsoft.com/office/2007/relationships/hdphoto" Target="../media/hdphoto1.wdp"/><Relationship Id="rId8" Type="http://schemas.openxmlformats.org/officeDocument/2006/relationships/image" Target="../media/image14.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5.gif"/><Relationship Id="rId1" Type="http://schemas.openxmlformats.org/officeDocument/2006/relationships/tags" Target="../tags/tag12.x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16.png"/><Relationship Id="rId1" Type="http://schemas.openxmlformats.org/officeDocument/2006/relationships/tags" Target="../tags/tag13.x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tags" Target="../tags/tag14.x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17.png"/><Relationship Id="rId1" Type="http://schemas.openxmlformats.org/officeDocument/2006/relationships/tags" Target="../tags/tag15.x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8.jpeg"/><Relationship Id="rId9" Type="http://schemas.openxmlformats.org/officeDocument/2006/relationships/image" Target="../media/image19.PNG"/><Relationship Id="rId1" Type="http://schemas.openxmlformats.org/officeDocument/2006/relationships/tags" Target="../tags/tag16.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hyperlink" Target="https://bconline.broward.edu/shared/Tutorials/Instructors/Resources/eLearningResources/exemplary_courses.html" TargetMode="External"/><Relationship Id="rId7" Type="http://schemas.openxmlformats.org/officeDocument/2006/relationships/image" Target="../media/image20.png"/><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jpeg"/><Relationship Id="rId1" Type="http://schemas.openxmlformats.org/officeDocument/2006/relationships/tags" Target="../tags/tag17.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tags" Target="../tags/tag18.x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24.PN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25.png"/><Relationship Id="rId1" Type="http://schemas.openxmlformats.org/officeDocument/2006/relationships/tags" Target="../tags/tag20.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6.png"/><Relationship Id="rId1" Type="http://schemas.openxmlformats.org/officeDocument/2006/relationships/tags" Target="../tags/tag21.x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7.png"/><Relationship Id="rId1" Type="http://schemas.openxmlformats.org/officeDocument/2006/relationships/tags" Target="../tags/tag22.x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28.png"/><Relationship Id="rId1" Type="http://schemas.openxmlformats.org/officeDocument/2006/relationships/tags" Target="../tags/tag23.x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29.png"/><Relationship Id="rId1" Type="http://schemas.openxmlformats.org/officeDocument/2006/relationships/tags" Target="../tags/tag24.x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30.png"/><Relationship Id="rId10" Type="http://schemas.openxmlformats.org/officeDocument/2006/relationships/image" Target="../media/image31.png"/><Relationship Id="rId1" Type="http://schemas.openxmlformats.org/officeDocument/2006/relationships/tags" Target="../tags/tag25.x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tags" Target="../tags/tag26.x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tags" Target="../tags/tag27.x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6.png"/><Relationship Id="rId1" Type="http://schemas.openxmlformats.org/officeDocument/2006/relationships/tags" Target="../tags/tag28.x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7.jpeg"/><Relationship Id="rId1" Type="http://schemas.openxmlformats.org/officeDocument/2006/relationships/tags" Target="../tags/tag29.x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hyperlink" Target="https://bconline.broward.edu/shared/CollegeReadiness/index.html" TargetMode="External"/><Relationship Id="rId7" Type="http://schemas.openxmlformats.org/officeDocument/2006/relationships/image" Target="../media/image38.png"/><Relationship Id="rId1" Type="http://schemas.openxmlformats.org/officeDocument/2006/relationships/tags" Target="../tags/tag30.x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7.jpeg"/><Relationship Id="rId5" Type="http://schemas.openxmlformats.org/officeDocument/2006/relationships/image" Target="../media/image1.png"/><Relationship Id="rId6" Type="http://schemas.microsoft.com/office/2007/relationships/hdphoto" Target="../media/hdphoto1.wdp"/><Relationship Id="rId7" Type="http://schemas.openxmlformats.org/officeDocument/2006/relationships/hyperlink" Target="https://bconline.broward.edu/shared/Tutorials/Instructors/Resources/eLearningResources/BCQualityStandards50-QM5thEd.pdf" TargetMode="External"/><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image" Target="../media/image5.png"/><Relationship Id="rId11" Type="http://schemas.openxmlformats.org/officeDocument/2006/relationships/image" Target="../media/image8.pn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39.png"/><Relationship Id="rId6" Type="http://schemas.openxmlformats.org/officeDocument/2006/relationships/hyperlink" Target="http://tepblog.uoregon.edu/blog/index.php/universal-design-in-college-instruction/" TargetMode="External"/><Relationship Id="rId1" Type="http://schemas.openxmlformats.org/officeDocument/2006/relationships/tags" Target="../tags/tag31.x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40.png"/><Relationship Id="rId6" Type="http://schemas.openxmlformats.org/officeDocument/2006/relationships/hyperlink" Target="https://bconline.broward.edu/shared/CollegeReadiness/Writing/U03_L11_ConStyTonWord_G1/jumpshot/game.html" TargetMode="External"/><Relationship Id="rId7" Type="http://schemas.openxmlformats.org/officeDocument/2006/relationships/image" Target="../media/image41.png"/><Relationship Id="rId1" Type="http://schemas.openxmlformats.org/officeDocument/2006/relationships/tags" Target="../tags/tag32.x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hyperlink" Target="https://bconline.broward.edu/shared/CollegeReadiness/Math/U01_L14_OrderOps_G1/cardstack/game.html" TargetMode="External"/><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tags" Target="../tags/tag33.x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4.png"/><Relationship Id="rId1" Type="http://schemas.openxmlformats.org/officeDocument/2006/relationships/tags" Target="../tags/tag34.xml"/><Relationship Id="rId2" Type="http://schemas.openxmlformats.org/officeDocument/2006/relationships/slideLayout" Target="../slideLayouts/slideLayout1.xml"/><Relationship Id="rId3" Type="http://schemas.openxmlformats.org/officeDocument/2006/relationships/hyperlink" Target="mailto:dshulman@broward.edu" TargetMode="External"/><Relationship Id="rId4" Type="http://schemas.openxmlformats.org/officeDocument/2006/relationships/hyperlink" Target="mailto:ygao@broward.edu" TargetMode="External"/><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1.png"/><Relationship Id="rId9" Type="http://schemas.microsoft.com/office/2007/relationships/hdphoto" Target="../media/hdphoto1.wdp"/><Relationship Id="rId10"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7.jpeg"/><Relationship Id="rId5" Type="http://schemas.openxmlformats.org/officeDocument/2006/relationships/image" Target="../media/image1.png"/><Relationship Id="rId6" Type="http://schemas.microsoft.com/office/2007/relationships/hdphoto" Target="../media/hdphoto1.wdp"/><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tags" Target="../tags/tag5.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10.jpeg"/><Relationship Id="rId1" Type="http://schemas.openxmlformats.org/officeDocument/2006/relationships/tags" Target="../tags/tag6.x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11.jpeg"/><Relationship Id="rId1" Type="http://schemas.openxmlformats.org/officeDocument/2006/relationships/tags" Target="../tags/tag7.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12.png"/><Relationship Id="rId1" Type="http://schemas.openxmlformats.org/officeDocument/2006/relationships/tags" Target="../tags/tag8.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13.jpeg"/><Relationship Id="rId1" Type="http://schemas.openxmlformats.org/officeDocument/2006/relationships/tags" Target="../tags/tag9.x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6.png"/><Relationship Id="rId5" Type="http://schemas.openxmlformats.org/officeDocument/2006/relationships/image" Target="../media/image1.png"/><Relationship Id="rId6" Type="http://schemas.microsoft.com/office/2007/relationships/hdphoto" Target="../media/hdphoto1.wdp"/><Relationship Id="rId7" Type="http://schemas.openxmlformats.org/officeDocument/2006/relationships/image" Target="../media/image14.PNG"/><Relationship Id="rId1" Type="http://schemas.openxmlformats.org/officeDocument/2006/relationships/tags" Target="../tags/tag10.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657600" y="1295400"/>
            <a:ext cx="4852358" cy="3847207"/>
          </a:xfrm>
          <a:prstGeom prst="rect">
            <a:avLst/>
          </a:prstGeom>
        </p:spPr>
        <p:txBody>
          <a:bodyPr wrap="square">
            <a:spAutoFit/>
          </a:bodyPr>
          <a:lstStyle/>
          <a:p>
            <a:pPr algn="ctr"/>
            <a:r>
              <a:rPr lang="en-US" sz="2800" i="1" spc="300" dirty="0" smtClean="0">
                <a:effectLst>
                  <a:outerShdw blurRad="38100" dist="38100" dir="2700000" algn="tl">
                    <a:srgbClr val="000000">
                      <a:alpha val="43137"/>
                    </a:srgbClr>
                  </a:outerShdw>
                </a:effectLst>
              </a:rPr>
              <a:t/>
            </a:r>
            <a:br>
              <a:rPr lang="en-US" sz="2800" i="1" spc="300" dirty="0" smtClean="0">
                <a:effectLst>
                  <a:outerShdw blurRad="38100" dist="38100" dir="2700000" algn="tl">
                    <a:srgbClr val="000000">
                      <a:alpha val="43137"/>
                    </a:srgbClr>
                  </a:outerShdw>
                </a:effectLst>
              </a:rPr>
            </a:br>
            <a:r>
              <a:rPr lang="en-US" sz="3200" spc="300" dirty="0" smtClean="0">
                <a:solidFill>
                  <a:srgbClr val="0070C0"/>
                </a:solidFill>
                <a:effectLst>
                  <a:outerShdw blurRad="38100" dist="38100" dir="2700000" algn="tl">
                    <a:srgbClr val="000000">
                      <a:alpha val="43137"/>
                    </a:srgbClr>
                  </a:outerShdw>
                </a:effectLst>
              </a:rPr>
              <a:t>David </a:t>
            </a:r>
            <a:r>
              <a:rPr lang="en-US" sz="3200" spc="300" dirty="0">
                <a:solidFill>
                  <a:srgbClr val="0070C0"/>
                </a:solidFill>
                <a:effectLst>
                  <a:outerShdw blurRad="38100" dist="38100" dir="2700000" algn="tl">
                    <a:srgbClr val="000000">
                      <a:alpha val="43137"/>
                    </a:srgbClr>
                  </a:outerShdw>
                </a:effectLst>
              </a:rPr>
              <a:t>Shulman, </a:t>
            </a:r>
            <a:r>
              <a:rPr lang="en-US" sz="3200" spc="300" dirty="0" smtClean="0">
                <a:solidFill>
                  <a:srgbClr val="0070C0"/>
                </a:solidFill>
                <a:effectLst>
                  <a:outerShdw blurRad="38100" dist="38100" dir="2700000" algn="tl">
                    <a:srgbClr val="000000">
                      <a:alpha val="43137"/>
                    </a:srgbClr>
                  </a:outerShdw>
                </a:effectLst>
              </a:rPr>
              <a:t>Ph.D.</a:t>
            </a:r>
            <a:r>
              <a:rPr lang="en-US" sz="2800" i="1" spc="300" dirty="0" smtClean="0">
                <a:effectLst>
                  <a:outerShdw blurRad="38100" dist="38100" dir="2700000" algn="tl">
                    <a:srgbClr val="000000">
                      <a:alpha val="43137"/>
                    </a:srgbClr>
                  </a:outerShdw>
                </a:effectLst>
              </a:rPr>
              <a:t/>
            </a:r>
            <a:br>
              <a:rPr lang="en-US" sz="2800" i="1" spc="300" dirty="0" smtClean="0">
                <a:effectLst>
                  <a:outerShdw blurRad="38100" dist="38100" dir="2700000" algn="tl">
                    <a:srgbClr val="000000">
                      <a:alpha val="43137"/>
                    </a:srgbClr>
                  </a:outerShdw>
                </a:effectLst>
              </a:rPr>
            </a:br>
            <a:r>
              <a:rPr lang="en-US" sz="2400" spc="300" dirty="0" smtClean="0">
                <a:effectLst>
                  <a:outerShdw blurRad="38100" dist="38100" dir="2700000" algn="tl">
                    <a:srgbClr val="000000">
                      <a:alpha val="43137"/>
                    </a:srgbClr>
                  </a:outerShdw>
                </a:effectLst>
              </a:rPr>
              <a:t>Campus President, </a:t>
            </a:r>
          </a:p>
          <a:p>
            <a:pPr algn="ctr"/>
            <a:r>
              <a:rPr lang="en-US" sz="2400" spc="300" dirty="0" smtClean="0">
                <a:effectLst>
                  <a:outerShdw blurRad="38100" dist="38100" dir="2700000" algn="tl">
                    <a:srgbClr val="000000">
                      <a:alpha val="43137"/>
                    </a:srgbClr>
                  </a:outerShdw>
                </a:effectLst>
              </a:rPr>
              <a:t>Broward College Online</a:t>
            </a:r>
          </a:p>
          <a:p>
            <a:pPr algn="ctr"/>
            <a:endParaRPr lang="en-US" sz="2800" i="1" spc="300" dirty="0">
              <a:effectLst>
                <a:outerShdw blurRad="38100" dist="38100" dir="2700000" algn="tl">
                  <a:srgbClr val="000000">
                    <a:alpha val="43137"/>
                  </a:srgbClr>
                </a:outerShdw>
              </a:effectLst>
            </a:endParaRPr>
          </a:p>
          <a:p>
            <a:pPr algn="ctr"/>
            <a:r>
              <a:rPr lang="en-US" sz="2800" i="1" spc="300" dirty="0" smtClean="0">
                <a:effectLst>
                  <a:outerShdw blurRad="38100" dist="38100" dir="2700000" algn="tl">
                    <a:srgbClr val="000000">
                      <a:alpha val="43137"/>
                    </a:srgbClr>
                  </a:outerShdw>
                </a:effectLst>
              </a:rPr>
              <a:t/>
            </a:r>
            <a:br>
              <a:rPr lang="en-US" sz="2800" i="1" spc="300" dirty="0" smtClean="0">
                <a:effectLst>
                  <a:outerShdw blurRad="38100" dist="38100" dir="2700000" algn="tl">
                    <a:srgbClr val="000000">
                      <a:alpha val="43137"/>
                    </a:srgbClr>
                  </a:outerShdw>
                </a:effectLst>
              </a:rPr>
            </a:br>
            <a:r>
              <a:rPr lang="en-US" sz="3200" spc="300" dirty="0" smtClean="0">
                <a:solidFill>
                  <a:srgbClr val="0070C0"/>
                </a:solidFill>
                <a:effectLst>
                  <a:outerShdw blurRad="38100" dist="38100" dir="2700000" algn="tl">
                    <a:srgbClr val="000000">
                      <a:alpha val="43137"/>
                    </a:srgbClr>
                  </a:outerShdw>
                </a:effectLst>
              </a:rPr>
              <a:t>Yaping Gao, </a:t>
            </a:r>
            <a:r>
              <a:rPr lang="en-US" sz="3200" spc="300" dirty="0" err="1" smtClean="0">
                <a:solidFill>
                  <a:srgbClr val="0070C0"/>
                </a:solidFill>
                <a:effectLst>
                  <a:outerShdw blurRad="38100" dist="38100" dir="2700000" algn="tl">
                    <a:srgbClr val="000000">
                      <a:alpha val="43137"/>
                    </a:srgbClr>
                  </a:outerShdw>
                </a:effectLst>
              </a:rPr>
              <a:t>Ed.D</a:t>
            </a:r>
            <a:r>
              <a:rPr lang="en-US" sz="3200" spc="300" dirty="0" smtClean="0">
                <a:solidFill>
                  <a:srgbClr val="0070C0"/>
                </a:solidFill>
                <a:effectLst>
                  <a:outerShdw blurRad="38100" dist="38100" dir="2700000" algn="tl">
                    <a:srgbClr val="000000">
                      <a:alpha val="43137"/>
                    </a:srgbClr>
                  </a:outerShdw>
                </a:effectLst>
              </a:rPr>
              <a:t>.</a:t>
            </a:r>
          </a:p>
          <a:p>
            <a:pPr algn="ctr"/>
            <a:r>
              <a:rPr lang="en-US" sz="2400" spc="300" dirty="0" smtClean="0">
                <a:effectLst>
                  <a:outerShdw blurRad="38100" dist="38100" dir="2700000" algn="tl">
                    <a:srgbClr val="000000">
                      <a:alpha val="43137"/>
                    </a:srgbClr>
                  </a:outerShdw>
                </a:effectLst>
              </a:rPr>
              <a:t>District Director of </a:t>
            </a:r>
            <a:br>
              <a:rPr lang="en-US" sz="2400" spc="300" dirty="0" smtClean="0">
                <a:effectLst>
                  <a:outerShdw blurRad="38100" dist="38100" dir="2700000" algn="tl">
                    <a:srgbClr val="000000">
                      <a:alpha val="43137"/>
                    </a:srgbClr>
                  </a:outerShdw>
                </a:effectLst>
              </a:rPr>
            </a:br>
            <a:r>
              <a:rPr lang="en-US" sz="2400" spc="300" dirty="0" smtClean="0">
                <a:effectLst>
                  <a:outerShdw blurRad="38100" dist="38100" dir="2700000" algn="tl">
                    <a:srgbClr val="000000">
                      <a:alpha val="43137"/>
                    </a:srgbClr>
                  </a:outerShdw>
                </a:effectLst>
              </a:rPr>
              <a:t>Instructional Design</a:t>
            </a:r>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715" y="1700320"/>
            <a:ext cx="2539032" cy="3342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7"/>
          <a:stretch>
            <a:fillRect/>
          </a:stretch>
        </p:blipFill>
        <p:spPr>
          <a:xfrm>
            <a:off x="1486231" y="6146800"/>
            <a:ext cx="1524000" cy="635000"/>
          </a:xfrm>
          <a:prstGeom prst="rect">
            <a:avLst/>
          </a:prstGeom>
        </p:spPr>
      </p:pic>
      <p:sp>
        <p:nvSpPr>
          <p:cNvPr id="19" name="TextBox 18"/>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2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415495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901720" y="1752454"/>
            <a:ext cx="5340559" cy="3353091"/>
          </a:xfrm>
          <a:prstGeom prst="rect">
            <a:avLst/>
          </a:prstGeom>
        </p:spPr>
      </p:pic>
      <p:sp>
        <p:nvSpPr>
          <p:cNvPr id="2" name="Title 1"/>
          <p:cNvSpPr>
            <a:spLocks noGrp="1"/>
          </p:cNvSpPr>
          <p:nvPr>
            <p:ph type="title"/>
          </p:nvPr>
        </p:nvSpPr>
        <p:spPr>
          <a:xfrm>
            <a:off x="838200" y="1447800"/>
            <a:ext cx="7562582" cy="4495800"/>
          </a:xfrm>
        </p:spPr>
        <p:txBody>
          <a:bodyPr>
            <a:normAutofit fontScale="90000"/>
          </a:bodyPr>
          <a:lstStyle/>
          <a:p>
            <a:pPr marL="457200" indent="-457200" algn="l">
              <a:buFont typeface="Wingdings" panose="05000000000000000000" pitchFamily="2" charset="2"/>
              <a:buChar char="ü"/>
            </a:pPr>
            <a:r>
              <a:rPr lang="en-US" sz="3100" dirty="0" smtClean="0">
                <a:solidFill>
                  <a:srgbClr val="0070C0"/>
                </a:solidFill>
              </a:rPr>
              <a:t>Which of the following is or are not being currently addressed in the </a:t>
            </a:r>
            <a:r>
              <a:rPr lang="en-US" sz="3100" dirty="0" smtClean="0">
                <a:solidFill>
                  <a:srgbClr val="C00000"/>
                </a:solidFill>
                <a:hlinkClick r:id="rId5"/>
              </a:rPr>
              <a:t>QM Rubric</a:t>
            </a:r>
            <a:r>
              <a:rPr lang="en-US" sz="3100" dirty="0" smtClean="0">
                <a:solidFill>
                  <a:srgbClr val="0070C0"/>
                </a:solidFill>
              </a:rPr>
              <a:t>?</a:t>
            </a:r>
            <a:br>
              <a:rPr lang="en-US" sz="3100" dirty="0" smtClean="0">
                <a:solidFill>
                  <a:srgbClr val="0070C0"/>
                </a:solidFill>
              </a:rPr>
            </a:br>
            <a:r>
              <a:rPr lang="en-US" sz="3100" dirty="0" smtClean="0">
                <a:solidFill>
                  <a:srgbClr val="0070C0"/>
                </a:solidFill>
              </a:rPr>
              <a:t/>
            </a:r>
            <a:br>
              <a:rPr lang="en-US" sz="3100" dirty="0" smtClean="0">
                <a:solidFill>
                  <a:srgbClr val="0070C0"/>
                </a:solidFill>
              </a:rPr>
            </a:br>
            <a:r>
              <a:rPr lang="en-US" sz="3100" dirty="0" smtClean="0"/>
              <a:t>a. evaluation and assessment</a:t>
            </a:r>
            <a:br>
              <a:rPr lang="en-US" sz="3100" dirty="0" smtClean="0"/>
            </a:br>
            <a:r>
              <a:rPr lang="en-US" sz="3100" dirty="0" smtClean="0"/>
              <a:t>b. student support</a:t>
            </a:r>
            <a:br>
              <a:rPr lang="en-US" sz="3100" dirty="0" smtClean="0"/>
            </a:br>
            <a:r>
              <a:rPr lang="en-US" sz="3100" dirty="0" smtClean="0"/>
              <a:t>c. institutional commitment</a:t>
            </a:r>
            <a:br>
              <a:rPr lang="en-US" sz="3100" dirty="0" smtClean="0"/>
            </a:br>
            <a:r>
              <a:rPr lang="en-US" sz="3100" dirty="0" smtClean="0"/>
              <a:t>d. faculty support</a:t>
            </a:r>
            <a:br>
              <a:rPr lang="en-US" sz="3100" dirty="0" smtClean="0"/>
            </a:br>
            <a:r>
              <a:rPr lang="en-US" sz="3100" dirty="0" smtClean="0"/>
              <a:t>e. </a:t>
            </a:r>
            <a:r>
              <a:rPr lang="en-US" sz="3100" dirty="0"/>
              <a:t>curriculum </a:t>
            </a:r>
            <a:r>
              <a:rPr lang="en-US" sz="3100" dirty="0" smtClean="0"/>
              <a:t>development</a:t>
            </a:r>
            <a:br>
              <a:rPr lang="en-US" sz="3100" dirty="0" smtClean="0"/>
            </a:br>
            <a:r>
              <a:rPr lang="en-US" sz="2800" dirty="0">
                <a:solidFill>
                  <a:srgbClr val="0070C0"/>
                </a:solidFill>
              </a:rPr>
              <a:t/>
            </a:r>
            <a:br>
              <a:rPr lang="en-US" sz="2800" dirty="0">
                <a:solidFill>
                  <a:srgbClr val="0070C0"/>
                </a:solidFill>
              </a:rPr>
            </a:br>
            <a:r>
              <a:rPr lang="en-US" sz="2800" dirty="0" smtClean="0">
                <a:solidFill>
                  <a:srgbClr val="0070C0"/>
                </a:solidFill>
              </a:rPr>
              <a:t/>
            </a:r>
            <a:br>
              <a:rPr lang="en-US" sz="2800" dirty="0" smtClean="0">
                <a:solidFill>
                  <a:srgbClr val="0070C0"/>
                </a:solidFill>
              </a:rPr>
            </a:br>
            <a:endParaRPr lang="en-US" sz="1600" dirty="0">
              <a:solidFill>
                <a:srgbClr val="0070C0"/>
              </a:solidFill>
            </a:endParaRPr>
          </a:p>
        </p:txBody>
      </p:sp>
      <p:pic>
        <p:nvPicPr>
          <p:cNvPr id="4"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2200" y="2514600"/>
            <a:ext cx="1523771" cy="1523771"/>
          </a:xfrm>
          <a:prstGeom prst="rect">
            <a:avLst/>
          </a:prstGeom>
        </p:spPr>
      </p:pic>
    </p:spTree>
    <p:custDataLst>
      <p:tags r:id="rId1"/>
    </p:custDataLst>
    <p:extLst>
      <p:ext uri="{BB962C8B-B14F-4D97-AF65-F5344CB8AC3E}">
        <p14:creationId xmlns:p14="http://schemas.microsoft.com/office/powerpoint/2010/main" val="38264250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6" y="856488"/>
            <a:ext cx="8915402" cy="1938992"/>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pPr algn="ctr"/>
            <a:r>
              <a:rPr lang="en-US" b="1" dirty="0" smtClean="0"/>
              <a:t>~ Ten Distinct Ways ~</a:t>
            </a:r>
          </a:p>
          <a:p>
            <a:r>
              <a:rPr lang="en-US" sz="1400" dirty="0" smtClean="0"/>
              <a:t/>
            </a:r>
            <a:br>
              <a:rPr lang="en-US" sz="1400" dirty="0" smtClean="0"/>
            </a:br>
            <a:r>
              <a:rPr lang="en-US" sz="2000" b="1" dirty="0" smtClean="0">
                <a:solidFill>
                  <a:srgbClr val="0070C0"/>
                </a:solidFill>
              </a:rPr>
              <a:t>1</a:t>
            </a:r>
            <a:r>
              <a:rPr lang="en-US" sz="2000" b="1" dirty="0">
                <a:solidFill>
                  <a:srgbClr val="0070C0"/>
                </a:solidFill>
              </a:rPr>
              <a:t>. Accountability for the </a:t>
            </a:r>
            <a:r>
              <a:rPr lang="en-US" sz="2000" b="1" dirty="0" smtClean="0">
                <a:solidFill>
                  <a:srgbClr val="0070C0"/>
                </a:solidFill>
              </a:rPr>
              <a:t>Delivery </a:t>
            </a:r>
            <a:r>
              <a:rPr lang="en-US" sz="2000" b="1" dirty="0">
                <a:solidFill>
                  <a:srgbClr val="0070C0"/>
                </a:solidFill>
              </a:rPr>
              <a:t>and </a:t>
            </a:r>
            <a:r>
              <a:rPr lang="en-US" sz="2000" b="1" dirty="0" smtClean="0">
                <a:solidFill>
                  <a:srgbClr val="0070C0"/>
                </a:solidFill>
              </a:rPr>
              <a:t>Quality </a:t>
            </a:r>
            <a:r>
              <a:rPr lang="en-US" sz="2000" b="1" dirty="0">
                <a:solidFill>
                  <a:srgbClr val="0070C0"/>
                </a:solidFill>
              </a:rPr>
              <a:t>of O</a:t>
            </a:r>
            <a:r>
              <a:rPr lang="en-US" sz="2000" b="1" dirty="0" smtClean="0">
                <a:solidFill>
                  <a:srgbClr val="0070C0"/>
                </a:solidFill>
              </a:rPr>
              <a:t>nline </a:t>
            </a:r>
            <a:r>
              <a:rPr lang="en-US" sz="2000" b="1" dirty="0">
                <a:solidFill>
                  <a:srgbClr val="0070C0"/>
                </a:solidFill>
              </a:rPr>
              <a:t>C</a:t>
            </a:r>
            <a:r>
              <a:rPr lang="en-US" sz="2000" b="1" dirty="0" smtClean="0">
                <a:solidFill>
                  <a:srgbClr val="0070C0"/>
                </a:solidFill>
              </a:rPr>
              <a:t>ourses</a:t>
            </a:r>
            <a:endParaRPr lang="en-US" sz="2000" b="1" dirty="0">
              <a:solidFill>
                <a:srgbClr val="0070C0"/>
              </a:solidFill>
            </a:endParaRPr>
          </a:p>
          <a:p>
            <a:pPr marL="285750" indent="-285750">
              <a:buFont typeface="Wingdings" panose="05000000000000000000" pitchFamily="2" charset="2"/>
              <a:buChar char="ü"/>
            </a:pPr>
            <a:r>
              <a:rPr lang="en-US" b="1" dirty="0" smtClean="0">
                <a:solidFill>
                  <a:srgbClr val="C00000"/>
                </a:solidFill>
              </a:rPr>
              <a:t>QM’s Peer Review Process </a:t>
            </a:r>
            <a:r>
              <a:rPr lang="en-US" dirty="0" smtClean="0"/>
              <a:t>provides </a:t>
            </a:r>
            <a:r>
              <a:rPr lang="en-US" dirty="0"/>
              <a:t>the framework for </a:t>
            </a:r>
            <a:r>
              <a:rPr lang="en-US" dirty="0" smtClean="0"/>
              <a:t>continuous improvement and consistent </a:t>
            </a:r>
            <a:r>
              <a:rPr lang="en-US" dirty="0"/>
              <a:t>quality of our online and blended courses</a:t>
            </a:r>
            <a:r>
              <a:rPr lang="en-US" dirty="0" smtClean="0"/>
              <a:t>.</a:t>
            </a:r>
            <a:endParaRPr lang="en-US"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Content Placeholder 4"/>
          <p:cNvPicPr>
            <a:picLocks noGrp="1"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1201" y="2813768"/>
            <a:ext cx="5808987" cy="4044232"/>
          </a:xfrm>
          <a:prstGeom prst="rect">
            <a:avLst/>
          </a:prstGeom>
        </p:spPr>
      </p:pic>
      <p:sp>
        <p:nvSpPr>
          <p:cNvPr id="4" name="TextBox 3"/>
          <p:cNvSpPr txBox="1"/>
          <p:nvPr/>
        </p:nvSpPr>
        <p:spPr>
          <a:xfrm>
            <a:off x="609600" y="3048000"/>
            <a:ext cx="1905000" cy="2677656"/>
          </a:xfrm>
          <a:prstGeom prst="rect">
            <a:avLst/>
          </a:prstGeom>
          <a:noFill/>
        </p:spPr>
        <p:txBody>
          <a:bodyPr wrap="square" rtlCol="0">
            <a:spAutoFit/>
          </a:bodyPr>
          <a:lstStyle/>
          <a:p>
            <a:r>
              <a:rPr lang="en-US" sz="2400" b="1" dirty="0" smtClean="0">
                <a:solidFill>
                  <a:srgbClr val="C00000"/>
                </a:solidFill>
              </a:rPr>
              <a:t>QM</a:t>
            </a:r>
            <a:r>
              <a:rPr lang="en-US" sz="2400" dirty="0" smtClean="0"/>
              <a:t> Peer</a:t>
            </a:r>
            <a:br>
              <a:rPr lang="en-US" sz="2400" dirty="0" smtClean="0"/>
            </a:br>
            <a:r>
              <a:rPr lang="en-US" sz="2400" dirty="0" smtClean="0"/>
              <a:t>Review</a:t>
            </a:r>
            <a:br>
              <a:rPr lang="en-US" sz="2400" dirty="0" smtClean="0"/>
            </a:br>
            <a:r>
              <a:rPr lang="en-US" sz="2400" dirty="0" smtClean="0"/>
              <a:t>Process </a:t>
            </a:r>
          </a:p>
          <a:p>
            <a:r>
              <a:rPr lang="en-US" sz="2400" dirty="0"/>
              <a:t> </a:t>
            </a:r>
            <a:r>
              <a:rPr lang="en-US" sz="2400" dirty="0" smtClean="0"/>
              <a:t>     II</a:t>
            </a:r>
          </a:p>
          <a:p>
            <a:r>
              <a:rPr lang="en-US" sz="2400" dirty="0" smtClean="0"/>
              <a:t>Continuous Improvement Model</a:t>
            </a:r>
            <a:endParaRPr lang="en-US" sz="2400" dirty="0"/>
          </a:p>
        </p:txBody>
      </p:sp>
    </p:spTree>
    <p:custDataLst>
      <p:tags r:id="rId1"/>
    </p:custDataLst>
    <p:extLst>
      <p:ext uri="{BB962C8B-B14F-4D97-AF65-F5344CB8AC3E}">
        <p14:creationId xmlns:p14="http://schemas.microsoft.com/office/powerpoint/2010/main" val="7350337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862402"/>
            <a:ext cx="8915402" cy="1600438"/>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endParaRPr lang="en-US" sz="3200" b="1" dirty="0"/>
          </a:p>
          <a:p>
            <a:r>
              <a:rPr lang="en-US" sz="1400" b="1" dirty="0" smtClean="0">
                <a:solidFill>
                  <a:srgbClr val="0070C0"/>
                </a:solidFill>
              </a:rPr>
              <a:t/>
            </a:r>
            <a:br>
              <a:rPr lang="en-US" sz="1400" b="1" dirty="0" smtClean="0">
                <a:solidFill>
                  <a:srgbClr val="0070C0"/>
                </a:solidFill>
              </a:rPr>
            </a:br>
            <a:r>
              <a:rPr lang="en-US" sz="2000" b="1" dirty="0" smtClean="0">
                <a:solidFill>
                  <a:srgbClr val="0070C0"/>
                </a:solidFill>
              </a:rPr>
              <a:t>2</a:t>
            </a:r>
            <a:r>
              <a:rPr lang="en-US" sz="2000" b="1" dirty="0">
                <a:solidFill>
                  <a:srgbClr val="0070C0"/>
                </a:solidFill>
              </a:rPr>
              <a:t>. Institutional </a:t>
            </a:r>
            <a:r>
              <a:rPr lang="en-US" sz="2000" b="1" dirty="0" smtClean="0">
                <a:solidFill>
                  <a:srgbClr val="0070C0"/>
                </a:solidFill>
              </a:rPr>
              <a:t>Effectiveness and Commitment to Quality Online Education</a:t>
            </a:r>
            <a:endParaRPr lang="en-US" sz="2000" b="1" dirty="0">
              <a:solidFill>
                <a:srgbClr val="0070C0"/>
              </a:solidFill>
            </a:endParaRPr>
          </a:p>
          <a:p>
            <a:pPr marL="285750" indent="-285750">
              <a:buFont typeface="Wingdings" panose="05000000000000000000" pitchFamily="2" charset="2"/>
              <a:buChar char="ü"/>
            </a:pPr>
            <a:r>
              <a:rPr lang="en-US" sz="1600" b="1" dirty="0" smtClean="0">
                <a:solidFill>
                  <a:srgbClr val="C00000"/>
                </a:solidFill>
              </a:rPr>
              <a:t>QM’s Guiding </a:t>
            </a:r>
            <a:r>
              <a:rPr lang="en-US" sz="1600" b="1" dirty="0">
                <a:solidFill>
                  <a:srgbClr val="C00000"/>
                </a:solidFill>
              </a:rPr>
              <a:t>P</a:t>
            </a:r>
            <a:r>
              <a:rPr lang="en-US" sz="1600" b="1" dirty="0" smtClean="0">
                <a:solidFill>
                  <a:srgbClr val="C00000"/>
                </a:solidFill>
              </a:rPr>
              <a:t>rinciples and Continuous </a:t>
            </a:r>
            <a:r>
              <a:rPr lang="en-US" sz="1600" b="1" dirty="0">
                <a:solidFill>
                  <a:srgbClr val="C00000"/>
                </a:solidFill>
              </a:rPr>
              <a:t>I</a:t>
            </a:r>
            <a:r>
              <a:rPr lang="en-US" sz="1600" b="1" dirty="0" smtClean="0">
                <a:solidFill>
                  <a:srgbClr val="C00000"/>
                </a:solidFill>
              </a:rPr>
              <a:t>mprovement </a:t>
            </a:r>
            <a:r>
              <a:rPr lang="en-US" sz="1600" b="1" dirty="0">
                <a:solidFill>
                  <a:srgbClr val="C00000"/>
                </a:solidFill>
              </a:rPr>
              <a:t>M</a:t>
            </a:r>
            <a:r>
              <a:rPr lang="en-US" sz="1600" b="1" dirty="0" smtClean="0">
                <a:solidFill>
                  <a:srgbClr val="C00000"/>
                </a:solidFill>
              </a:rPr>
              <a:t>odel </a:t>
            </a:r>
            <a:r>
              <a:rPr lang="en-US" sz="1600" dirty="0" smtClean="0"/>
              <a:t>facilitate and support institutional commitment to quality.</a:t>
            </a:r>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6"/>
          <a:stretch>
            <a:fillRect/>
          </a:stretch>
        </p:blipFill>
        <p:spPr>
          <a:xfrm>
            <a:off x="990599" y="2579862"/>
            <a:ext cx="7467601" cy="4278137"/>
          </a:xfrm>
          <a:prstGeom prst="rect">
            <a:avLst/>
          </a:prstGeom>
        </p:spPr>
      </p:pic>
    </p:spTree>
    <p:custDataLst>
      <p:tags r:id="rId1"/>
    </p:custDataLst>
    <p:extLst>
      <p:ext uri="{BB962C8B-B14F-4D97-AF65-F5344CB8AC3E}">
        <p14:creationId xmlns:p14="http://schemas.microsoft.com/office/powerpoint/2010/main" val="30802823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862402"/>
            <a:ext cx="8915402" cy="1846659"/>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1400" b="1" dirty="0" smtClean="0">
                <a:solidFill>
                  <a:srgbClr val="0070C0"/>
                </a:solidFill>
              </a:rPr>
              <a:t/>
            </a:r>
            <a:br>
              <a:rPr lang="en-US" sz="1400" b="1" dirty="0" smtClean="0">
                <a:solidFill>
                  <a:srgbClr val="0070C0"/>
                </a:solidFill>
              </a:rPr>
            </a:br>
            <a:r>
              <a:rPr lang="en-US" sz="2000" b="1" dirty="0" smtClean="0">
                <a:solidFill>
                  <a:srgbClr val="0070C0"/>
                </a:solidFill>
              </a:rPr>
              <a:t>3. Curriculum and Instruction</a:t>
            </a:r>
            <a:endParaRPr lang="en-US" sz="2000" b="1" dirty="0">
              <a:solidFill>
                <a:srgbClr val="0070C0"/>
              </a:solidFill>
            </a:endParaRPr>
          </a:p>
          <a:p>
            <a:pPr marL="285750" indent="-285750">
              <a:buFont typeface="Wingdings" panose="05000000000000000000" pitchFamily="2" charset="2"/>
              <a:buChar char="ü"/>
            </a:pPr>
            <a:r>
              <a:rPr lang="en-US" sz="1600" b="1" dirty="0" smtClean="0">
                <a:solidFill>
                  <a:srgbClr val="C00000"/>
                </a:solidFill>
              </a:rPr>
              <a:t>QM’s emphasis on the alignment among key components in the Rubric </a:t>
            </a:r>
            <a:r>
              <a:rPr lang="en-US" sz="1600" dirty="0" smtClean="0"/>
              <a:t>ensures </a:t>
            </a:r>
            <a:r>
              <a:rPr lang="en-US" sz="1600" dirty="0"/>
              <a:t>the preeminence </a:t>
            </a:r>
            <a:r>
              <a:rPr lang="en-US" sz="1600" dirty="0" smtClean="0"/>
              <a:t/>
            </a:r>
            <a:br>
              <a:rPr lang="en-US" sz="1600" dirty="0" smtClean="0"/>
            </a:br>
            <a:r>
              <a:rPr lang="en-US" sz="1600" dirty="0" smtClean="0"/>
              <a:t>of student </a:t>
            </a:r>
            <a:r>
              <a:rPr lang="en-US" sz="1600" dirty="0"/>
              <a:t>learning outcomes, assessment and measurement as </a:t>
            </a:r>
            <a:r>
              <a:rPr lang="en-US" sz="1600" dirty="0" smtClean="0"/>
              <a:t>the bedrock </a:t>
            </a:r>
            <a:r>
              <a:rPr lang="en-US" sz="1600" dirty="0"/>
              <a:t>of curriculum content integrity</a:t>
            </a:r>
            <a:r>
              <a:rPr lang="en-US" sz="1600" dirty="0" smtClean="0"/>
              <a:t>.</a:t>
            </a:r>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6"/>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62356" y="2888542"/>
            <a:ext cx="5638800" cy="2585323"/>
          </a:xfrm>
          <a:prstGeom prst="rect">
            <a:avLst/>
          </a:prstGeom>
          <a:noFill/>
        </p:spPr>
        <p:txBody>
          <a:bodyPr wrap="square" rtlCol="0">
            <a:spAutoFit/>
          </a:bodyPr>
          <a:lstStyle/>
          <a:p>
            <a:r>
              <a:rPr lang="en-US" sz="2400" dirty="0" smtClean="0">
                <a:solidFill>
                  <a:srgbClr val="C00000"/>
                </a:solidFill>
              </a:rPr>
              <a:t>QM General Standards:</a:t>
            </a:r>
          </a:p>
          <a:p>
            <a:pPr marL="285750" indent="-285750">
              <a:buFontTx/>
              <a:buChar char="-"/>
            </a:pPr>
            <a:r>
              <a:rPr lang="en-US" sz="2400" dirty="0" smtClean="0"/>
              <a:t>2. Learning Objectives (Competencies) </a:t>
            </a:r>
          </a:p>
          <a:p>
            <a:pPr marL="285750" indent="-285750">
              <a:buFontTx/>
              <a:buChar char="-"/>
            </a:pPr>
            <a:r>
              <a:rPr lang="en-US" sz="2400" dirty="0" smtClean="0"/>
              <a:t>3. Assessment and Measurement </a:t>
            </a:r>
          </a:p>
          <a:p>
            <a:pPr marL="285750" indent="-285750">
              <a:buFontTx/>
              <a:buChar char="-"/>
            </a:pPr>
            <a:r>
              <a:rPr lang="en-US" sz="2400" dirty="0" smtClean="0"/>
              <a:t>4. Instructional Materials </a:t>
            </a:r>
          </a:p>
          <a:p>
            <a:pPr marL="285750" indent="-285750">
              <a:buFontTx/>
              <a:buChar char="-"/>
            </a:pPr>
            <a:r>
              <a:rPr lang="en-US" sz="2400" dirty="0" smtClean="0"/>
              <a:t>5. Course Activities &amp; Learner Interaction </a:t>
            </a:r>
          </a:p>
          <a:p>
            <a:pPr marL="285750" indent="-285750">
              <a:buFontTx/>
              <a:buChar char="-"/>
            </a:pPr>
            <a:r>
              <a:rPr lang="en-US" sz="2400" dirty="0" smtClean="0"/>
              <a:t>6. Course Technology </a:t>
            </a:r>
          </a:p>
          <a:p>
            <a:pPr marL="285750" indent="-285750">
              <a:buFontTx/>
              <a:buChar char="-"/>
            </a:pPr>
            <a:endParaRPr lang="en-US" dirty="0"/>
          </a:p>
        </p:txBody>
      </p:sp>
      <p:cxnSp>
        <p:nvCxnSpPr>
          <p:cNvPr id="7" name="Straight Connector 6"/>
          <p:cNvCxnSpPr/>
          <p:nvPr/>
        </p:nvCxnSpPr>
        <p:spPr>
          <a:xfrm>
            <a:off x="6257925" y="3419204"/>
            <a:ext cx="34323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6601156" y="3419204"/>
            <a:ext cx="0" cy="1524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6266902" y="4943204"/>
            <a:ext cx="343231" cy="0"/>
          </a:xfrm>
          <a:prstGeom prst="line">
            <a:avLst/>
          </a:prstGeom>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6944386" y="3165540"/>
            <a:ext cx="1494237" cy="2246769"/>
          </a:xfrm>
          <a:prstGeom prst="rect">
            <a:avLst/>
          </a:prstGeom>
          <a:noFill/>
        </p:spPr>
        <p:txBody>
          <a:bodyPr wrap="square" rtlCol="0">
            <a:spAutoFit/>
          </a:bodyPr>
          <a:lstStyle/>
          <a:p>
            <a:r>
              <a:rPr lang="en-US" sz="2000" dirty="0" smtClean="0">
                <a:solidFill>
                  <a:srgbClr val="C00000"/>
                </a:solidFill>
              </a:rPr>
              <a:t>Key components must align </a:t>
            </a:r>
            <a:br>
              <a:rPr lang="en-US" sz="2000" dirty="0" smtClean="0">
                <a:solidFill>
                  <a:srgbClr val="C00000"/>
                </a:solidFill>
              </a:rPr>
            </a:br>
            <a:r>
              <a:rPr lang="en-US" sz="2000" dirty="0" smtClean="0">
                <a:solidFill>
                  <a:srgbClr val="C00000"/>
                </a:solidFill>
              </a:rPr>
              <a:t>in order to ensure student success.</a:t>
            </a:r>
            <a:endParaRPr lang="en-US" sz="2000" dirty="0">
              <a:solidFill>
                <a:srgbClr val="C00000"/>
              </a:solidFill>
            </a:endParaRPr>
          </a:p>
        </p:txBody>
      </p:sp>
    </p:spTree>
    <p:custDataLst>
      <p:tags r:id="rId1"/>
    </p:custDataLst>
    <p:extLst>
      <p:ext uri="{BB962C8B-B14F-4D97-AF65-F5344CB8AC3E}">
        <p14:creationId xmlns:p14="http://schemas.microsoft.com/office/powerpoint/2010/main" val="32302168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14299" y="857149"/>
            <a:ext cx="8915402" cy="1354217"/>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1400" b="1" dirty="0" smtClean="0">
                <a:solidFill>
                  <a:srgbClr val="0070C0"/>
                </a:solidFill>
              </a:rPr>
              <a:t/>
            </a:r>
            <a:br>
              <a:rPr lang="en-US" sz="1400" b="1" dirty="0" smtClean="0">
                <a:solidFill>
                  <a:srgbClr val="0070C0"/>
                </a:solidFill>
              </a:rPr>
            </a:br>
            <a:r>
              <a:rPr lang="en-US" sz="2000" b="1" dirty="0" smtClean="0">
                <a:solidFill>
                  <a:srgbClr val="0070C0"/>
                </a:solidFill>
              </a:rPr>
              <a:t>3. Curriculum and Instruction</a:t>
            </a:r>
          </a:p>
          <a:p>
            <a:pPr marL="285750" indent="-285750">
              <a:buFont typeface="Wingdings" panose="05000000000000000000" pitchFamily="2" charset="2"/>
              <a:buChar char="ü"/>
            </a:pPr>
            <a:r>
              <a:rPr lang="en-US" sz="1600" b="1" dirty="0" smtClean="0">
                <a:solidFill>
                  <a:srgbClr val="C00000"/>
                </a:solidFill>
              </a:rPr>
              <a:t>QM Rubric </a:t>
            </a:r>
            <a:r>
              <a:rPr lang="en-US" sz="1600" dirty="0" smtClean="0"/>
              <a:t>ensures quality course design for online teaching and learning.</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6"/>
          <a:stretch>
            <a:fillRect/>
          </a:stretch>
        </p:blipFill>
        <p:spPr>
          <a:xfrm>
            <a:off x="609600" y="2362200"/>
            <a:ext cx="7814745" cy="4200426"/>
          </a:xfrm>
          <a:prstGeom prst="rect">
            <a:avLst/>
          </a:prstGeom>
        </p:spPr>
      </p:pic>
    </p:spTree>
    <p:custDataLst>
      <p:tags r:id="rId1"/>
    </p:custDataLst>
    <p:extLst>
      <p:ext uri="{BB962C8B-B14F-4D97-AF65-F5344CB8AC3E}">
        <p14:creationId xmlns:p14="http://schemas.microsoft.com/office/powerpoint/2010/main" val="17489462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0953" y="856488"/>
            <a:ext cx="8915402" cy="1600438"/>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endParaRPr lang="en-US" sz="1400" spc="300" dirty="0" smtClean="0"/>
          </a:p>
          <a:p>
            <a:r>
              <a:rPr lang="en-US" sz="2000" b="1" dirty="0" smtClean="0">
                <a:solidFill>
                  <a:srgbClr val="0070C0"/>
                </a:solidFill>
              </a:rPr>
              <a:t>4</a:t>
            </a:r>
            <a:r>
              <a:rPr lang="en-US" sz="2000" b="1" dirty="0">
                <a:solidFill>
                  <a:srgbClr val="0070C0"/>
                </a:solidFill>
              </a:rPr>
              <a:t>. Faculty </a:t>
            </a:r>
            <a:r>
              <a:rPr lang="en-US" sz="2000" b="1" dirty="0" smtClean="0">
                <a:solidFill>
                  <a:srgbClr val="0070C0"/>
                </a:solidFill>
              </a:rPr>
              <a:t>Involvement </a:t>
            </a:r>
            <a:r>
              <a:rPr lang="en-US" sz="2000" b="1" dirty="0">
                <a:solidFill>
                  <a:srgbClr val="0070C0"/>
                </a:solidFill>
              </a:rPr>
              <a:t>in </a:t>
            </a:r>
            <a:r>
              <a:rPr lang="en-US" sz="2000" b="1" dirty="0" smtClean="0">
                <a:solidFill>
                  <a:srgbClr val="0070C0"/>
                </a:solidFill>
              </a:rPr>
              <a:t>Curricula </a:t>
            </a:r>
            <a:r>
              <a:rPr lang="en-US" sz="2000" b="1" dirty="0">
                <a:solidFill>
                  <a:srgbClr val="0070C0"/>
                </a:solidFill>
              </a:rPr>
              <a:t>D</a:t>
            </a:r>
            <a:r>
              <a:rPr lang="en-US" sz="2000" b="1" dirty="0" smtClean="0">
                <a:solidFill>
                  <a:srgbClr val="0070C0"/>
                </a:solidFill>
              </a:rPr>
              <a:t>evelopment</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C00000"/>
                </a:solidFill>
              </a:rPr>
              <a:t>QM</a:t>
            </a:r>
            <a:r>
              <a:rPr lang="en-US" sz="1600" dirty="0"/>
              <a:t> is an instrument that facilitates faculty involvement </a:t>
            </a:r>
            <a:r>
              <a:rPr lang="en-US" sz="1600" dirty="0" smtClean="0"/>
              <a:t>in every aspect and every phase of online and blended course development. </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6"/>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2559504"/>
            <a:ext cx="7620000" cy="286232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QM course review process involves faculty in every step. </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a:t>F</a:t>
            </a:r>
            <a:r>
              <a:rPr lang="en-US" dirty="0" smtClean="0"/>
              <a:t>aculty developers required to complete 20-hour training that incorporates QM standards.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Course and syllabus templates are used by faculty to incorporate all elements and components that meet QM standards.</a:t>
            </a:r>
          </a:p>
          <a:p>
            <a:endParaRPr lang="en-US" dirty="0" smtClean="0"/>
          </a:p>
          <a:p>
            <a:pPr marL="285750" indent="-285750">
              <a:buFont typeface="Wingdings" panose="05000000000000000000" pitchFamily="2" charset="2"/>
              <a:buChar char="Ø"/>
            </a:pPr>
            <a:r>
              <a:rPr lang="en-US" dirty="0" smtClean="0"/>
              <a:t>Many faculty receive official QM training, have their own courses QM certified, and become QM certified Master reviewers and/or peer reviewers. </a:t>
            </a:r>
            <a:endParaRPr lang="en-US" dirty="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2554560"/>
            <a:ext cx="457200" cy="454152"/>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3800" y="3657600"/>
            <a:ext cx="533286" cy="533286"/>
          </a:xfrm>
          <a:prstGeom prst="rect">
            <a:avLst/>
          </a:prstGeom>
        </p:spPr>
      </p:pic>
    </p:spTree>
    <p:custDataLst>
      <p:tags r:id="rId1"/>
    </p:custDataLst>
    <p:extLst>
      <p:ext uri="{BB962C8B-B14F-4D97-AF65-F5344CB8AC3E}">
        <p14:creationId xmlns:p14="http://schemas.microsoft.com/office/powerpoint/2010/main" val="11317245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0953" y="856488"/>
            <a:ext cx="8915402" cy="1354217"/>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endParaRPr lang="en-US" sz="1400" spc="300" dirty="0" smtClean="0"/>
          </a:p>
          <a:p>
            <a:r>
              <a:rPr lang="en-US" sz="2000" b="1" dirty="0" smtClean="0">
                <a:solidFill>
                  <a:srgbClr val="0070C0"/>
                </a:solidFill>
              </a:rPr>
              <a:t>4</a:t>
            </a:r>
            <a:r>
              <a:rPr lang="en-US" sz="2000" b="1" dirty="0">
                <a:solidFill>
                  <a:srgbClr val="0070C0"/>
                </a:solidFill>
              </a:rPr>
              <a:t>. Faculty </a:t>
            </a:r>
            <a:r>
              <a:rPr lang="en-US" sz="2000" b="1" dirty="0" smtClean="0">
                <a:solidFill>
                  <a:srgbClr val="0070C0"/>
                </a:solidFill>
              </a:rPr>
              <a:t>Involvement </a:t>
            </a:r>
            <a:r>
              <a:rPr lang="en-US" sz="2000" b="1" dirty="0">
                <a:solidFill>
                  <a:srgbClr val="0070C0"/>
                </a:solidFill>
              </a:rPr>
              <a:t>in </a:t>
            </a:r>
            <a:r>
              <a:rPr lang="en-US" sz="2000" b="1" dirty="0" smtClean="0">
                <a:solidFill>
                  <a:srgbClr val="0070C0"/>
                </a:solidFill>
              </a:rPr>
              <a:t>Curricula </a:t>
            </a:r>
            <a:r>
              <a:rPr lang="en-US" sz="2000" b="1" dirty="0">
                <a:solidFill>
                  <a:srgbClr val="0070C0"/>
                </a:solidFill>
              </a:rPr>
              <a:t>D</a:t>
            </a:r>
            <a:r>
              <a:rPr lang="en-US" sz="2000" b="1" dirty="0" smtClean="0">
                <a:solidFill>
                  <a:srgbClr val="0070C0"/>
                </a:solidFill>
              </a:rPr>
              <a:t>evelopment</a:t>
            </a:r>
            <a:endParaRPr lang="en-US" sz="2000" b="1" dirty="0">
              <a:solidFill>
                <a:srgbClr val="0070C0"/>
              </a:solidFill>
            </a:endParaRPr>
          </a:p>
          <a:p>
            <a:pPr marL="285750" indent="-285750">
              <a:buFont typeface="Wingdings" panose="05000000000000000000" pitchFamily="2" charset="2"/>
              <a:buChar char="ü"/>
            </a:pPr>
            <a:r>
              <a:rPr lang="en-US" sz="1600" dirty="0" smtClean="0"/>
              <a:t>43 courses officially QM certified / 33 faculty / a dozen Peer </a:t>
            </a:r>
            <a:r>
              <a:rPr lang="en-US" sz="1600" dirty="0"/>
              <a:t>R</a:t>
            </a:r>
            <a:r>
              <a:rPr lang="en-US" sz="1600" dirty="0" smtClean="0"/>
              <a:t>eviewers / 4 Master Reviewers</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4" name="Picture 3">
            <a:hlinkClick r:id="rId6"/>
          </p:cNvPr>
          <p:cNvPicPr>
            <a:picLocks noChangeAspect="1"/>
          </p:cNvPicPr>
          <p:nvPr/>
        </p:nvPicPr>
        <p:blipFill>
          <a:blip r:embed="rId7"/>
          <a:stretch>
            <a:fillRect/>
          </a:stretch>
        </p:blipFill>
        <p:spPr>
          <a:xfrm>
            <a:off x="1219200" y="2133601"/>
            <a:ext cx="6715185" cy="4724400"/>
          </a:xfrm>
          <a:prstGeom prst="rect">
            <a:avLst/>
          </a:prstGeom>
        </p:spPr>
      </p:pic>
      <p:pic>
        <p:nvPicPr>
          <p:cNvPr id="1026" name="Picture 2" descr="https://www.qmprogram.org/myqm/programs/my_activity/certificates/images/QM_HighEdProg201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9200" y="2286000"/>
            <a:ext cx="738056" cy="890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qmprogram.org/myqm/programs/my_activity/certificates/images/QM_HighEdProg201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19200" y="3421451"/>
            <a:ext cx="748440" cy="9031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qmprogram.org/myqm/programs/my_activity/certificates/images/QM_HighEdProg200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5734" y="4569432"/>
            <a:ext cx="755198" cy="9112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qmprogram.org/myqm/programs/my_activity/certificates/images/QM_HighEdProg201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0070" y="5852063"/>
            <a:ext cx="748440" cy="9031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24756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6" y="864201"/>
            <a:ext cx="8915402" cy="1600438"/>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1400" spc="300" dirty="0"/>
              <a:t/>
            </a:r>
            <a:br>
              <a:rPr lang="en-US" sz="1400" spc="300" dirty="0"/>
            </a:br>
            <a:r>
              <a:rPr lang="en-US" sz="2000" b="1" dirty="0" smtClean="0">
                <a:solidFill>
                  <a:srgbClr val="0070C0"/>
                </a:solidFill>
              </a:rPr>
              <a:t>5</a:t>
            </a:r>
            <a:r>
              <a:rPr lang="en-US" sz="2000" b="1" dirty="0">
                <a:solidFill>
                  <a:srgbClr val="0070C0"/>
                </a:solidFill>
              </a:rPr>
              <a:t>. Technological D</a:t>
            </a:r>
            <a:r>
              <a:rPr lang="en-US" sz="2000" b="1" dirty="0" smtClean="0">
                <a:solidFill>
                  <a:srgbClr val="0070C0"/>
                </a:solidFill>
              </a:rPr>
              <a:t>elivery </a:t>
            </a:r>
            <a:r>
              <a:rPr lang="en-US" sz="2000" b="1" dirty="0">
                <a:solidFill>
                  <a:srgbClr val="0070C0"/>
                </a:solidFill>
              </a:rPr>
              <a:t>M</a:t>
            </a:r>
            <a:r>
              <a:rPr lang="en-US" sz="2000" b="1" dirty="0" smtClean="0">
                <a:solidFill>
                  <a:srgbClr val="0070C0"/>
                </a:solidFill>
              </a:rPr>
              <a:t>odes</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C00000"/>
                </a:solidFill>
              </a:rPr>
              <a:t>QM </a:t>
            </a:r>
            <a:r>
              <a:rPr lang="en-US" sz="1600" b="1" dirty="0" smtClean="0">
                <a:solidFill>
                  <a:srgbClr val="C00000"/>
                </a:solidFill>
              </a:rPr>
              <a:t>GS-6 Course Technology </a:t>
            </a:r>
            <a:r>
              <a:rPr lang="en-US" sz="1600" dirty="0" smtClean="0"/>
              <a:t>ensures </a:t>
            </a:r>
            <a:r>
              <a:rPr lang="en-US" sz="1600" dirty="0"/>
              <a:t>the appropriateness of the delivery technology in supporting usability and </a:t>
            </a:r>
            <a:r>
              <a:rPr lang="en-US" sz="1600" dirty="0" smtClean="0"/>
              <a:t>attainment </a:t>
            </a:r>
            <a:r>
              <a:rPr lang="en-US" sz="1600" dirty="0"/>
              <a:t>of learning outcomes and competencies</a:t>
            </a:r>
            <a:r>
              <a:rPr lang="en-US" sz="1600" dirty="0" smtClean="0"/>
              <a:t>.</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6"/>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2743200"/>
            <a:ext cx="6350799" cy="3139321"/>
          </a:xfrm>
          <a:prstGeom prst="rect">
            <a:avLst/>
          </a:prstGeom>
          <a:noFill/>
        </p:spPr>
        <p:txBody>
          <a:bodyPr wrap="square" rtlCol="0">
            <a:spAutoFit/>
          </a:bodyPr>
          <a:lstStyle/>
          <a:p>
            <a:r>
              <a:rPr lang="en-US" sz="2000" dirty="0" smtClean="0"/>
              <a:t>Various ways faculty engage students:</a:t>
            </a:r>
            <a:br>
              <a:rPr lang="en-US" sz="2000" dirty="0" smtClean="0"/>
            </a:br>
            <a:endParaRPr lang="en-US" sz="2000" dirty="0" smtClean="0"/>
          </a:p>
          <a:p>
            <a:pPr marL="342900" indent="-342900">
              <a:buFont typeface="Wingdings" panose="05000000000000000000" pitchFamily="2" charset="2"/>
              <a:buChar char="ü"/>
            </a:pPr>
            <a:r>
              <a:rPr lang="en-US" sz="2000" dirty="0" smtClean="0"/>
              <a:t>Standard communication tools</a:t>
            </a:r>
          </a:p>
          <a:p>
            <a:pPr marL="342900" indent="-342900">
              <a:buFont typeface="Wingdings" panose="05000000000000000000" pitchFamily="2" charset="2"/>
              <a:buChar char="ü"/>
            </a:pPr>
            <a:r>
              <a:rPr lang="en-US" sz="2000" dirty="0" smtClean="0"/>
              <a:t>Social network</a:t>
            </a:r>
          </a:p>
          <a:p>
            <a:pPr marL="342900" indent="-342900">
              <a:buFont typeface="Wingdings" panose="05000000000000000000" pitchFamily="2" charset="2"/>
              <a:buChar char="ü"/>
            </a:pPr>
            <a:r>
              <a:rPr lang="en-US" sz="2000" dirty="0" smtClean="0"/>
              <a:t>Interactive activities</a:t>
            </a:r>
          </a:p>
          <a:p>
            <a:pPr marL="342900" indent="-342900">
              <a:buFont typeface="Wingdings" panose="05000000000000000000" pitchFamily="2" charset="2"/>
              <a:buChar char="ü"/>
            </a:pPr>
            <a:r>
              <a:rPr lang="en-US" sz="2000" dirty="0" smtClean="0"/>
              <a:t>Multimedia assets</a:t>
            </a:r>
          </a:p>
          <a:p>
            <a:pPr marL="342900" indent="-342900">
              <a:buFont typeface="Wingdings" panose="05000000000000000000" pitchFamily="2" charset="2"/>
              <a:buChar char="ü"/>
            </a:pPr>
            <a:r>
              <a:rPr lang="en-US" sz="2000" dirty="0" smtClean="0"/>
              <a:t>Some </a:t>
            </a:r>
            <a:r>
              <a:rPr lang="en-US" sz="2000" dirty="0" err="1" smtClean="0"/>
              <a:t>gamification</a:t>
            </a:r>
            <a:r>
              <a:rPr lang="en-US" sz="2000" dirty="0" smtClean="0"/>
              <a:t> incorporation</a:t>
            </a:r>
          </a:p>
          <a:p>
            <a:pPr marL="342900" indent="-342900">
              <a:buFont typeface="Wingdings" panose="05000000000000000000" pitchFamily="2" charset="2"/>
              <a:buChar char="ü"/>
            </a:pPr>
            <a:r>
              <a:rPr lang="en-US" sz="2000" dirty="0" smtClean="0"/>
              <a:t>Tracking tools such as Intelligent Agents</a:t>
            </a:r>
          </a:p>
          <a:p>
            <a:pPr marL="342900" indent="-342900">
              <a:buFont typeface="Wingdings" panose="05000000000000000000" pitchFamily="2" charset="2"/>
              <a:buChar char="ü"/>
            </a:pPr>
            <a:r>
              <a:rPr lang="en-US" sz="2000" dirty="0" smtClean="0"/>
              <a:t>Synchronous/collaborative tools such as Bb Collaborate</a:t>
            </a:r>
          </a:p>
          <a:p>
            <a:endParaRPr lang="en-US" dirty="0"/>
          </a:p>
        </p:txBody>
      </p:sp>
    </p:spTree>
    <p:custDataLst>
      <p:tags r:id="rId1"/>
    </p:custDataLst>
    <p:extLst>
      <p:ext uri="{BB962C8B-B14F-4D97-AF65-F5344CB8AC3E}">
        <p14:creationId xmlns:p14="http://schemas.microsoft.com/office/powerpoint/2010/main" val="31488473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01720" y="1752454"/>
            <a:ext cx="5340559" cy="3353091"/>
          </a:xfrm>
          <a:prstGeom prst="rect">
            <a:avLst/>
          </a:prstGeom>
        </p:spPr>
      </p:pic>
      <p:sp>
        <p:nvSpPr>
          <p:cNvPr id="2" name="Title 1"/>
          <p:cNvSpPr>
            <a:spLocks noGrp="1"/>
          </p:cNvSpPr>
          <p:nvPr>
            <p:ph type="title"/>
          </p:nvPr>
        </p:nvSpPr>
        <p:spPr>
          <a:xfrm>
            <a:off x="457200" y="1066800"/>
            <a:ext cx="8229600" cy="2392362"/>
          </a:xfrm>
        </p:spPr>
        <p:txBody>
          <a:bodyPr>
            <a:normAutofit/>
          </a:bodyPr>
          <a:lstStyle/>
          <a:p>
            <a:r>
              <a:rPr lang="en-US" sz="3200" dirty="0" smtClean="0">
                <a:solidFill>
                  <a:srgbClr val="0070C0"/>
                </a:solidFill>
              </a:rPr>
              <a:t>Time for a little break with a guessing game!</a:t>
            </a:r>
            <a:r>
              <a:rPr lang="en-US" sz="2800" dirty="0" smtClean="0">
                <a:solidFill>
                  <a:srgbClr val="0070C0"/>
                </a:solidFill>
              </a:rPr>
              <a:t/>
            </a:r>
            <a:br>
              <a:rPr lang="en-US" sz="2800" dirty="0" smtClean="0">
                <a:solidFill>
                  <a:srgbClr val="0070C0"/>
                </a:solidFill>
              </a:rPr>
            </a:br>
            <a:r>
              <a:rPr lang="en-US" sz="2800" dirty="0">
                <a:solidFill>
                  <a:srgbClr val="0070C0"/>
                </a:solidFill>
              </a:rPr>
              <a:t/>
            </a:r>
            <a:br>
              <a:rPr lang="en-US" sz="2800" dirty="0">
                <a:solidFill>
                  <a:srgbClr val="0070C0"/>
                </a:solidFill>
              </a:rPr>
            </a:br>
            <a:endParaRPr lang="en-US" sz="1600" dirty="0">
              <a:solidFill>
                <a:srgbClr val="0070C0"/>
              </a:solidFill>
            </a:endParaRPr>
          </a:p>
        </p:txBody>
      </p:sp>
      <p:pic>
        <p:nvPicPr>
          <p:cNvPr id="4"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2449366"/>
            <a:ext cx="1714500" cy="1714500"/>
          </a:xfrm>
          <a:prstGeom prst="rect">
            <a:avLst/>
          </a:prstGeom>
        </p:spPr>
      </p:pic>
    </p:spTree>
    <p:custDataLst>
      <p:tags r:id="rId1"/>
    </p:custDataLst>
    <p:extLst>
      <p:ext uri="{BB962C8B-B14F-4D97-AF65-F5344CB8AC3E}">
        <p14:creationId xmlns:p14="http://schemas.microsoft.com/office/powerpoint/2010/main" val="34589902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6"/>
          <a:stretch>
            <a:fillRect/>
          </a:stretch>
        </p:blipFill>
        <p:spPr>
          <a:xfrm>
            <a:off x="1905000" y="887470"/>
            <a:ext cx="4800600" cy="5875048"/>
          </a:xfrm>
          <a:prstGeom prst="rect">
            <a:avLst/>
          </a:prstGeom>
        </p:spPr>
      </p:pic>
    </p:spTree>
    <p:custDataLst>
      <p:tags r:id="rId1"/>
    </p:custDataLst>
    <p:extLst>
      <p:ext uri="{BB962C8B-B14F-4D97-AF65-F5344CB8AC3E}">
        <p14:creationId xmlns:p14="http://schemas.microsoft.com/office/powerpoint/2010/main" val="4011087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01720" y="1752454"/>
            <a:ext cx="5340559" cy="3353091"/>
          </a:xfrm>
          <a:prstGeom prst="rect">
            <a:avLst/>
          </a:prstGeom>
        </p:spPr>
      </p:pic>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1082457"/>
            <a:ext cx="8915402" cy="3724096"/>
          </a:xfrm>
          <a:prstGeom prst="rect">
            <a:avLst/>
          </a:prstGeom>
        </p:spPr>
        <p:txBody>
          <a:bodyPr wrap="square">
            <a:spAutoFit/>
          </a:bodyPr>
          <a:lstStyle/>
          <a:p>
            <a:pPr algn="ctr"/>
            <a:r>
              <a:rPr lang="en-US" sz="4000" b="1" spc="300" dirty="0" smtClean="0"/>
              <a:t>Topics</a:t>
            </a:r>
          </a:p>
          <a:p>
            <a:pPr algn="ctr"/>
            <a:endParaRPr lang="en-US" sz="4000" b="1" spc="300" dirty="0" smtClean="0"/>
          </a:p>
          <a:p>
            <a:endParaRPr lang="en-US" sz="1400" spc="300" dirty="0"/>
          </a:p>
          <a:p>
            <a:pPr algn="ctr"/>
            <a:r>
              <a:rPr lang="en-US" sz="3200" spc="300" dirty="0" smtClean="0"/>
              <a:t>What Do </a:t>
            </a:r>
            <a:r>
              <a:rPr lang="en-US" sz="3200" b="1" spc="300" dirty="0">
                <a:solidFill>
                  <a:srgbClr val="0070C0"/>
                </a:solidFill>
              </a:rPr>
              <a:t>A</a:t>
            </a:r>
            <a:r>
              <a:rPr lang="en-US" sz="3200" b="1" spc="300" dirty="0" smtClean="0">
                <a:solidFill>
                  <a:srgbClr val="0070C0"/>
                </a:solidFill>
              </a:rPr>
              <a:t>ccreditors</a:t>
            </a:r>
            <a:r>
              <a:rPr lang="en-US" sz="3200" spc="300" dirty="0" smtClean="0"/>
              <a:t> </a:t>
            </a:r>
            <a:r>
              <a:rPr lang="en-US" sz="3200" spc="300" dirty="0"/>
              <a:t>W</a:t>
            </a:r>
            <a:r>
              <a:rPr lang="en-US" sz="3200" spc="300" dirty="0" smtClean="0"/>
              <a:t>ant </a:t>
            </a:r>
            <a:r>
              <a:rPr lang="en-US" sz="3200" spc="300" dirty="0"/>
              <a:t>T</a:t>
            </a:r>
            <a:r>
              <a:rPr lang="en-US" sz="3200" spc="300" dirty="0" smtClean="0"/>
              <a:t>o </a:t>
            </a:r>
            <a:r>
              <a:rPr lang="en-US" sz="3200" spc="300" dirty="0"/>
              <a:t>S</a:t>
            </a:r>
            <a:r>
              <a:rPr lang="en-US" sz="3200" spc="300" dirty="0" smtClean="0"/>
              <a:t>ee?</a:t>
            </a:r>
          </a:p>
          <a:p>
            <a:pPr algn="ctr"/>
            <a:endParaRPr lang="en-US" sz="3200" spc="300" dirty="0" smtClean="0"/>
          </a:p>
          <a:p>
            <a:pPr algn="ctr"/>
            <a:endParaRPr lang="en-US" sz="3200" spc="300" dirty="0"/>
          </a:p>
          <a:p>
            <a:pPr algn="ctr"/>
            <a:r>
              <a:rPr lang="en-US" sz="3200" spc="300" dirty="0" smtClean="0"/>
              <a:t>How Can </a:t>
            </a:r>
            <a:r>
              <a:rPr lang="en-US" sz="3200" b="1" spc="300" dirty="0" smtClean="0">
                <a:solidFill>
                  <a:srgbClr val="C00000"/>
                </a:solidFill>
              </a:rPr>
              <a:t>Quality Matters </a:t>
            </a:r>
            <a:r>
              <a:rPr lang="en-US" sz="3200" spc="300" dirty="0"/>
              <a:t>H</a:t>
            </a:r>
            <a:r>
              <a:rPr lang="en-US" sz="3200" spc="300" dirty="0" smtClean="0"/>
              <a:t>elp?</a:t>
            </a:r>
          </a:p>
          <a:p>
            <a:endParaRPr lang="en-US" sz="1400" spc="3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sp>
        <p:nvSpPr>
          <p:cNvPr id="3" name="AutoShape 2" descr="data:image/jpeg;base64,/9j/4AAQSkZJRgABAQAAAQABAAD/2wCEAAkGBxQSEhQUEBQVFhUWFRQVFRgYFxUYFhYXFxQWFhUVFRUYHCggGBolGxUUIjIhJykrLi4uFx8zODMsNyotLisBCgoKDg0OGxAQGy4mHyQtNy4vMCw3NzAsLDIyMSwsLC4sNywuLC8sKy4sLC0sMCwsLC00LCwsLCwtLC8sNSwsLP/AABEIAM4A9AMBIgACEQEDEQH/xAAcAAAABwEBAAAAAAAAAAAAAAAAAgMEBQYHAQj/xABKEAACAQIDBQQFCAUKBQUAAAABAgMAEQQSIQUGEzFBIlFhcQcygZGhFCMkQlJyc7IzkrHB0RUWQ2JjgqKzwuEINVN00jRU4vDx/8QAGwEBAAIDAQEAAAAAAAAAAAAAAAEEAgMFBgf/xAAzEQACAgEBBwEECgMBAAAAAAAAAQIDEQQFEhMhMUFR8GFxgeEUIjJCYpGhscHRMzRSJP/aAAwDAQACEQMRAD8A3GhQoUAKFChQAoUKFACuGgzUkzUAcvSbPRC1FJoAxai3ot64TQBr1y9FvXL0Ae9cvRb1y9AHvXb0neu3oA966GpO9dBoBXNRlekb129AOlk76UvTINSqPagHFCiq16NQAoUKFAChQoUAKFChQAoUKFAChQoUAKKzUGakWagOs1Jk0wm2vGrMDmsrBWbIxRWNtGYCw5i/dfW1HbaCa6nSQQ8j67EADyuw1qd1mO8vI6JopNM/5SjvKM2sIvJodBbNp38jy60aTGKMnPtglbA3NlzH4U3X4J3kOCa4TUem14yrNZwqNlYlGABDZWv4A8z0paHGK6Z1Jy662IuBftL3jQ2PWpcWuxCkhzei3qOwe2oZSixtcuhcCx0UEA5tOybnkda4dsxcNpAWZFZlYhSbZeZItytrfqCO+m5LwFNeSSvQvUfNtNVKArJdzZew3OxNj3Gyk0H2ogMl81ogS5ymwsoY2PU2I+NRuy8DeRIXoXqN/lePKG7Vi5jAynNnAJy28gT7qfBqNNdSVJPoKXroNJ3rt6gkVBroNJA10GgFQaMDSQNHBoBVWpwj3pmDRr91APaFJQTZvPrStAChQoUAKFChQAoUKFAcoMa7SLtQHGNJk10miE0BA4vBZ3ZI5CFZ80sRykNa2YKea30JGo16XpbEYFQxdncIZFlKdjLxBlCm9s1rhTa/OncUAVmaxJJJ8r2Ggv4UMUmcZdR2lP6rA2uDpyrDifi/T5DhrrgjodjR2LIXu6SK7Zgc4kuWJ6A31FgKOIwhj4kjMY7lb5BoVya5QNLdaeYdCihdSBy0HLpfXnSMsTXYqbZwA1xfkLaa9x5GnEb+8/XwCrS6ICYUBHUXtIZGJ0/pLk28NaKGQKIr/UCdL2y5Rfpe1LR6AAXsAB06Cm7QtfsmwLZjprfS4uDYg+NRv/ifr4E7nsEjstRly3UrG0eYZbnMqLmJtqwCLY03w2zIskiw3COgRgDcCwIDC/I5SB5AVKFqa4TD8PTUiw94Fud+Wg0qeK/+n6+A4a/5QpiowSjsbCNi41FvUZNfYxpo2yVLTNc/PBg3ZjuMyBOy9r2so0JPOnWJjzgA3Avc8te4e+1dgXKoXU20Hl089Le6oU2vvP18A4LwMJtnxiN4g+RL5ytoyFBBByhlIUE9rTkeVSsfIW7h4nl1PWmk2FDEkjmoA05Wvrz/AKw91OE0AHcAKyU2+ryRupdELXrt6TvXQakCoaug0kDRgaAVBo4NIg0cGpAqDRgaSU0oDQBZCVOYf/tP4ZQwBFM+dIYebhvY+q3wPQ0BLVyu0KA5Xa5QoDtChQoAjmkWNHc0kxoDhNJk0Y0RqAZbX2pHho2lmbKo95PRVHUmq3sTH4jaF5STh8MCQirbiy25kvbsr93qOelUzfzajYvG8FT2I3ESDoXJCs1u+5t5CtWwOFWGJI0FlRVUewWodS7Tx0tEZP7cv0X9jZtjQ25Pfv4kub9bNeq/tvFYnZ9pUZp8NcB0c3kjubArJzI871biabY7DrLG8bi6upU+RFqgqU34kt9Zj3T/AI8MQ2TtWPExCSE3B0I6qeqsOhplvFhJWikeCeSORVLAAgqbC9ipB51ne5+0WwmM4bHsu5hcdM2bKre/4GtTxh+bf7jflNCzqtP9Evju80+a9xlmyd7cSk8fHldkzAOrZfVOl+XS9/ZWsZqybfHZeRcPMo0lhQN3Z1RRf2r+WrvuTtTj4VLm7x/Nt39kaE+akULe06YTphfWkuzwWLNVP3/25JCqJAxViczsLdldQo1+0b/qmrWzW1Olqz7e5c2EM7c551YX6RqrLEP1Rm83NCls2uMr4uays4/Me7jyYjFB5JsTKUVsgUFRc2BJJtfQEVeFOlU70Z/+lb8ZvypTzfDa0sQgiw4biYh2QFArOqohdygchc2gAzaC5J5WoRtJ/wDolFLCTLNejXqhfzimCYNcMHcviJIJvlLKJs6h2MbFFyjl6w6ADreiwbwS4abaDtE0kSYqMOeIBw1aKIEIp52LXPKhQNABowNV3fTanAwcjI4R3yRRuTlytIwXPfplBLX8Khdj71cHASuznFNhsRwC4cMZUknURNn5Mcki+1SKAv4NGBqn4nfBolxPGw5WXDiFygdWDpK2VSrWGuh07xzo+I3waNcZxsOUkw0C4gLxAwkjbMF7QHZa6kEWNAXAGjqarj7x2lePIvZwqYnMzhF7RtlLEWUf1qr22N6vlOCxITsPDLhhmjkLIyySIQySAAkWuDp06ipBo4pDGx3FKIaOwvQB9lYnOmvrLof3GntV/Cy8KYX5P2T5nkff+2p8UB2hQoUAKK5o1JyGgEmNJtR2pM0AUmi3rppNqAwvZAvtCPPz+VC/nxP41uDGsg322c2Ex3FUdh3E0Z6XBBdb9+Ye41q2DxayxpIhurqGHtFQdva74kKrY9GsCxNJsaMxptjMSsaNI5sqKWJ8hehxUm3hGObcH0+XL/7nTz4grX8Yfm3+435TWYbo4FsXjDMw7CuZnPTMWuqedzfyFabjD2H+637DQ7m1prerr7xSyQmO2b8o2esf1uDGyfeVQR7+Xtqn+j3aXCxHDbRZRlt3Ouq+22Ye6tC2Ofo8P4Uf5RWbb44I4bF500DETJ3Bg1yPYwv7aGWz5K1W6WXfLXr9TQtuPmVYV5zNkPggGaQ+HZFv71QnpHAGFQDQCRQP1WqR2HiflJ+U2suRY4wfY0pHm1h/cqO9I5+jL+Kv7GoVNInDVV1vs+fvO+jY/RW/Gb8qVKbywQmNZJ5TDwXzxyggMjEFdLg5rgkZbG9RPo3P0Z/xW/KlK75ArJgpmVnhhnZpgqliA0bKkhUakKxB9tDRtH/an7wuzNm4XEwquHlnDRTGbilXSXiuGu54qANcMRoLWqSm3ZjZMUhZ7Yp1kf1bqVVFGXTl2Bz7zUVt/bizLCYJm4HHVcU8eYFUKsVGYC6gsACRUPNipigWKWbgHamGigku2cwutpQHOrIGJsxvyoUi37yxwKsM2JZgmHkDqgGbiSMpjjUqASxu2gHWkZ914cQJnvJGMSMMzoAFs0Dh0OUjstoFPhVT2thSRNCzyskW0MKI80jlgsgQuM97mxJIJ5dKc7VnxHyuaPjCEpJCuGMksyjhhY/VRUKzZjnDFje5PLSgLdtPdmOd53dnBnSFGtawELlly3HMkm9L4vdyKWSd5Cx4+HXDOtwBkUsbg2uG7Z18BVPxbYi21JopJi8WIMcaBmypGyRGVlUAksAWsRe1jam8uJmGFnMeIBQy4MIIpZpXiYyhZDnlQGxGU5dQLGpBa/5kRMriWWeQyQrCWdhcKjh48tgACCB0163pdtzo2WcPNM5nMBkZsma8JupFlAANhpa1Vjac2Iwz7Qhw8k7RqMDJclpZY0kdhiWiJBJOUXt06UrtjFqkeHGDmZ8K0snGkefEABxGpjR5lVnRTqdLC4FAaUtKLUBucZPkkfGlSVrvZ0ZmBTOcgzMAWIWwuRrap0UBHbYi0uKmtn4jiRo3eBfz5H43phjkuhpLdabsun2WuPJv9wffQE5QrtCgBSL0tTdqAIaTNHNENAEaiGjNRDQEdtrZUeKjMcwuDqCPWU9GU9DVNg2BiMLeItPJhzco8EjJJET1MQNmHhrV+ZfE0mR4msMy8FunVTqjuZyvD/jwZlFvRisFLknLTxX0LqyuV71LAG46g1KYrEPtUcOFhFhwQXJI4r26CMcl8+fOrNt3Y0eKjySg96sPWU94/h1qjSejuZW+bnS3Q2ZW+F6lZOpVfpLVvtqFi745e/xkuuDwkODhyrZI1F2ZiNTbVmPU6VHbR2nK+HPAgkZpFOU9kKFbkxLEG+Ug276jNl7kWYPi5jLlNwl2y3HK5Y6+VW80bfZHPsdUJ5Ut95znmkQW7WImEMcWIhkRkAXN2SpA5HRrg250lvlsY4qEBP0iMCvkdGHusf7tWAmiE1jvS8Gpahxu40OTzkb4PDiGJY1GiKAO82HPzNVTfFMTiQscOHfIpzEkoLm1hYZuWvWriWoXpvS8E0anhW8Xq/aU7c5MThQ8cuHkyM2YMChsbAEEZuWgq5K2lcvXL1km31Rjqr+PN2NYb8B1tyo9Jg0YGpKwoLUekxRxQCi0cCkxSi0AotHUdLaUmtKCgFBSi0mtHWpAaQaGofYT5cUy/aQ+8EEfvqaquxtlxkXixH6wIoC5UKFCgAabtTg03agEzULtTbJSZYIIWmlKGUgMqKiAhQXduRJuALa2NTRqvbV2XMMQMVhGizmLgyJKGyOoYshDJqrAk9DcHpQB9lbwwzqDfI5EuaN7Z0MLhJgQLjssQLg9RRxtzDExgTR3lCtH2h2w4uhXz1t31W8BuxiVCSBo0ntjFnz3dWOKdHaSPJbQNGLKbaczRJdzsQVgQzoUhGCsLygKcOyF8qLZWzZSQzAkctOdAP4d7VylpVCKpxt7OC2XCyBLqthmvcX7rinmH3iwzxmQSqFWITPm0KRm4zMO64YeYqJTdF83akS2XaSmwN/pjoyEXH1QutM8bsOV5MDE1s0cYTEuisIXw6srLHdvrs8SdnWwZqgFg3g2v8mh4ioZGJVURSAXLa6X8Ln2V1dswkQkyKDMoaNSe0wNrWA+8B5mkdubFOJlgZnKxw8R7IzK5kZcikMOQCl/1qhcLurNEuHVJEXgOwSQGTicDjZxCy+rIMll7XK1xQE6dswdr51Oy6xtY6B2bIq37y2nnSeK21h483EmRcrmNsxtZwmfKfHLraoWbdeUrOFkRFaSKWKMGRo1kjm4pc5tVDEKCq6aE9aNFu5KZVllaIkYs4lgobLY4Yw5ADfUEg38OnKgJf8AliC7rxUvGGZxfVVX1j4gdbcqTj21h2V3WaMrGLu2dbKLXBY93P3VAS7qzu7PJMrkxYuIEmS5E5GTsHsoFAAso1tfnS2O3YZyxV0W8OEReySM+GlaTtjS6G4Hfa9ASzbbw4VWM0YVr5SWtexsTr0BPM6V3G7RWN0VsoDLKxJYAgRqCSF+sNfZULtXd2Wd+JIyXaLgyIJJ0jK5mIIMZBa4Yggi3Knm2djNK0ZRlASHExWN+csaop06DLrQEhgdpwzEiGRHK2vlYG1+R06GoyTecBWl4TnDJIY2muo9VsjOE5mMNpm8CbUrszZBimEl1sMNFBYA+tGzEnysRTF925TE+F4ifJndmPZbjCNnztEDfLzJGbnbp1oCcXbEHE4XGj4mYrkzDNmAuVt321pns/eRXVWlyRgxyysS47Ijm4V7WHZ1Bv0vSLbAbMxDJrjFxPI3yhcuXl63wpjJujIUK549cNiIPrWzS4lZgeXIKLedAWSLbWHZGdZoyiMFZgwsGNrA+JuLd965j9tpHhjiEtKgy2yka3kEZ18CT7qh9p7sPK8jq4W7YZ0ALrrCjKwZkIIuG0INxYU5l3eY4F8OmRXds5JeR0zcUOSWe7m9veTQE7jtoRQgGaRUBJAzG17amw58tTXDtaAOsZlTO+XIMw7WYXXL0NxqNdagNqbCxGIaOWRow6CVMqSYhEaOTIbl0swa6HTUEGiy7qSlogsiiKI4UxpnmsghtmRVvla9tGa56UBO/wA5MIL3xEQs2Q9oaN2+ye5vm30/q0f+X4boQ8ZiaCWfiBxYJEVzMB1UZjc9LeNRWB3YZBh7tH81jMRiW0PaWVpiqjT1hxV59xpsdzZCjrxI+1htpQD1rA4yQMh5clA1+F6As0G3sM6yOs8RWIAyMHWyA8ix6A99Otm7ThnDGCRZApCsVN8rFQ1j3GxGnjVS2vuyQryZ1AXDYKMBY3ft4WZpLtGouyHMBpqAPCpHchJC2MmlXLxsQHTsugZRBFGSFcBgMyMLkC9r9akFqFVnHtbFRH+1T81WZaqu1D9KiH9qn5xQF6oUKFAdpsac0g1AJGkzSjUQ0Am1ENHaiGgE2pNqUaiNUASNENKGiNQCRohpQ0RqATNENKGimgEzTHHbUhh/SyKp7r3PuFPmW4seR51UsHuJEGZp2aUkki5IFumg5m1tTehYp4PN259yJGPenCk2EnwNTEEyuAyEMDyI5VTt4tzokiMmHBQrqVuSrDroeRpt6OMa3FkiJupQOB3EEKbeYI91C7PSUT0zvpb5dUy+ySBQWchQOZJsBUO+92EBtxb+QNqqO+m03xE4w8Z7IZUA6FmtdiOttfdVng3IwoiyFO1b9J9e/wBrNzvQxempojHjZblz5dkTuz9oRzLeJg1ufePMU7eQKCWIAHMk2A9tZHsvEvgcYATor8OQdCpbLf36+yrZtvdnE4vENnmy4fTIASW1AJFiLLrfvoTqNDVTak5fVayvJNDevC8RY1kzMzhBlBIufHuqfWsYw2FEWPhjBJCzoATz51tC0Ne0NNXROKh0azzOs4UEsbAC5PhVek36wg0DljcAAA63IAt76hPSHt5jbB4fWRyFa3ebWXT3nwqmbY2b8mnWK9yGiufHMt/jehZ0ez65wzbneabS9hvCGlBSUPIeQpUVJxg4qpSnNjoB/ag/q3b91WuRrKT4VVtgjibQB+wrt8Mv+o0Be6FdoUAKRlGtLUlN3mgIjbW11w4UuCc2fqoAyjMdT1I5Uni9sxoG5lwgfJYglezyJFj6wvYmnO0MPHLlzkjKSQVYqe0pU6joQSKjm2NhtbAi4y2DNa2VV0v4KvurB2wXdGW6/Auu14mJs2gMgYmygGM2a9yLjXmKWixKP6jq3XQg6d+lR2OwmHF2kkKhmk5nQGVg72uNLlfiabybNhlzGKZSSXJsVN88iSENY6r2Mtu4mslJSWUQ00TbCiGoZtkzIGMbi4U5FUkKrNISwCk2ICmwv17qWhxTpDIXzM6X5ra5N8iaE3Oqgn40IH5FEIqFwG13JVJADlEvFe1tY2y9lQNdSvvtzFS8M6uAUIIIuPeRy58wfdQHCKKRShFFNAJEUUilCKLagE7Vy1KWqv70byJhFKizSkaL9nxb+FDbTRO6W7BDbfjbCwQMlxnkFrdy9WNRvo82UypJiHBBdbIDzyC5B9vP3Uz3f3blxknyjG3yk5gp5ueYLdw7lrRUjAAA0HK1C9fdCqv6PXzWcyfn5GS7I7W0Ir/9Zj/ga1a5asfkY4bGgt/RTdr7vIn3G9bDGwIBBuDqD3jvobtsRbshNdHFGSekFcuJlI7r+21a3gzdF+6P2Vku8Z+U48xprnkVPYDd/Za9a9ClgB3ChG1JYhVB9VEyWb/mif8Acr+2tH3p22uEgLm2Y3CDvPf5Cs4m/wCaJ/3K/tqyb37r4vFTl0MZjAAQMzXHfcWoWdXGp31u14SiviG9Hu77MxxuKBzvcxhuaqfreZ08hbxqvb9D6e334/zCpqLYm1wABMgA5dr/AONVLbsU6TlcQ2abMovfS9wF6cr0NmjUZ3TnxE8p/kbvF6o8hSwqpbl7NxkTytjZA4ZUCWJIGXN4C3Me6rctSedsioyai8ryNdqy5Y2PhUPuBFmeeY9SqD8x/wBNDfDGZUy99TW6GC4WFjB5sOI3m2ov7LD2UMCaoUKFACksRHmUjvFK1w1EllYBSpNpkXUjUEg+YpH+Uz3U63rweSQSD1X0P3h/EfvqFrw2rsuptdbfQ7dMYTipEV6QdtmPCZ7HSRPjcfvrN4t8FPPSrp6TUvs+TwaM/wCMViVej2JY56bMvP8ARz9ZFRs5eDV9m78SL+jnYeBNx7muK03dXeBsRAHkyk5mUkacvCvLitblWzeiXEt8iOvKZx/hU/vrftLUSop4kfKNemrVk91moTwRS+sNdLHkws2YWPnrUbidj8MWgUs5MQRjYCNEKkgsNQD2ibcyxpNMX31zae12hgkkSxKLezajmL+PKqWk2wrGozXU326PdWUFfHPFIeJndjZEBsoZc/aZR1Jc2A10XU1LYXGpKSENyL6WI0BIuO8XB1FV3Ze/OGxFlxA4TH7WqEnuf6vttUpjNl3s8FmGUAJnKqVC2jCsvQElvEnnXcKJK2opFJYDBcJApJZubsebMeZNOCKAZbSSQxPwbcTKcmYkC/iQCfhWaS7mY9mLNwSxNyTI9yf1K1e1Re355URTCDbOOIVUOypY3ZUPrG9qF3R6q6p7tTSyUdd39qAWEiAfiv8A+FSW72xccmJSTEurIocWEjsbsLcioFTE+88USR3bilozJm7Md1DEeq1u3cEZR3GlJd5VUSMInMcfDzyArYLIqsGyk3OjC4tQszt1dkXFpYfsXyGm9m6QxREkbBJQLXI7LjoGtrcdDUDDsrayJwUKBLWvnNreBy3qz/zjKcczR5VjmESEMvaJAsDc6aG9+QFHi3lDheHEzsxlXKrJYGMBj2ybEEG4NCIWauEFBc0umcPHcY7o7njDNxZmDykWv9VR1C/vNW8CqtjN5C+HlZEeInDSTwuShvlFibAmxBI586eHeQRK3yiN0KxxuLlDxA7BBYg2U5iL35XoV7NPfY9+XNv8yrndLFnHLOVi4YnD6O2bKCehXnbxrSlFVyLetWCiOJndpTEFV0IzBOJcPyK26+Bp7vJiZIoTLHKseVbhSmcu59RBr1OlhrrQm9XWzirOvRelkmhWbb0bo4ufGNLGkfDzoQS5zWBBNxl586mtrbxTws5a0eRcOVjMbMJs9uL84NFsSQO4jW9WybGxo6xu6h29VTzPTQUEONpfrR+8sfD0xeIaDyFKM1hegtRO8e0BFGe81JRK/ilOLxiRD1cwLfdU3b4ae0VoyjTTlVS3A2aQr4hx2pNF+6DqfaR8Kt9AChQoUAK5XaFAM9q4ITRMh6jQ9zDUH31mGA2krs8R7MsbFJI20dGHPTqOoYaEEVrRrJvTTuhIQNpYG6zwj57Jozxjk+nMr1718q5uv2bDVLPSXn+yxp9Q6n7CL9IS32fP4BT7mFYWa0c75jGYGeCUWnMfZsOzJaxNh0awJtWcGteyNPZRVKuxc8/wjLVTjOSlHwAVr/oiP0N/x3/y46yAVrvogP0SX8dv8uOm2/8AUfvROi/yl5qJ3tJ+RYm3/Sc+4XqWqO3lF8JiPwZPymvH6Z4ti/av3OtZ9lmIYXbLDRtatu7m90sB+YksOqHVD/dPL2WrPDRo5CORr6MeePXWxC2IwsM4A+cjViB0JGtqUZLc6i/QzijJsfCluYEqn+7NIB8LVcpYQ3rC9AV+1N8ZgxIACzrY3ujFTytYkcxU3Ns77J9h/jTKSEr6wtUEptPKIUbAiGTJnQopUMjsGKlsxDHrc669aicdgY1nkEvFkMxR1ijLEskagEyi4Frjv18attqiMbgpVxK4iFVe8XCdGbIbBs6shsRzNiKFui+Tk96Xb59RtBhMLOskoLKsjgvmYpkljIF7H1HGUeflTrDwwGQKJWeSEMe0+YgSixueug9lRY2BMGjldY5W4s0ssOayXkUBCpYWJUKOYHM2o+O3fkd8QY44140MYU3AysnrRmy3ysLAkUN73G8cTl7/AHLH5C2PwOFSFAbumX5IMr3ssrKDc38BrTtdiYbI5ZiysqoWaUnKqG6hXv2bML99wKiMVu7K/EZYYkDPhiIcwyHhEl2YgWuQQNByUXo027kzZmVVQHEibgIy2CiLh6FkKZi3b1FvbQy+rhLi+uT/AH79CeTZ0QMRaRnZHzoXkzG7Lk07wQTpTXbUOHlxMEcrTCXtGLIXVQcrEsWAyhrK3W9N9k7t5J4XdAUjgZVDsjskpmzrlyqBot7EAWvapbaeAd58I62yxSSM+vRoXQW79WFSV8qNi+vnk+fjr6+IpLsaN2RpC75MuVWdimZfVcryZutz3CpMVwCjXtQqOcn1YWaQKpJqkTBsdihEt8gN2Pco5n93maeb07Y/o49SdNOdWHdPYnyaLtfpHsXPd3L7L+8mhiTUEQRQqiyqAAO4AWFKUKFAChQoUAKFChQArjC41rtCgMG3v3A/k/aUGLwq/RZJe0o5Quwbs+CHp3E27rxG+O46zZp8GAJNS8Y0D95Xubw616LnhV1KsLqRYg8iKzzeHYj4Rs6XaEnnzKeDeHca5G0VfXON9XZYaLen3JJwn3PM8iFSQRYgkEHQg9QRWs+iA/RZfxz/AJaUtvbunHjVMkVknA58hJ4N4+Nc9FWGaOCdJFKss5BB5g8NKqa7Ww1Ohk1yeVlePkbaaZV3LPQu1NNsrfDzDvik/Iad022n+hl/Dk/Ia8xV9te86Uvss85GgK5Qr6SedPTfoCmzbJUfZmmHvYN++tIrKP8Ahzlvs+YfZxLfGOM1q1ACgR30XOL2uL0agG8mCU9LeX8KbSYAjlr8KkqFAQzREcwaLapaWdV9ZlF+VyB+2o3bu1ocNFxZRdSQosAbkgka+w0JUW3hBbV0CoTD7QmxIaXCWMYNshy5gQBfz99Mf50OpIYKCDYgggg9xF6xyblp5vki12owFVdd6T3J8f40STewjmVHs/3pvIn6NZ4LdVd3k26IlKqdf/utU3b/AKR8gIRrnwsB76fbjbqTYt1xe0QQlw0ULX7XUPID9XuU89L0Us9DKWm3I5m8Fj3M2CSRiZx2jrGD0B+ufZyq6CuAV2siqChQoUAKFChQAoUKFAChQoUAKJLGGBDAEHQg6gjxFHoUayDPt4t1HhJkwoLJzMfNl+53jw5+dZttvfE4TFx3GaJ4xxVt2gczDOPG1hr3V6JIqg+kH0YYfaXziHg4gCwcC6Na5tInmfWGvnyrmS2XTKxyxya5osrVTUcEVs/HRzRrJEwZWFwR+w9x8KG0v0Mv4cn5DWNYLaU+ycVJFmDhGKyKCcjW6rcXB8bVqj7RE2FdwCA0LsL89UPOvO6zZstLbFrnFvkdCnUK2D8mA0K6aAr2pxj0D/w3yfQ8UO6cH3xr/wCNaVh95cJI5SPEws40sHW9/DXX2V5u9HG3ZYFkiVyIZnRZlFrsrDKcrEXVrHmK1jaHokQi+GxDL3LIoYeAupBHxrFvwW69PDdUrJYz0+ZnW0sfL8plk4sgcSyWYMwIs5tY35Vs/o02++MwpM2skbmNm+1oGVj42IB8qyTeTdaXBH5xo2Hepa/uK/vpbdPfGbZ4cRKjo7BmDXvcC2hB0+Na4vD5nV1FCvpXD5vsegr12s32T6V4pCFlgkVj9llZfjlNX3Z2OWZAyggeNr/A1uzk4dlM63iSMv8ASnupiZMQcTErTRsqgqO0YyosbL9k2B06k3rPJzKoyPxFH2WzAX6dk16ctUDv5CG2fi7gaQSMPNVJH7KwlHuX9Nr3HdrlHPYp3oTxN1xMZPJo3HtBX/SKs219xMPiJXmd5lZyCcjqFuABoCptyqjehea2IxA74VPuf/c0v6Td98VhMSq4aTIhjBKlUbXMQTqL91Fjd5i+E/pUlB4b5i29e4fAheXD4lyUUsUlK6gAk5WUCx0rJpMZLMwSPO7MbKouWYnkAo51ZNmY7H7am+TNiFQEEt2bDL10Udo68rgeNbLufuRhtnr80ueUizyvq57wPsL4D403ckvVTqjuzeWVD0fei0RFcRtEB5RqkOjJGehfozctOQ8a1UCgBXaySwc6c3N5YKFChUmAKFChQAoUKF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SEhQUEBQVFhUWFRQVFRgYFxUYFhYXFxQWFhUVFRUYHCggGBolGxUUIjIhJykrLi4uFx8zODMsNyotLisBCgoKDg0OGxAQGy4mHyQtNy4vMCw3NzAsLDIyMSwsLC4sNywuLC8sKy4sLC0sMCwsLC00LCwsLCwtLC8sNSwsLP/AABEIAM4A9AMBIgACEQEDEQH/xAAcAAAABwEBAAAAAAAAAAAAAAAAAgMEBQYHAQj/xABKEAACAQIDBQQFCAUKBQUAAAABAgMAEQQSIQUGEzFBIlFhcQcygZGhFCMkQlJyc7IzkrHB0RUWQ2JjgqKzwuEINVN00jRU4vDx/8QAGwEBAAIDAQEAAAAAAAAAAAAAAAEEAgMFBgf/xAAzEQACAgEBBwEECgMBAAAAAAAAAQIDEQQFEhMhMUFR8GFxgeEUIjJCYpGhscHRMzRSJP/aAAwDAQACEQMRAD8A3GhQoUAKFChQAoUKFACuGgzUkzUAcvSbPRC1FJoAxai3ot64TQBr1y9FvXL0Ae9cvRb1y9AHvXb0neu3oA966GpO9dBoBXNRlekb129AOlk76UvTINSqPagHFCiq16NQAoUKFAChQoUAKFChQAoUKFAChQoUAKKzUGakWagOs1Jk0wm2vGrMDmsrBWbIxRWNtGYCw5i/dfW1HbaCa6nSQQ8j67EADyuw1qd1mO8vI6JopNM/5SjvKM2sIvJodBbNp38jy60aTGKMnPtglbA3NlzH4U3X4J3kOCa4TUem14yrNZwqNlYlGABDZWv4A8z0paHGK6Z1Jy662IuBftL3jQ2PWpcWuxCkhzei3qOwe2oZSixtcuhcCx0UEA5tOybnkda4dsxcNpAWZFZlYhSbZeZItytrfqCO+m5LwFNeSSvQvUfNtNVKArJdzZew3OxNj3Gyk0H2ogMl81ogS5ymwsoY2PU2I+NRuy8DeRIXoXqN/lePKG7Vi5jAynNnAJy28gT7qfBqNNdSVJPoKXroNJ3rt6gkVBroNJA10GgFQaMDSQNHBoBVWpwj3pmDRr91APaFJQTZvPrStAChQoUAKFChQAoUKFAcoMa7SLtQHGNJk10miE0BA4vBZ3ZI5CFZ80sRykNa2YKea30JGo16XpbEYFQxdncIZFlKdjLxBlCm9s1rhTa/OncUAVmaxJJJ8r2Ggv4UMUmcZdR2lP6rA2uDpyrDifi/T5DhrrgjodjR2LIXu6SK7Zgc4kuWJ6A31FgKOIwhj4kjMY7lb5BoVya5QNLdaeYdCihdSBy0HLpfXnSMsTXYqbZwA1xfkLaa9x5GnEb+8/XwCrS6ICYUBHUXtIZGJ0/pLk28NaKGQKIr/UCdL2y5Rfpe1LR6AAXsAB06Cm7QtfsmwLZjprfS4uDYg+NRv/ifr4E7nsEjstRly3UrG0eYZbnMqLmJtqwCLY03w2zIskiw3COgRgDcCwIDC/I5SB5AVKFqa4TD8PTUiw94Fud+Wg0qeK/+n6+A4a/5QpiowSjsbCNi41FvUZNfYxpo2yVLTNc/PBg3ZjuMyBOy9r2so0JPOnWJjzgA3Avc8te4e+1dgXKoXU20Hl089Le6oU2vvP18A4LwMJtnxiN4g+RL5ytoyFBBByhlIUE9rTkeVSsfIW7h4nl1PWmk2FDEkjmoA05Wvrz/AKw91OE0AHcAKyU2+ryRupdELXrt6TvXQakCoaug0kDRgaAVBo4NIg0cGpAqDRgaSU0oDQBZCVOYf/tP4ZQwBFM+dIYebhvY+q3wPQ0BLVyu0KA5Xa5QoDtChQoAjmkWNHc0kxoDhNJk0Y0RqAZbX2pHho2lmbKo95PRVHUmq3sTH4jaF5STh8MCQirbiy25kvbsr93qOelUzfzajYvG8FT2I3ESDoXJCs1u+5t5CtWwOFWGJI0FlRVUewWodS7Tx0tEZP7cv0X9jZtjQ25Pfv4kub9bNeq/tvFYnZ9pUZp8NcB0c3kjubArJzI871biabY7DrLG8bi6upU+RFqgqU34kt9Zj3T/AI8MQ2TtWPExCSE3B0I6qeqsOhplvFhJWikeCeSORVLAAgqbC9ipB51ne5+0WwmM4bHsu5hcdM2bKre/4GtTxh+bf7jflNCzqtP9Evju80+a9xlmyd7cSk8fHldkzAOrZfVOl+XS9/ZWsZqybfHZeRcPMo0lhQN3Z1RRf2r+WrvuTtTj4VLm7x/Nt39kaE+akULe06YTphfWkuzwWLNVP3/25JCqJAxViczsLdldQo1+0b/qmrWzW1Olqz7e5c2EM7c551YX6RqrLEP1Rm83NCls2uMr4uays4/Me7jyYjFB5JsTKUVsgUFRc2BJJtfQEVeFOlU70Z/+lb8ZvypTzfDa0sQgiw4biYh2QFArOqohdygchc2gAzaC5J5WoRtJ/wDolFLCTLNejXqhfzimCYNcMHcviJIJvlLKJs6h2MbFFyjl6w6ADreiwbwS4abaDtE0kSYqMOeIBw1aKIEIp52LXPKhQNABowNV3fTanAwcjI4R3yRRuTlytIwXPfplBLX8Khdj71cHASuznFNhsRwC4cMZUknURNn5Mcki+1SKAv4NGBqn4nfBolxPGw5WXDiFygdWDpK2VSrWGuh07xzo+I3waNcZxsOUkw0C4gLxAwkjbMF7QHZa6kEWNAXAGjqarj7x2lePIvZwqYnMzhF7RtlLEWUf1qr22N6vlOCxITsPDLhhmjkLIyySIQySAAkWuDp06ipBo4pDGx3FKIaOwvQB9lYnOmvrLof3GntV/Cy8KYX5P2T5nkff+2p8UB2hQoUAKK5o1JyGgEmNJtR2pM0AUmi3rppNqAwvZAvtCPPz+VC/nxP41uDGsg322c2Ex3FUdh3E0Z6XBBdb9+Ye41q2DxayxpIhurqGHtFQdva74kKrY9GsCxNJsaMxptjMSsaNI5sqKWJ8hehxUm3hGObcH0+XL/7nTz4grX8Yfm3+435TWYbo4FsXjDMw7CuZnPTMWuqedzfyFabjD2H+637DQ7m1prerr7xSyQmO2b8o2esf1uDGyfeVQR7+Xtqn+j3aXCxHDbRZRlt3Ouq+22Ye6tC2Ofo8P4Uf5RWbb44I4bF500DETJ3Bg1yPYwv7aGWz5K1W6WXfLXr9TQtuPmVYV5zNkPggGaQ+HZFv71QnpHAGFQDQCRQP1WqR2HiflJ+U2suRY4wfY0pHm1h/cqO9I5+jL+Kv7GoVNInDVV1vs+fvO+jY/RW/Gb8qVKbywQmNZJ5TDwXzxyggMjEFdLg5rgkZbG9RPo3P0Z/xW/KlK75ArJgpmVnhhnZpgqliA0bKkhUakKxB9tDRtH/an7wuzNm4XEwquHlnDRTGbilXSXiuGu54qANcMRoLWqSm3ZjZMUhZ7Yp1kf1bqVVFGXTl2Bz7zUVt/bizLCYJm4HHVcU8eYFUKsVGYC6gsACRUPNipigWKWbgHamGigku2cwutpQHOrIGJsxvyoUi37yxwKsM2JZgmHkDqgGbiSMpjjUqASxu2gHWkZ914cQJnvJGMSMMzoAFs0Dh0OUjstoFPhVT2thSRNCzyskW0MKI80jlgsgQuM97mxJIJ5dKc7VnxHyuaPjCEpJCuGMksyjhhY/VRUKzZjnDFje5PLSgLdtPdmOd53dnBnSFGtawELlly3HMkm9L4vdyKWSd5Cx4+HXDOtwBkUsbg2uG7Z18BVPxbYi21JopJi8WIMcaBmypGyRGVlUAksAWsRe1jam8uJmGFnMeIBQy4MIIpZpXiYyhZDnlQGxGU5dQLGpBa/5kRMriWWeQyQrCWdhcKjh48tgACCB0163pdtzo2WcPNM5nMBkZsma8JupFlAANhpa1Vjac2Iwz7Qhw8k7RqMDJclpZY0kdhiWiJBJOUXt06UrtjFqkeHGDmZ8K0snGkefEABxGpjR5lVnRTqdLC4FAaUtKLUBucZPkkfGlSVrvZ0ZmBTOcgzMAWIWwuRrap0UBHbYi0uKmtn4jiRo3eBfz5H43phjkuhpLdabsun2WuPJv9wffQE5QrtCgBSL0tTdqAIaTNHNENAEaiGjNRDQEdtrZUeKjMcwuDqCPWU9GU9DVNg2BiMLeItPJhzco8EjJJET1MQNmHhrV+ZfE0mR4msMy8FunVTqjuZyvD/jwZlFvRisFLknLTxX0LqyuV71LAG46g1KYrEPtUcOFhFhwQXJI4r26CMcl8+fOrNt3Y0eKjySg96sPWU94/h1qjSejuZW+bnS3Q2ZW+F6lZOpVfpLVvtqFi745e/xkuuDwkODhyrZI1F2ZiNTbVmPU6VHbR2nK+HPAgkZpFOU9kKFbkxLEG+Ug276jNl7kWYPi5jLlNwl2y3HK5Y6+VW80bfZHPsdUJ5Ut95znmkQW7WImEMcWIhkRkAXN2SpA5HRrg250lvlsY4qEBP0iMCvkdGHusf7tWAmiE1jvS8Gpahxu40OTzkb4PDiGJY1GiKAO82HPzNVTfFMTiQscOHfIpzEkoLm1hYZuWvWriWoXpvS8E0anhW8Xq/aU7c5MThQ8cuHkyM2YMChsbAEEZuWgq5K2lcvXL1km31Rjqr+PN2NYb8B1tyo9Jg0YGpKwoLUekxRxQCi0cCkxSi0AotHUdLaUmtKCgFBSi0mtHWpAaQaGofYT5cUy/aQ+8EEfvqaquxtlxkXixH6wIoC5UKFCgAabtTg03agEzULtTbJSZYIIWmlKGUgMqKiAhQXduRJuALa2NTRqvbV2XMMQMVhGizmLgyJKGyOoYshDJqrAk9DcHpQB9lbwwzqDfI5EuaN7Z0MLhJgQLjssQLg9RRxtzDExgTR3lCtH2h2w4uhXz1t31W8BuxiVCSBo0ntjFnz3dWOKdHaSPJbQNGLKbaczRJdzsQVgQzoUhGCsLygKcOyF8qLZWzZSQzAkctOdAP4d7VylpVCKpxt7OC2XCyBLqthmvcX7rinmH3iwzxmQSqFWITPm0KRm4zMO64YeYqJTdF83akS2XaSmwN/pjoyEXH1QutM8bsOV5MDE1s0cYTEuisIXw6srLHdvrs8SdnWwZqgFg3g2v8mh4ioZGJVURSAXLa6X8Ln2V1dswkQkyKDMoaNSe0wNrWA+8B5mkdubFOJlgZnKxw8R7IzK5kZcikMOQCl/1qhcLurNEuHVJEXgOwSQGTicDjZxCy+rIMll7XK1xQE6dswdr51Oy6xtY6B2bIq37y2nnSeK21h483EmRcrmNsxtZwmfKfHLraoWbdeUrOFkRFaSKWKMGRo1kjm4pc5tVDEKCq6aE9aNFu5KZVllaIkYs4lgobLY4Yw5ADfUEg38OnKgJf8AliC7rxUvGGZxfVVX1j4gdbcqTj21h2V3WaMrGLu2dbKLXBY93P3VAS7qzu7PJMrkxYuIEmS5E5GTsHsoFAAso1tfnS2O3YZyxV0W8OEReySM+GlaTtjS6G4Hfa9ASzbbw4VWM0YVr5SWtexsTr0BPM6V3G7RWN0VsoDLKxJYAgRqCSF+sNfZULtXd2Wd+JIyXaLgyIJJ0jK5mIIMZBa4Yggi3Knm2djNK0ZRlASHExWN+csaop06DLrQEhgdpwzEiGRHK2vlYG1+R06GoyTecBWl4TnDJIY2muo9VsjOE5mMNpm8CbUrszZBimEl1sMNFBYA+tGzEnysRTF925TE+F4ifJndmPZbjCNnztEDfLzJGbnbp1oCcXbEHE4XGj4mYrkzDNmAuVt321pns/eRXVWlyRgxyysS47Ijm4V7WHZ1Bv0vSLbAbMxDJrjFxPI3yhcuXl63wpjJujIUK549cNiIPrWzS4lZgeXIKLedAWSLbWHZGdZoyiMFZgwsGNrA+JuLd965j9tpHhjiEtKgy2yka3kEZ18CT7qh9p7sPK8jq4W7YZ0ALrrCjKwZkIIuG0INxYU5l3eY4F8OmRXds5JeR0zcUOSWe7m9veTQE7jtoRQgGaRUBJAzG17amw58tTXDtaAOsZlTO+XIMw7WYXXL0NxqNdagNqbCxGIaOWRow6CVMqSYhEaOTIbl0swa6HTUEGiy7qSlogsiiKI4UxpnmsghtmRVvla9tGa56UBO/wA5MIL3xEQs2Q9oaN2+ye5vm30/q0f+X4boQ8ZiaCWfiBxYJEVzMB1UZjc9LeNRWB3YZBh7tH81jMRiW0PaWVpiqjT1hxV59xpsdzZCjrxI+1htpQD1rA4yQMh5clA1+F6As0G3sM6yOs8RWIAyMHWyA8ix6A99Otm7ThnDGCRZApCsVN8rFQ1j3GxGnjVS2vuyQryZ1AXDYKMBY3ft4WZpLtGouyHMBpqAPCpHchJC2MmlXLxsQHTsugZRBFGSFcBgMyMLkC9r9akFqFVnHtbFRH+1T81WZaqu1D9KiH9qn5xQF6oUKFAdpsac0g1AJGkzSjUQ0Am1ENHaiGgE2pNqUaiNUASNENKGiNQCRohpQ0RqATNENKGimgEzTHHbUhh/SyKp7r3PuFPmW4seR51UsHuJEGZp2aUkki5IFumg5m1tTehYp4PN259yJGPenCk2EnwNTEEyuAyEMDyI5VTt4tzokiMmHBQrqVuSrDroeRpt6OMa3FkiJupQOB3EEKbeYI91C7PSUT0zvpb5dUy+ySBQWchQOZJsBUO+92EBtxb+QNqqO+m03xE4w8Z7IZUA6FmtdiOttfdVng3IwoiyFO1b9J9e/wBrNzvQxempojHjZblz5dkTuz9oRzLeJg1ufePMU7eQKCWIAHMk2A9tZHsvEvgcYATor8OQdCpbLf36+yrZtvdnE4vENnmy4fTIASW1AJFiLLrfvoTqNDVTak5fVayvJNDevC8RY1kzMzhBlBIufHuqfWsYw2FEWPhjBJCzoATz51tC0Ne0NNXROKh0azzOs4UEsbAC5PhVek36wg0DljcAAA63IAt76hPSHt5jbB4fWRyFa3ebWXT3nwqmbY2b8mnWK9yGiufHMt/jehZ0ez65wzbneabS9hvCGlBSUPIeQpUVJxg4qpSnNjoB/ag/q3b91WuRrKT4VVtgjibQB+wrt8Mv+o0Be6FdoUAKRlGtLUlN3mgIjbW11w4UuCc2fqoAyjMdT1I5Uni9sxoG5lwgfJYglezyJFj6wvYmnO0MPHLlzkjKSQVYqe0pU6joQSKjm2NhtbAi4y2DNa2VV0v4KvurB2wXdGW6/Auu14mJs2gMgYmygGM2a9yLjXmKWixKP6jq3XQg6d+lR2OwmHF2kkKhmk5nQGVg72uNLlfiabybNhlzGKZSSXJsVN88iSENY6r2Mtu4mslJSWUQ00TbCiGoZtkzIGMbi4U5FUkKrNISwCk2ICmwv17qWhxTpDIXzM6X5ra5N8iaE3Oqgn40IH5FEIqFwG13JVJADlEvFe1tY2y9lQNdSvvtzFS8M6uAUIIIuPeRy58wfdQHCKKRShFFNAJEUUilCKLagE7Vy1KWqv70byJhFKizSkaL9nxb+FDbTRO6W7BDbfjbCwQMlxnkFrdy9WNRvo82UypJiHBBdbIDzyC5B9vP3Uz3f3blxknyjG3yk5gp5ueYLdw7lrRUjAAA0HK1C9fdCqv6PXzWcyfn5GS7I7W0Ir/9Zj/ga1a5asfkY4bGgt/RTdr7vIn3G9bDGwIBBuDqD3jvobtsRbshNdHFGSekFcuJlI7r+21a3gzdF+6P2Vku8Z+U48xprnkVPYDd/Za9a9ClgB3ChG1JYhVB9VEyWb/mif8Acr+2tH3p22uEgLm2Y3CDvPf5Cs4m/wCaJ/3K/tqyb37r4vFTl0MZjAAQMzXHfcWoWdXGp31u14SiviG9Hu77MxxuKBzvcxhuaqfreZ08hbxqvb9D6e334/zCpqLYm1wABMgA5dr/AONVLbsU6TlcQ2abMovfS9wF6cr0NmjUZ3TnxE8p/kbvF6o8hSwqpbl7NxkTytjZA4ZUCWJIGXN4C3Me6rctSedsioyai8ryNdqy5Y2PhUPuBFmeeY9SqD8x/wBNDfDGZUy99TW6GC4WFjB5sOI3m2ov7LD2UMCaoUKFACksRHmUjvFK1w1EllYBSpNpkXUjUEg+YpH+Uz3U63rweSQSD1X0P3h/EfvqFrw2rsuptdbfQ7dMYTipEV6QdtmPCZ7HSRPjcfvrN4t8FPPSrp6TUvs+TwaM/wCMViVej2JY56bMvP8ARz9ZFRs5eDV9m78SL+jnYeBNx7muK03dXeBsRAHkyk5mUkacvCvLitblWzeiXEt8iOvKZx/hU/vrftLUSop4kfKNemrVk91moTwRS+sNdLHkws2YWPnrUbidj8MWgUs5MQRjYCNEKkgsNQD2ibcyxpNMX31zae12hgkkSxKLezajmL+PKqWk2wrGozXU326PdWUFfHPFIeJndjZEBsoZc/aZR1Jc2A10XU1LYXGpKSENyL6WI0BIuO8XB1FV3Ze/OGxFlxA4TH7WqEnuf6vttUpjNl3s8FmGUAJnKqVC2jCsvQElvEnnXcKJK2opFJYDBcJApJZubsebMeZNOCKAZbSSQxPwbcTKcmYkC/iQCfhWaS7mY9mLNwSxNyTI9yf1K1e1Re355URTCDbOOIVUOypY3ZUPrG9qF3R6q6p7tTSyUdd39qAWEiAfiv8A+FSW72xccmJSTEurIocWEjsbsLcioFTE+88USR3bilozJm7Md1DEeq1u3cEZR3GlJd5VUSMInMcfDzyArYLIqsGyk3OjC4tQszt1dkXFpYfsXyGm9m6QxREkbBJQLXI7LjoGtrcdDUDDsrayJwUKBLWvnNreBy3qz/zjKcczR5VjmESEMvaJAsDc6aG9+QFHi3lDheHEzsxlXKrJYGMBj2ybEEG4NCIWauEFBc0umcPHcY7o7njDNxZmDykWv9VR1C/vNW8CqtjN5C+HlZEeInDSTwuShvlFibAmxBI586eHeQRK3yiN0KxxuLlDxA7BBYg2U5iL35XoV7NPfY9+XNv8yrndLFnHLOVi4YnD6O2bKCehXnbxrSlFVyLetWCiOJndpTEFV0IzBOJcPyK26+Bp7vJiZIoTLHKseVbhSmcu59RBr1OlhrrQm9XWzirOvRelkmhWbb0bo4ufGNLGkfDzoQS5zWBBNxl586mtrbxTws5a0eRcOVjMbMJs9uL84NFsSQO4jW9WybGxo6xu6h29VTzPTQUEONpfrR+8sfD0xeIaDyFKM1hegtRO8e0BFGe81JRK/ilOLxiRD1cwLfdU3b4ae0VoyjTTlVS3A2aQr4hx2pNF+6DqfaR8Kt9AChQoUAK5XaFAM9q4ITRMh6jQ9zDUH31mGA2krs8R7MsbFJI20dGHPTqOoYaEEVrRrJvTTuhIQNpYG6zwj57Jozxjk+nMr1718q5uv2bDVLPSXn+yxp9Q6n7CL9IS32fP4BT7mFYWa0c75jGYGeCUWnMfZsOzJaxNh0awJtWcGteyNPZRVKuxc8/wjLVTjOSlHwAVr/oiP0N/x3/y46yAVrvogP0SX8dv8uOm2/8AUfvROi/yl5qJ3tJ+RYm3/Sc+4XqWqO3lF8JiPwZPymvH6Z4ti/av3OtZ9lmIYXbLDRtatu7m90sB+YksOqHVD/dPL2WrPDRo5CORr6MeePXWxC2IwsM4A+cjViB0JGtqUZLc6i/QzijJsfCluYEqn+7NIB8LVcpYQ3rC9AV+1N8ZgxIACzrY3ujFTytYkcxU3Ns77J9h/jTKSEr6wtUEptPKIUbAiGTJnQopUMjsGKlsxDHrc669aicdgY1nkEvFkMxR1ijLEskagEyi4Frjv18attqiMbgpVxK4iFVe8XCdGbIbBs6shsRzNiKFui+Tk96Xb59RtBhMLOskoLKsjgvmYpkljIF7H1HGUeflTrDwwGQKJWeSEMe0+YgSixueug9lRY2BMGjldY5W4s0ssOayXkUBCpYWJUKOYHM2o+O3fkd8QY44140MYU3AysnrRmy3ysLAkUN73G8cTl7/AHLH5C2PwOFSFAbumX5IMr3ssrKDc38BrTtdiYbI5ZiysqoWaUnKqG6hXv2bML99wKiMVu7K/EZYYkDPhiIcwyHhEl2YgWuQQNByUXo027kzZmVVQHEibgIy2CiLh6FkKZi3b1FvbQy+rhLi+uT/AH79CeTZ0QMRaRnZHzoXkzG7Lk07wQTpTXbUOHlxMEcrTCXtGLIXVQcrEsWAyhrK3W9N9k7t5J4XdAUjgZVDsjskpmzrlyqBot7EAWvapbaeAd58I62yxSSM+vRoXQW79WFSV8qNi+vnk+fjr6+IpLsaN2RpC75MuVWdimZfVcryZutz3CpMVwCjXtQqOcn1YWaQKpJqkTBsdihEt8gN2Pco5n93maeb07Y/o49SdNOdWHdPYnyaLtfpHsXPd3L7L+8mhiTUEQRQqiyqAAO4AWFKUKFAChQoUAKFChQArjC41rtCgMG3v3A/k/aUGLwq/RZJe0o5Quwbs+CHp3E27rxG+O46zZp8GAJNS8Y0D95Xubw616LnhV1KsLqRYg8iKzzeHYj4Rs6XaEnnzKeDeHca5G0VfXON9XZYaLen3JJwn3PM8iFSQRYgkEHQg9QRWs+iA/RZfxz/AJaUtvbunHjVMkVknA58hJ4N4+Nc9FWGaOCdJFKss5BB5g8NKqa7Ww1Ohk1yeVlePkbaaZV3LPQu1NNsrfDzDvik/Iad022n+hl/Dk/Ia8xV9te86Uvss85GgK5Qr6SedPTfoCmzbJUfZmmHvYN++tIrKP8Ahzlvs+YfZxLfGOM1q1ACgR30XOL2uL0agG8mCU9LeX8KbSYAjlr8KkqFAQzREcwaLapaWdV9ZlF+VyB+2o3bu1ocNFxZRdSQosAbkgka+w0JUW3hBbV0CoTD7QmxIaXCWMYNshy5gQBfz99Mf50OpIYKCDYgggg9xF6xyblp5vki12owFVdd6T3J8f40STewjmVHs/3pvIn6NZ4LdVd3k26IlKqdf/utU3b/AKR8gIRrnwsB76fbjbqTYt1xe0QQlw0ULX7XUPID9XuU89L0Us9DKWm3I5m8Fj3M2CSRiZx2jrGD0B+ufZyq6CuAV2siqChQoUAKFChQAoUKFAChQoUAKJLGGBDAEHQg6gjxFHoUayDPt4t1HhJkwoLJzMfNl+53jw5+dZttvfE4TFx3GaJ4xxVt2gczDOPG1hr3V6JIqg+kH0YYfaXziHg4gCwcC6Na5tInmfWGvnyrmS2XTKxyxya5osrVTUcEVs/HRzRrJEwZWFwR+w9x8KG0v0Mv4cn5DWNYLaU+ycVJFmDhGKyKCcjW6rcXB8bVqj7RE2FdwCA0LsL89UPOvO6zZstLbFrnFvkdCnUK2D8mA0K6aAr2pxj0D/w3yfQ8UO6cH3xr/wCNaVh95cJI5SPEws40sHW9/DXX2V5u9HG3ZYFkiVyIZnRZlFrsrDKcrEXVrHmK1jaHokQi+GxDL3LIoYeAupBHxrFvwW69PDdUrJYz0+ZnW0sfL8plk4sgcSyWYMwIs5tY35Vs/o02++MwpM2skbmNm+1oGVj42IB8qyTeTdaXBH5xo2Hepa/uK/vpbdPfGbZ4cRKjo7BmDXvcC2hB0+Na4vD5nV1FCvpXD5vsegr12s32T6V4pCFlgkVj9llZfjlNX3Z2OWZAyggeNr/A1uzk4dlM63iSMv8ASnupiZMQcTErTRsqgqO0YyosbL9k2B06k3rPJzKoyPxFH2WzAX6dk16ctUDv5CG2fi7gaQSMPNVJH7KwlHuX9Nr3HdrlHPYp3oTxN1xMZPJo3HtBX/SKs219xMPiJXmd5lZyCcjqFuABoCptyqjehea2IxA74VPuf/c0v6Td98VhMSq4aTIhjBKlUbXMQTqL91Fjd5i+E/pUlB4b5i29e4fAheXD4lyUUsUlK6gAk5WUCx0rJpMZLMwSPO7MbKouWYnkAo51ZNmY7H7am+TNiFQEEt2bDL10Udo68rgeNbLufuRhtnr80ueUizyvq57wPsL4D403ckvVTqjuzeWVD0fei0RFcRtEB5RqkOjJGehfozctOQ8a1UCgBXaySwc6c3N5YKFChUmAKFChQAoUKF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7"/>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4191000" y="3173186"/>
            <a:ext cx="196780" cy="82731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0800000">
            <a:off x="4473609" y="3173186"/>
            <a:ext cx="196780" cy="827314"/>
          </a:xfrm>
          <a:prstGeom prst="downArrow">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custDataLst>
      <p:tags r:id="rId1"/>
    </p:custDataLst>
    <p:extLst>
      <p:ext uri="{BB962C8B-B14F-4D97-AF65-F5344CB8AC3E}">
        <p14:creationId xmlns:p14="http://schemas.microsoft.com/office/powerpoint/2010/main" val="4455783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5"/>
          <a:stretch>
            <a:fillRect/>
          </a:stretch>
        </p:blipFill>
        <p:spPr>
          <a:xfrm>
            <a:off x="381000" y="990600"/>
            <a:ext cx="8280348" cy="5638800"/>
          </a:xfrm>
          <a:prstGeom prst="rect">
            <a:avLst/>
          </a:prstGeom>
        </p:spPr>
      </p:pic>
    </p:spTree>
    <p:custDataLst>
      <p:tags r:id="rId1"/>
    </p:custDataLst>
    <p:extLst>
      <p:ext uri="{BB962C8B-B14F-4D97-AF65-F5344CB8AC3E}">
        <p14:creationId xmlns:p14="http://schemas.microsoft.com/office/powerpoint/2010/main" val="35394638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5"/>
          <a:stretch>
            <a:fillRect/>
          </a:stretch>
        </p:blipFill>
        <p:spPr>
          <a:xfrm>
            <a:off x="381000" y="1066800"/>
            <a:ext cx="8222255" cy="5562600"/>
          </a:xfrm>
          <a:prstGeom prst="rect">
            <a:avLst/>
          </a:prstGeom>
        </p:spPr>
      </p:pic>
    </p:spTree>
    <p:custDataLst>
      <p:tags r:id="rId1"/>
    </p:custDataLst>
    <p:extLst>
      <p:ext uri="{BB962C8B-B14F-4D97-AF65-F5344CB8AC3E}">
        <p14:creationId xmlns:p14="http://schemas.microsoft.com/office/powerpoint/2010/main" val="8509065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6"/>
          <a:stretch>
            <a:fillRect/>
          </a:stretch>
        </p:blipFill>
        <p:spPr>
          <a:xfrm>
            <a:off x="707297" y="990600"/>
            <a:ext cx="7691000" cy="5744706"/>
          </a:xfrm>
          <a:prstGeom prst="rect">
            <a:avLst/>
          </a:prstGeom>
        </p:spPr>
      </p:pic>
    </p:spTree>
    <p:custDataLst>
      <p:tags r:id="rId1"/>
    </p:custDataLst>
    <p:extLst>
      <p:ext uri="{BB962C8B-B14F-4D97-AF65-F5344CB8AC3E}">
        <p14:creationId xmlns:p14="http://schemas.microsoft.com/office/powerpoint/2010/main" val="9239582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870031"/>
            <a:ext cx="8915402" cy="1354217"/>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1400" dirty="0" smtClean="0"/>
              <a:t/>
            </a:r>
            <a:br>
              <a:rPr lang="en-US" sz="1400" dirty="0" smtClean="0"/>
            </a:br>
            <a:r>
              <a:rPr lang="en-US" sz="2000" b="1" dirty="0" smtClean="0">
                <a:solidFill>
                  <a:srgbClr val="0070C0"/>
                </a:solidFill>
              </a:rPr>
              <a:t>6</a:t>
            </a:r>
            <a:r>
              <a:rPr lang="en-US" sz="2000" b="1" dirty="0">
                <a:solidFill>
                  <a:srgbClr val="0070C0"/>
                </a:solidFill>
              </a:rPr>
              <a:t>. </a:t>
            </a:r>
            <a:r>
              <a:rPr lang="en-US" sz="2000" b="1" dirty="0" smtClean="0">
                <a:solidFill>
                  <a:srgbClr val="0070C0"/>
                </a:solidFill>
              </a:rPr>
              <a:t>Faculty Support and Training</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C00000"/>
                </a:solidFill>
              </a:rPr>
              <a:t>QM </a:t>
            </a:r>
            <a:r>
              <a:rPr lang="en-US" sz="1600" b="1" dirty="0" smtClean="0">
                <a:solidFill>
                  <a:srgbClr val="C00000"/>
                </a:solidFill>
              </a:rPr>
              <a:t>Standards </a:t>
            </a:r>
            <a:r>
              <a:rPr lang="en-US" sz="1600" dirty="0"/>
              <a:t>drive the structure of our professional development</a:t>
            </a:r>
            <a:r>
              <a:rPr lang="en-US" sz="1600" dirty="0" smtClean="0"/>
              <a:t>.</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6"/>
          <a:stretch>
            <a:fillRect/>
          </a:stretch>
        </p:blipFill>
        <p:spPr>
          <a:xfrm>
            <a:off x="1981200" y="2895600"/>
            <a:ext cx="4572000" cy="3509820"/>
          </a:xfrm>
          <a:prstGeom prst="rect">
            <a:avLst/>
          </a:prstGeom>
        </p:spPr>
      </p:pic>
      <p:sp>
        <p:nvSpPr>
          <p:cNvPr id="4" name="TextBox 3"/>
          <p:cNvSpPr txBox="1"/>
          <p:nvPr/>
        </p:nvSpPr>
        <p:spPr>
          <a:xfrm>
            <a:off x="1066800" y="2362200"/>
            <a:ext cx="7391400" cy="400110"/>
          </a:xfrm>
          <a:prstGeom prst="rect">
            <a:avLst/>
          </a:prstGeom>
          <a:noFill/>
        </p:spPr>
        <p:txBody>
          <a:bodyPr wrap="square" rtlCol="0">
            <a:spAutoFit/>
          </a:bodyPr>
          <a:lstStyle/>
          <a:p>
            <a:pPr algn="ctr"/>
            <a:r>
              <a:rPr lang="en-US" sz="2000" b="1" dirty="0" smtClean="0">
                <a:solidFill>
                  <a:srgbClr val="0070C0"/>
                </a:solidFill>
              </a:rPr>
              <a:t>Building Quality Online Courses </a:t>
            </a:r>
            <a:r>
              <a:rPr lang="en-US" dirty="0" smtClean="0"/>
              <a:t>(20-hour PD credits)</a:t>
            </a:r>
            <a:endParaRPr lang="en-US" dirty="0"/>
          </a:p>
        </p:txBody>
      </p:sp>
    </p:spTree>
    <p:custDataLst>
      <p:tags r:id="rId1"/>
    </p:custDataLst>
    <p:extLst>
      <p:ext uri="{BB962C8B-B14F-4D97-AF65-F5344CB8AC3E}">
        <p14:creationId xmlns:p14="http://schemas.microsoft.com/office/powerpoint/2010/main" val="23413047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870031"/>
            <a:ext cx="8915402" cy="1354217"/>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1400" dirty="0" smtClean="0"/>
              <a:t/>
            </a:r>
            <a:br>
              <a:rPr lang="en-US" sz="1400" dirty="0" smtClean="0"/>
            </a:br>
            <a:r>
              <a:rPr lang="en-US" sz="2000" b="1" dirty="0" smtClean="0">
                <a:solidFill>
                  <a:srgbClr val="0070C0"/>
                </a:solidFill>
              </a:rPr>
              <a:t>6</a:t>
            </a:r>
            <a:r>
              <a:rPr lang="en-US" sz="2000" b="1" dirty="0">
                <a:solidFill>
                  <a:srgbClr val="0070C0"/>
                </a:solidFill>
              </a:rPr>
              <a:t>. </a:t>
            </a:r>
            <a:r>
              <a:rPr lang="en-US" sz="2000" b="1" dirty="0" smtClean="0">
                <a:solidFill>
                  <a:srgbClr val="0070C0"/>
                </a:solidFill>
              </a:rPr>
              <a:t>Faculty Support and Training</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C00000"/>
                </a:solidFill>
              </a:rPr>
              <a:t>QM </a:t>
            </a:r>
            <a:r>
              <a:rPr lang="en-US" sz="1600" b="1" dirty="0" smtClean="0">
                <a:solidFill>
                  <a:srgbClr val="C00000"/>
                </a:solidFill>
              </a:rPr>
              <a:t>Standards </a:t>
            </a:r>
            <a:r>
              <a:rPr lang="en-US" sz="1600" dirty="0"/>
              <a:t>drive the structure of our professional development</a:t>
            </a:r>
            <a:r>
              <a:rPr lang="en-US" sz="1600" dirty="0" smtClean="0"/>
              <a:t>.</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7"/>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9"/>
          <a:stretch>
            <a:fillRect/>
          </a:stretch>
        </p:blipFill>
        <p:spPr>
          <a:xfrm>
            <a:off x="685800" y="2362200"/>
            <a:ext cx="3107169" cy="3541000"/>
          </a:xfrm>
          <a:prstGeom prst="rect">
            <a:avLst/>
          </a:prstGeom>
        </p:spPr>
      </p:pic>
      <p:pic>
        <p:nvPicPr>
          <p:cNvPr id="5" name="Picture 4"/>
          <p:cNvPicPr>
            <a:picLocks noChangeAspect="1"/>
          </p:cNvPicPr>
          <p:nvPr/>
        </p:nvPicPr>
        <p:blipFill>
          <a:blip r:embed="rId10"/>
          <a:stretch>
            <a:fillRect/>
          </a:stretch>
        </p:blipFill>
        <p:spPr>
          <a:xfrm>
            <a:off x="4267200" y="2341830"/>
            <a:ext cx="3149851" cy="3149851"/>
          </a:xfrm>
          <a:prstGeom prst="rect">
            <a:avLst/>
          </a:prstGeom>
        </p:spPr>
      </p:pic>
    </p:spTree>
    <p:custDataLst>
      <p:tags r:id="rId1"/>
    </p:custDataLst>
    <p:extLst>
      <p:ext uri="{BB962C8B-B14F-4D97-AF65-F5344CB8AC3E}">
        <p14:creationId xmlns:p14="http://schemas.microsoft.com/office/powerpoint/2010/main" val="17590997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870031"/>
            <a:ext cx="8915402" cy="1354217"/>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1400" dirty="0" smtClean="0"/>
              <a:t/>
            </a:r>
            <a:br>
              <a:rPr lang="en-US" sz="1400" dirty="0" smtClean="0"/>
            </a:br>
            <a:r>
              <a:rPr lang="en-US" sz="2000" b="1" dirty="0" smtClean="0">
                <a:solidFill>
                  <a:srgbClr val="0070C0"/>
                </a:solidFill>
              </a:rPr>
              <a:t>6</a:t>
            </a:r>
            <a:r>
              <a:rPr lang="en-US" sz="2000" b="1" dirty="0">
                <a:solidFill>
                  <a:srgbClr val="0070C0"/>
                </a:solidFill>
              </a:rPr>
              <a:t>. </a:t>
            </a:r>
            <a:r>
              <a:rPr lang="en-US" sz="2000" b="1" dirty="0" smtClean="0">
                <a:solidFill>
                  <a:srgbClr val="0070C0"/>
                </a:solidFill>
              </a:rPr>
              <a:t>Faculty Support and Training</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C00000"/>
                </a:solidFill>
              </a:rPr>
              <a:t>QM </a:t>
            </a:r>
            <a:r>
              <a:rPr lang="en-US" sz="1600" b="1" dirty="0" smtClean="0">
                <a:solidFill>
                  <a:srgbClr val="C00000"/>
                </a:solidFill>
              </a:rPr>
              <a:t>Standards </a:t>
            </a:r>
            <a:r>
              <a:rPr lang="en-US" sz="1600" dirty="0"/>
              <a:t>drive the structure of our professional development</a:t>
            </a:r>
            <a:r>
              <a:rPr lang="en-US" sz="1600" dirty="0" smtClean="0"/>
              <a:t>.</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4" name="Picture 3"/>
          <p:cNvPicPr>
            <a:picLocks noChangeAspect="1"/>
          </p:cNvPicPr>
          <p:nvPr/>
        </p:nvPicPr>
        <p:blipFill>
          <a:blip r:embed="rId6"/>
          <a:stretch>
            <a:fillRect/>
          </a:stretch>
        </p:blipFill>
        <p:spPr>
          <a:xfrm>
            <a:off x="609600" y="2248689"/>
            <a:ext cx="3429000" cy="3771900"/>
          </a:xfrm>
          <a:prstGeom prst="rect">
            <a:avLst/>
          </a:prstGeom>
        </p:spPr>
      </p:pic>
      <p:pic>
        <p:nvPicPr>
          <p:cNvPr id="5" name="Picture 4"/>
          <p:cNvPicPr>
            <a:picLocks noChangeAspect="1"/>
          </p:cNvPicPr>
          <p:nvPr/>
        </p:nvPicPr>
        <p:blipFill>
          <a:blip r:embed="rId7"/>
          <a:stretch>
            <a:fillRect/>
          </a:stretch>
        </p:blipFill>
        <p:spPr>
          <a:xfrm>
            <a:off x="4419600" y="2235863"/>
            <a:ext cx="3276600" cy="4587239"/>
          </a:xfrm>
          <a:prstGeom prst="rect">
            <a:avLst/>
          </a:prstGeom>
        </p:spPr>
      </p:pic>
    </p:spTree>
    <p:custDataLst>
      <p:tags r:id="rId1"/>
    </p:custDataLst>
    <p:extLst>
      <p:ext uri="{BB962C8B-B14F-4D97-AF65-F5344CB8AC3E}">
        <p14:creationId xmlns:p14="http://schemas.microsoft.com/office/powerpoint/2010/main" val="37278482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870031"/>
            <a:ext cx="8915402" cy="1354217"/>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1400" dirty="0" smtClean="0"/>
              <a:t/>
            </a:r>
            <a:br>
              <a:rPr lang="en-US" sz="1400" dirty="0" smtClean="0"/>
            </a:br>
            <a:r>
              <a:rPr lang="en-US" sz="2000" b="1" dirty="0" smtClean="0">
                <a:solidFill>
                  <a:srgbClr val="0070C0"/>
                </a:solidFill>
              </a:rPr>
              <a:t>6</a:t>
            </a:r>
            <a:r>
              <a:rPr lang="en-US" sz="2000" b="1" dirty="0">
                <a:solidFill>
                  <a:srgbClr val="0070C0"/>
                </a:solidFill>
              </a:rPr>
              <a:t>. </a:t>
            </a:r>
            <a:r>
              <a:rPr lang="en-US" sz="2000" b="1" dirty="0" smtClean="0">
                <a:solidFill>
                  <a:srgbClr val="0070C0"/>
                </a:solidFill>
              </a:rPr>
              <a:t>Faculty Support and Training</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C00000"/>
                </a:solidFill>
              </a:rPr>
              <a:t>QM </a:t>
            </a:r>
            <a:r>
              <a:rPr lang="en-US" sz="1600" b="1" dirty="0" smtClean="0">
                <a:solidFill>
                  <a:srgbClr val="C00000"/>
                </a:solidFill>
              </a:rPr>
              <a:t>Standards </a:t>
            </a:r>
            <a:r>
              <a:rPr lang="en-US" sz="1600" dirty="0"/>
              <a:t>drive the structure of our professional development</a:t>
            </a:r>
            <a:r>
              <a:rPr lang="en-US" sz="1600" dirty="0" smtClean="0"/>
              <a:t>.</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6"/>
          <a:stretch>
            <a:fillRect/>
          </a:stretch>
        </p:blipFill>
        <p:spPr>
          <a:xfrm>
            <a:off x="1066800" y="2362200"/>
            <a:ext cx="3142857" cy="4314286"/>
          </a:xfrm>
          <a:prstGeom prst="rect">
            <a:avLst/>
          </a:prstGeom>
        </p:spPr>
      </p:pic>
      <p:pic>
        <p:nvPicPr>
          <p:cNvPr id="5" name="Picture 4"/>
          <p:cNvPicPr>
            <a:picLocks noChangeAspect="1"/>
          </p:cNvPicPr>
          <p:nvPr/>
        </p:nvPicPr>
        <p:blipFill>
          <a:blip r:embed="rId7"/>
          <a:stretch>
            <a:fillRect/>
          </a:stretch>
        </p:blipFill>
        <p:spPr>
          <a:xfrm>
            <a:off x="4648200" y="2337303"/>
            <a:ext cx="2685714" cy="1514286"/>
          </a:xfrm>
          <a:prstGeom prst="rect">
            <a:avLst/>
          </a:prstGeom>
        </p:spPr>
      </p:pic>
    </p:spTree>
    <p:custDataLst>
      <p:tags r:id="rId1"/>
    </p:custDataLst>
    <p:extLst>
      <p:ext uri="{BB962C8B-B14F-4D97-AF65-F5344CB8AC3E}">
        <p14:creationId xmlns:p14="http://schemas.microsoft.com/office/powerpoint/2010/main" val="3014551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870031"/>
            <a:ext cx="8915402" cy="1354217"/>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1400" dirty="0" smtClean="0"/>
              <a:t/>
            </a:r>
            <a:br>
              <a:rPr lang="en-US" sz="1400" dirty="0" smtClean="0"/>
            </a:br>
            <a:r>
              <a:rPr lang="en-US" sz="2000" b="1" dirty="0" smtClean="0">
                <a:solidFill>
                  <a:srgbClr val="0070C0"/>
                </a:solidFill>
              </a:rPr>
              <a:t>6</a:t>
            </a:r>
            <a:r>
              <a:rPr lang="en-US" sz="2000" b="1" dirty="0">
                <a:solidFill>
                  <a:srgbClr val="0070C0"/>
                </a:solidFill>
              </a:rPr>
              <a:t>. </a:t>
            </a:r>
            <a:r>
              <a:rPr lang="en-US" sz="2000" b="1" dirty="0" smtClean="0">
                <a:solidFill>
                  <a:srgbClr val="0070C0"/>
                </a:solidFill>
              </a:rPr>
              <a:t>Faculty Support and Training</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C00000"/>
                </a:solidFill>
              </a:rPr>
              <a:t>QM standards </a:t>
            </a:r>
            <a:r>
              <a:rPr lang="en-US" sz="1600" dirty="0"/>
              <a:t>drive the structure of our professional development</a:t>
            </a:r>
            <a:r>
              <a:rPr lang="en-US" sz="1600" dirty="0" smtClean="0"/>
              <a:t>.</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6"/>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8"/>
          <a:stretch>
            <a:fillRect/>
          </a:stretch>
        </p:blipFill>
        <p:spPr>
          <a:xfrm>
            <a:off x="381000" y="2440663"/>
            <a:ext cx="7995742" cy="4396183"/>
          </a:xfrm>
          <a:prstGeom prst="rect">
            <a:avLst/>
          </a:prstGeom>
        </p:spPr>
      </p:pic>
    </p:spTree>
    <p:custDataLst>
      <p:tags r:id="rId1"/>
    </p:custDataLst>
    <p:extLst>
      <p:ext uri="{BB962C8B-B14F-4D97-AF65-F5344CB8AC3E}">
        <p14:creationId xmlns:p14="http://schemas.microsoft.com/office/powerpoint/2010/main" val="11764367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6" y="856488"/>
            <a:ext cx="8915402" cy="1846659"/>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pPr algn="ctr"/>
            <a:endParaRPr lang="en-US" sz="1400" b="1" dirty="0" smtClean="0"/>
          </a:p>
          <a:p>
            <a:r>
              <a:rPr lang="en-US" sz="2000" b="1" dirty="0" smtClean="0">
                <a:solidFill>
                  <a:srgbClr val="0070C0"/>
                </a:solidFill>
              </a:rPr>
              <a:t>7. Interaction</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C00000"/>
                </a:solidFill>
              </a:rPr>
              <a:t>QM </a:t>
            </a:r>
            <a:r>
              <a:rPr lang="en-US" sz="1600" b="1" dirty="0" smtClean="0">
                <a:solidFill>
                  <a:srgbClr val="C00000"/>
                </a:solidFill>
              </a:rPr>
              <a:t>GS-5 Course Activities and Learner Interaction </a:t>
            </a:r>
            <a:r>
              <a:rPr lang="en-US" sz="1600" dirty="0" smtClean="0"/>
              <a:t>establishes </a:t>
            </a:r>
            <a:r>
              <a:rPr lang="en-US" sz="1600" dirty="0"/>
              <a:t>and adds to the fabric of online delivery a clear understanding and standards </a:t>
            </a:r>
            <a:r>
              <a:rPr lang="en-US" sz="1600" dirty="0" smtClean="0"/>
              <a:t>for ensuring </a:t>
            </a:r>
            <a:r>
              <a:rPr lang="en-US" sz="1600" dirty="0"/>
              <a:t>adequate, quality interaction occurs in the </a:t>
            </a:r>
            <a:r>
              <a:rPr lang="en-US" sz="1600" dirty="0" smtClean="0"/>
              <a:t>online learning </a:t>
            </a:r>
            <a:r>
              <a:rPr lang="en-US" sz="1600" dirty="0"/>
              <a:t>environment</a:t>
            </a:r>
            <a:r>
              <a:rPr lang="en-US" sz="1600" dirty="0" smtClean="0"/>
              <a:t>.</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6"/>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90600" y="2972889"/>
            <a:ext cx="5181600" cy="1938992"/>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t>Engage Students with Content</a:t>
            </a:r>
          </a:p>
          <a:p>
            <a:endParaRPr lang="en-US" sz="2400" dirty="0" smtClean="0"/>
          </a:p>
          <a:p>
            <a:pPr marL="342900" indent="-342900">
              <a:buFont typeface="Wingdings" panose="05000000000000000000" pitchFamily="2" charset="2"/>
              <a:buChar char="ü"/>
            </a:pPr>
            <a:r>
              <a:rPr lang="en-US" sz="2400" b="1" dirty="0" smtClean="0"/>
              <a:t>Engage Students with Instructor</a:t>
            </a:r>
            <a:br>
              <a:rPr lang="en-US" sz="2400" b="1" dirty="0" smtClean="0"/>
            </a:br>
            <a:endParaRPr lang="en-US" sz="2400" dirty="0" smtClean="0"/>
          </a:p>
          <a:p>
            <a:pPr marL="342900" indent="-342900">
              <a:buFont typeface="Wingdings" panose="05000000000000000000" pitchFamily="2" charset="2"/>
              <a:buChar char="ü"/>
            </a:pPr>
            <a:r>
              <a:rPr lang="en-US" sz="2400" b="1" dirty="0" smtClean="0"/>
              <a:t>Engage Students with Each Other</a:t>
            </a: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V="1">
            <a:off x="6324600" y="3048776"/>
            <a:ext cx="1295400" cy="1676979"/>
          </a:xfrm>
          <a:prstGeom prst="rect">
            <a:avLst/>
          </a:prstGeom>
        </p:spPr>
      </p:pic>
    </p:spTree>
    <p:custDataLst>
      <p:tags r:id="rId1"/>
    </p:custDataLst>
    <p:extLst>
      <p:ext uri="{BB962C8B-B14F-4D97-AF65-F5344CB8AC3E}">
        <p14:creationId xmlns:p14="http://schemas.microsoft.com/office/powerpoint/2010/main" val="34622625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5" y="878215"/>
            <a:ext cx="8915402" cy="1600438"/>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1400" b="1" dirty="0" smtClean="0">
                <a:solidFill>
                  <a:srgbClr val="0070C0"/>
                </a:solidFill>
              </a:rPr>
              <a:t/>
            </a:r>
            <a:br>
              <a:rPr lang="en-US" sz="1400" b="1" dirty="0" smtClean="0">
                <a:solidFill>
                  <a:srgbClr val="0070C0"/>
                </a:solidFill>
              </a:rPr>
            </a:br>
            <a:r>
              <a:rPr lang="en-US" sz="2000" b="1" dirty="0" smtClean="0">
                <a:solidFill>
                  <a:srgbClr val="0070C0"/>
                </a:solidFill>
              </a:rPr>
              <a:t>8</a:t>
            </a:r>
            <a:r>
              <a:rPr lang="en-US" sz="2000" b="1" dirty="0">
                <a:solidFill>
                  <a:srgbClr val="0070C0"/>
                </a:solidFill>
              </a:rPr>
              <a:t>. Academic </a:t>
            </a:r>
            <a:r>
              <a:rPr lang="en-US" sz="2000" b="1" dirty="0" smtClean="0">
                <a:solidFill>
                  <a:srgbClr val="0070C0"/>
                </a:solidFill>
              </a:rPr>
              <a:t>Resources and Student Support</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C00000"/>
                </a:solidFill>
              </a:rPr>
              <a:t>QM </a:t>
            </a:r>
            <a:r>
              <a:rPr lang="en-US" sz="1600" b="1" dirty="0" smtClean="0">
                <a:solidFill>
                  <a:srgbClr val="C00000"/>
                </a:solidFill>
              </a:rPr>
              <a:t>GS-7 Learner Support </a:t>
            </a:r>
            <a:r>
              <a:rPr lang="en-US" sz="1600" dirty="0" smtClean="0"/>
              <a:t>ensures </a:t>
            </a:r>
            <a:r>
              <a:rPr lang="en-US" sz="1600" dirty="0"/>
              <a:t>that course development includes information and links to resources that </a:t>
            </a:r>
            <a:r>
              <a:rPr lang="en-US" sz="1600" dirty="0" smtClean="0"/>
              <a:t>support online </a:t>
            </a:r>
            <a:r>
              <a:rPr lang="en-US" sz="1600" dirty="0"/>
              <a:t>learners</a:t>
            </a:r>
            <a:r>
              <a:rPr lang="en-US" sz="1600" dirty="0" smtClean="0"/>
              <a:t>.</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9" name="Picture 8">
            <a:hlinkClick r:id="rId6"/>
          </p:cNvPr>
          <p:cNvPicPr>
            <a:picLocks noChangeAspect="1"/>
          </p:cNvPicPr>
          <p:nvPr/>
        </p:nvPicPr>
        <p:blipFill>
          <a:blip r:embed="rId7"/>
          <a:stretch>
            <a:fillRect/>
          </a:stretch>
        </p:blipFill>
        <p:spPr>
          <a:xfrm>
            <a:off x="1219200" y="2592580"/>
            <a:ext cx="6381596" cy="4265420"/>
          </a:xfrm>
          <a:prstGeom prst="rect">
            <a:avLst/>
          </a:prstGeom>
        </p:spPr>
      </p:pic>
    </p:spTree>
    <p:custDataLst>
      <p:tags r:id="rId1"/>
    </p:custDataLst>
    <p:extLst>
      <p:ext uri="{BB962C8B-B14F-4D97-AF65-F5344CB8AC3E}">
        <p14:creationId xmlns:p14="http://schemas.microsoft.com/office/powerpoint/2010/main" val="11966944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309" y="2133600"/>
            <a:ext cx="5341382" cy="3352800"/>
          </a:xfrm>
          <a:prstGeom prst="rect">
            <a:avLst/>
          </a:prstGeom>
        </p:spPr>
      </p:pic>
      <p:pic>
        <p:nvPicPr>
          <p:cNvPr id="2"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1082457"/>
            <a:ext cx="8915402" cy="4555093"/>
          </a:xfrm>
          <a:prstGeom prst="rect">
            <a:avLst/>
          </a:prstGeom>
        </p:spPr>
        <p:txBody>
          <a:bodyPr wrap="square">
            <a:spAutoFit/>
          </a:bodyPr>
          <a:lstStyle/>
          <a:p>
            <a:pPr algn="ctr"/>
            <a:r>
              <a:rPr lang="en-US" sz="3200" b="1" spc="300" dirty="0" smtClean="0">
                <a:solidFill>
                  <a:srgbClr val="0070C0"/>
                </a:solidFill>
              </a:rPr>
              <a:t>What Do Accreditors Want to See?</a:t>
            </a:r>
          </a:p>
          <a:p>
            <a:endParaRPr lang="en-US" sz="1400" spc="300" dirty="0"/>
          </a:p>
          <a:p>
            <a:endParaRPr lang="en-US" sz="1400" spc="300" dirty="0"/>
          </a:p>
          <a:p>
            <a:r>
              <a:rPr lang="en-US" sz="2400" dirty="0"/>
              <a:t>As part of the re-accreditation </a:t>
            </a:r>
            <a:r>
              <a:rPr lang="en-US" sz="2400" dirty="0" smtClean="0"/>
              <a:t>process in October 2013, </a:t>
            </a:r>
            <a:r>
              <a:rPr lang="en-US" sz="2400" dirty="0"/>
              <a:t>Broward College </a:t>
            </a:r>
            <a:r>
              <a:rPr lang="en-US" sz="2400" dirty="0" smtClean="0"/>
              <a:t>Online relied </a:t>
            </a:r>
            <a:r>
              <a:rPr lang="en-US" sz="2400" dirty="0"/>
              <a:t>on two key documents to drive the </a:t>
            </a:r>
            <a:r>
              <a:rPr lang="en-US" sz="2400" dirty="0" smtClean="0"/>
              <a:t>conversation </a:t>
            </a:r>
            <a:r>
              <a:rPr lang="en-US" sz="2400" dirty="0"/>
              <a:t>with </a:t>
            </a:r>
            <a:r>
              <a:rPr lang="en-US" sz="2400" b="1" dirty="0" smtClean="0">
                <a:solidFill>
                  <a:srgbClr val="0070C0"/>
                </a:solidFill>
              </a:rPr>
              <a:t>S</a:t>
            </a:r>
            <a:r>
              <a:rPr lang="en-US" sz="2400" dirty="0" smtClean="0"/>
              <a:t>outhern </a:t>
            </a:r>
            <a:r>
              <a:rPr lang="en-US" sz="2400" b="1" dirty="0">
                <a:solidFill>
                  <a:srgbClr val="0070C0"/>
                </a:solidFill>
              </a:rPr>
              <a:t>A</a:t>
            </a:r>
            <a:r>
              <a:rPr lang="en-US" sz="2400" dirty="0"/>
              <a:t>ssociation of </a:t>
            </a:r>
            <a:r>
              <a:rPr lang="en-US" sz="2400" b="1" dirty="0">
                <a:solidFill>
                  <a:srgbClr val="0070C0"/>
                </a:solidFill>
              </a:rPr>
              <a:t>C</a:t>
            </a:r>
            <a:r>
              <a:rPr lang="en-US" sz="2400" dirty="0"/>
              <a:t>olleges and </a:t>
            </a:r>
            <a:r>
              <a:rPr lang="en-US" sz="2400" b="1" dirty="0">
                <a:solidFill>
                  <a:srgbClr val="0070C0"/>
                </a:solidFill>
              </a:rPr>
              <a:t>S</a:t>
            </a:r>
            <a:r>
              <a:rPr lang="en-US" sz="2400" dirty="0"/>
              <a:t>chools </a:t>
            </a:r>
            <a:r>
              <a:rPr lang="en-US" sz="2400" dirty="0" smtClean="0"/>
              <a:t>(SACS). </a:t>
            </a:r>
            <a:br>
              <a:rPr lang="en-US" sz="2400" dirty="0" smtClean="0"/>
            </a:br>
            <a:endParaRPr lang="en-US" sz="2400" dirty="0"/>
          </a:p>
          <a:p>
            <a:pPr marL="285750" indent="-285750">
              <a:buFont typeface="Arial" panose="020B0604020202020204" pitchFamily="34" charset="0"/>
              <a:buChar char="•"/>
            </a:pPr>
            <a:r>
              <a:rPr lang="en-US" sz="2400" dirty="0" smtClean="0"/>
              <a:t>SACS </a:t>
            </a:r>
            <a:r>
              <a:rPr lang="en-US" sz="2400" dirty="0"/>
              <a:t>Guidelines for Addressing Distance and </a:t>
            </a:r>
            <a:r>
              <a:rPr lang="en-US" sz="2400" dirty="0" smtClean="0"/>
              <a:t/>
            </a:r>
            <a:br>
              <a:rPr lang="en-US" sz="2400" dirty="0" smtClean="0"/>
            </a:br>
            <a:r>
              <a:rPr lang="en-US" sz="2400" dirty="0" smtClean="0"/>
              <a:t>Correspondence Education</a:t>
            </a:r>
            <a:br>
              <a:rPr lang="en-US" sz="2400" dirty="0" smtClean="0"/>
            </a:br>
            <a:endParaRPr lang="en-US" sz="2400" dirty="0"/>
          </a:p>
          <a:p>
            <a:pPr marL="285750" indent="-285750">
              <a:buFont typeface="Arial" panose="020B0604020202020204" pitchFamily="34" charset="0"/>
              <a:buChar char="•"/>
            </a:pPr>
            <a:r>
              <a:rPr lang="en-US" sz="2400" dirty="0" smtClean="0"/>
              <a:t>The </a:t>
            </a:r>
            <a:r>
              <a:rPr lang="en-US" sz="2400" b="1" i="1" dirty="0" smtClean="0">
                <a:solidFill>
                  <a:srgbClr val="0070C0"/>
                </a:solidFill>
                <a:hlinkClick r:id="rId7"/>
              </a:rPr>
              <a:t>BC </a:t>
            </a:r>
            <a:r>
              <a:rPr lang="en-US" sz="2400" b="1" i="1" dirty="0">
                <a:solidFill>
                  <a:srgbClr val="0070C0"/>
                </a:solidFill>
                <a:hlinkClick r:id="rId7"/>
              </a:rPr>
              <a:t>Quality Standards for Online Course </a:t>
            </a:r>
            <a:r>
              <a:rPr lang="en-US" sz="2400" b="1" i="1" dirty="0" smtClean="0">
                <a:solidFill>
                  <a:srgbClr val="0070C0"/>
                </a:solidFill>
                <a:hlinkClick r:id="rId7"/>
              </a:rPr>
              <a:t>Design</a:t>
            </a:r>
            <a:r>
              <a:rPr lang="en-US" sz="2400" dirty="0" smtClean="0">
                <a:solidFill>
                  <a:srgbClr val="0070C0"/>
                </a:solidFill>
                <a:hlinkClick r:id="rId7"/>
              </a:rPr>
              <a:t> </a:t>
            </a:r>
            <a:r>
              <a:rPr lang="en-US" sz="2400" dirty="0" smtClean="0"/>
              <a:t>which include </a:t>
            </a:r>
            <a:r>
              <a:rPr lang="en-US" sz="2400" dirty="0"/>
              <a:t>all official QM standards plus a few Broward-specific standards.</a:t>
            </a:r>
          </a:p>
          <a:p>
            <a:endParaRPr lang="en-US" sz="1400" spc="3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9"/>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data:image/jpeg;base64,/9j/4AAQSkZJRgABAQEAYABgAAD/2wBDABwTFRgVERwYFhgfHRwhKUUtKSYmKVQ8QDJFZFhpZ2JYYF9ufJ6GbnWWd19giruLlqOpsbOxa4TC0MGszp6usar/2wBDAR0fHykkKVEtLVGqcmByqqqqqqqqqqqqqqqqqqqqqqqqqqqqqqqqqqqqqqqqqqqqqqqqqqqqqqqqqqqqqqqqqqr/wAARCABnAG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KKKQkKCSQAOST2oAWqN5qltaEqzF5B/AnOPr6Vl6lrDykxWjFY+hcdW+noKg0/S5LvyZWA+zsSGIbBGMj+daqnZXkK5Lca5dSnbCqxAnjA3N/n8KqNcX0qPKZZ2VCFYhiMH04rft9NtLWNA4DtG+9XI+bJPHSp0uIDIEQYMhznGA3H6njB70+eK2QWOaNrepK67JA6J5hOeg+v8AnpQtxfwiMiWceaMpkk7h7V0ZvVwPkJ3EheeuG28+lPM0Qc7hzEOWI4TIz1+n9KXte6CxiQa7coQJkWUev3T/AIVr2eo295xG2H/uNwf/AK9QzaTaTxqsY8sCTcxXqfUVjX2ny2eZWIEfmbY/myx6kH9KdoS20A6qlrC0zWCCIbxuOiyH+v8AjW5ms5Rcdxi0UUVICVz2t6iZZDbQt+7U4cj+I+n0rT1e8NpaEocSP8q+3qaxdJsftU2ZoWa3wQWDYwfzzWsEkuZiZb0nSzuE9wJYpI5MqpxgjH/6605rjYuIQo3cI5+6W9OPxoupfLVY1DnpnGRkdMbuxp9rbiFBksX5zk56/oPfFRKTk7sZDHaM53S5XByBuyex6+xGR7cVaWCNf4R1zzzzknP6mhpAs6xn+JSR+GKkqQG7EznaM5z070ySCOTO4cnGce3SodRuGig2RnEkhCqfTJxmrQGAB6UrhYpvbSROzxtktxu7rk5Y47k8fkKfDcrKQHAUn5kB64zgE+lWNy79mfmxnHtUFzCxDPESrkYOADkfj3HamBjarpZiYPbrLLvLM+cYX/PNS6HqJJFpO2e0TH+X+FacOLi3eNgxjOUDFuWHI61z2pWjWl0THE0UOQIzuzkjv61tF865WI6qiq2m3X2yzSX+Lo49x1orJq2gzD16czX/AJSkkRjaAOeT1/pWvpFulvZKQjxvJy6yHJz0rm9/n3Qe4lZd7Dc6jkfQV1F4/l2oXe/OBuC7jWtTSKiJCW8DG5aSVFVlyOGY5J7jPT8KuVDaAC2TbnBGR82evvU1YjM/UJfKv7Fs8Fyp/Hj/AAq/WP4jyIo2HVAWH4EVenuP9HhlQ/KzK3H92k3bUDN1OUl/N7LICPoDW4rBlBHQ8isa4i3QcirmlTb7Abj/AKrKn8P/AK1YUZ8zZrUSsrBHLv1mZB0jhUfiSau1j6O5l1O8kPUqv65NbNdBkUrlmiuEfcxBOFTeQCe+fYDmodatlntPNWOSSReFCZ4z3Iq7cpvj4OCDx8xXPbGRzUQUNp5XzuNpBkj7euOtOLs7gZGgXSwzSxSMArruGfUf/r/SisvdskJiY46A47UV0Sp8zuSmTWBdb6IxvHG2770nQV0t9IUjQiTZlsZ3hf5g1zBjNteeXJGsrI4BTPDH0rqbnf8AZlfmNlwSA4GPxPFRV6MaJLfH2ePBz8o5znPFS1DaPvgB54yM5Jz75OM1NWIzJ1wblUf9M3P8qZp03maTbFudmUJPt/8AWqbVRmVB/wBMnql4dKyw3NrJ0yHHrzx/QVM480Whp2dy5PLH5RGRVSwlbyL3bnaWVB9TnP6YqeTRXdj/AKWQv+4M/wA6WeGKyhSCEEKgMjE8kn1NYUaLhqypSuReHjuur5v9pR/OtysHwv1uz/tL/Wt6ukghu8fZnDcA4BOM45plqV+znypFZVJCtgY6d8ccUt422LG7buOMgEkfgCDTQGSwOIzK20nYzH5vbnn86AOVuCxuJC7q7bjlk6H6UUiqZpiqKFzk4zwKK7NiTR8QQeXerKBxIvP1HH+FaWjzLNYBEWRRH8u5jnJ9RU2p2n2yzZF++PmT61gabefYp90rTFFB/dp3P0zWK9+Fuw+pu2u6K5eEICABkrng88knqTj+VXaQHIBxjPrTqxGUdStZZwrwMN6gjae4PvWJGsltL5kO5HQ8qRyPr6iuprO1U26oGkIWRejZxgf1+lADoNSSa33KMSDgg9B7/Sse+uzI2xcsz8ZHJb6CnSiWWF5I43giY5XK4U1p6PFaiDzIVPm9JC5ywPp9KAI9BsprWOV512GUghc8gAd61TRRQBSkD3E4wimPpkgNjvnGQQfQjPaoNemVLQQssmZOVZTgAj1q8UitY5JUjwAuWCDriuZvrhr68PkmVlYjYjnoT7VpTjd3Ey74dtw8ks7DKqNi/Xqf6UVsWNstpaRwjkgfMfU9zRUzld3GiesPW9NO43cC+8ij/wBCrdoojJxd0Bzmkal5LLA6l/NkyZGf7ox/9augjkSVA8bq6njKnIrG1PRizNNZqOeWj/w/wqhaahPZyRxsW8qMktHjB59fxrRxU9YiOpfftOzG7tu6VRWxiikWe5LXEzMAGYcKT6DtTLXWYZljEvySO+0KOcehJq551vIGPmIwjbBOfumsnFrcY1buN9o2thm2cjvUEdsFcXNl8hPDxMeCM8j2Iq2EiU4AUbfmx6ds/pikE0CGNRIg8zJQZ+93zSAlpryxxAGR1QE4BY4yazbjXIERWgHmHftZTxx61j3F5c30hiy8is5ZIwMken860jTb3Fcm1XUzcsEUNEIywJD8MP8AIq9ommmIC6nXEhHyKR90ev1pdL0cQkT3YDSDlU6hf8TWxTlJJcsQQlFLRWQwooooAKrXVhb3Y/fRgtjAYcEfjRRQnYDIn8PyLk28ysOyuMH8xVOTTr6MGNojtPzEBxj+dFFaqpIViINdPK2Gcu42H5uo9KmTTb+bCiLhRxucYH60UVpKTjsFi7b+H3J/0mcAf3Yx/U/4VrWtnb2i7YIwuep6k/U0UVg5t7jLFFFFSAUUUUAf/9k="/>
          <p:cNvSpPr>
            <a:spLocks noChangeAspect="1" noChangeArrowheads="1"/>
          </p:cNvSpPr>
          <p:nvPr/>
        </p:nvSpPr>
        <p:spPr bwMode="auto">
          <a:xfrm>
            <a:off x="63500" y="-465138"/>
            <a:ext cx="981075" cy="981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11"/>
          <a:stretch>
            <a:fillRect/>
          </a:stretch>
        </p:blipFill>
        <p:spPr>
          <a:xfrm>
            <a:off x="6324600" y="3276600"/>
            <a:ext cx="918091" cy="918091"/>
          </a:xfrm>
          <a:prstGeom prst="rect">
            <a:avLst/>
          </a:prstGeom>
        </p:spPr>
      </p:pic>
    </p:spTree>
    <p:custDataLst>
      <p:tags r:id="rId1"/>
    </p:custDataLst>
    <p:extLst>
      <p:ext uri="{BB962C8B-B14F-4D97-AF65-F5344CB8AC3E}">
        <p14:creationId xmlns:p14="http://schemas.microsoft.com/office/powerpoint/2010/main" val="13322929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1082457"/>
            <a:ext cx="8915402" cy="1600438"/>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1400" dirty="0" smtClean="0"/>
              <a:t/>
            </a:r>
            <a:br>
              <a:rPr lang="en-US" sz="1400" dirty="0" smtClean="0"/>
            </a:br>
            <a:r>
              <a:rPr lang="en-US" sz="2000" b="1" dirty="0" smtClean="0">
                <a:solidFill>
                  <a:srgbClr val="0070C0"/>
                </a:solidFill>
              </a:rPr>
              <a:t>9</a:t>
            </a:r>
            <a:r>
              <a:rPr lang="en-US" sz="2000" b="1" dirty="0">
                <a:solidFill>
                  <a:srgbClr val="0070C0"/>
                </a:solidFill>
              </a:rPr>
              <a:t>. </a:t>
            </a:r>
            <a:r>
              <a:rPr lang="en-US" sz="2000" b="1" dirty="0" smtClean="0">
                <a:solidFill>
                  <a:srgbClr val="0070C0"/>
                </a:solidFill>
              </a:rPr>
              <a:t>Accessibility</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C00000"/>
                </a:solidFill>
              </a:rPr>
              <a:t>QM </a:t>
            </a:r>
            <a:r>
              <a:rPr lang="en-US" sz="1600" b="1" dirty="0" smtClean="0">
                <a:solidFill>
                  <a:srgbClr val="C00000"/>
                </a:solidFill>
              </a:rPr>
              <a:t>GS-8 Accessibility and Usability </a:t>
            </a:r>
            <a:r>
              <a:rPr lang="en-US" sz="1600" dirty="0" smtClean="0"/>
              <a:t>ensures </a:t>
            </a:r>
            <a:r>
              <a:rPr lang="en-US" sz="1600" dirty="0"/>
              <a:t>that course development is inclusive of all learners, regardless of any accessibility </a:t>
            </a:r>
            <a:r>
              <a:rPr lang="en-US" sz="1600" dirty="0" smtClean="0"/>
              <a:t>issues.</a:t>
            </a:r>
            <a:endParaRPr lang="en-US" sz="16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908" y="2797714"/>
            <a:ext cx="6858000" cy="3031067"/>
          </a:xfrm>
          <a:prstGeom prst="rect">
            <a:avLst/>
          </a:prstGeom>
        </p:spPr>
      </p:pic>
      <p:sp>
        <p:nvSpPr>
          <p:cNvPr id="7" name="TextBox 6"/>
          <p:cNvSpPr txBox="1"/>
          <p:nvPr/>
        </p:nvSpPr>
        <p:spPr>
          <a:xfrm>
            <a:off x="1659217" y="5943600"/>
            <a:ext cx="5427383" cy="461665"/>
          </a:xfrm>
          <a:prstGeom prst="rect">
            <a:avLst/>
          </a:prstGeom>
          <a:noFill/>
        </p:spPr>
        <p:txBody>
          <a:bodyPr wrap="none" rtlCol="0">
            <a:spAutoFit/>
          </a:bodyPr>
          <a:lstStyle/>
          <a:p>
            <a:pPr algn="ctr"/>
            <a:r>
              <a:rPr lang="en-US" sz="1200" b="1" dirty="0">
                <a:solidFill>
                  <a:schemeClr val="tx2"/>
                </a:solidFill>
              </a:rPr>
              <a:t>Image source: </a:t>
            </a:r>
            <a:r>
              <a:rPr lang="en-US" sz="1200" dirty="0" smtClean="0"/>
              <a:t/>
            </a:r>
            <a:br>
              <a:rPr lang="en-US" sz="1200" dirty="0" smtClean="0"/>
            </a:br>
            <a:r>
              <a:rPr lang="en-US" sz="1200" dirty="0" smtClean="0">
                <a:hlinkClick r:id="rId6"/>
              </a:rPr>
              <a:t>http</a:t>
            </a:r>
            <a:r>
              <a:rPr lang="en-US" sz="1200" dirty="0">
                <a:hlinkClick r:id="rId6"/>
              </a:rPr>
              <a:t>://tepblog.uoregon.edu/blog/index.php/universal-design-in-college-instruction</a:t>
            </a:r>
            <a:r>
              <a:rPr lang="en-US" sz="1200" dirty="0" smtClean="0">
                <a:hlinkClick r:id="rId6"/>
              </a:rPr>
              <a:t>/</a:t>
            </a:r>
            <a:r>
              <a:rPr lang="en-US" sz="1200" dirty="0" smtClean="0"/>
              <a:t> </a:t>
            </a:r>
            <a:endParaRPr lang="en-US" sz="1200" dirty="0"/>
          </a:p>
        </p:txBody>
      </p:sp>
    </p:spTree>
    <p:custDataLst>
      <p:tags r:id="rId1"/>
    </p:custDataLst>
    <p:extLst>
      <p:ext uri="{BB962C8B-B14F-4D97-AF65-F5344CB8AC3E}">
        <p14:creationId xmlns:p14="http://schemas.microsoft.com/office/powerpoint/2010/main" val="32208556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1082457"/>
            <a:ext cx="8915402" cy="1908215"/>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2000" dirty="0" smtClean="0"/>
              <a:t/>
            </a:r>
            <a:br>
              <a:rPr lang="en-US" sz="2000" dirty="0" smtClean="0"/>
            </a:br>
            <a:r>
              <a:rPr lang="en-US" sz="2000" b="1" dirty="0" smtClean="0">
                <a:solidFill>
                  <a:srgbClr val="0070C0"/>
                </a:solidFill>
              </a:rPr>
              <a:t>10</a:t>
            </a:r>
            <a:r>
              <a:rPr lang="en-US" sz="2000" b="1" dirty="0">
                <a:solidFill>
                  <a:srgbClr val="0070C0"/>
                </a:solidFill>
              </a:rPr>
              <a:t>. Course E</a:t>
            </a:r>
            <a:r>
              <a:rPr lang="en-US" sz="2000" b="1" dirty="0" smtClean="0">
                <a:solidFill>
                  <a:srgbClr val="0070C0"/>
                </a:solidFill>
              </a:rPr>
              <a:t>valuation</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FF0000"/>
                </a:solidFill>
              </a:rPr>
              <a:t>QM</a:t>
            </a:r>
            <a:r>
              <a:rPr lang="en-US" sz="1600" dirty="0"/>
              <a:t> was provided to our SACS visiting committee as an example as the main method employed </a:t>
            </a:r>
            <a:r>
              <a:rPr lang="en-US" sz="1600" dirty="0" smtClean="0"/>
              <a:t>to </a:t>
            </a:r>
            <a:r>
              <a:rPr lang="en-US" sz="1600" dirty="0"/>
              <a:t>evaluate the quality of online courses.</a:t>
            </a:r>
          </a:p>
          <a:p>
            <a:endParaRPr lang="en-US" sz="14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5"/>
          <a:stretch>
            <a:fillRect/>
          </a:stretch>
        </p:blipFill>
        <p:spPr>
          <a:xfrm>
            <a:off x="95097" y="3009722"/>
            <a:ext cx="4377788" cy="3181626"/>
          </a:xfrm>
          <a:prstGeom prst="rect">
            <a:avLst/>
          </a:prstGeom>
        </p:spPr>
      </p:pic>
      <p:pic>
        <p:nvPicPr>
          <p:cNvPr id="6" name="Picture 5">
            <a:hlinkClick r:id="rId6"/>
          </p:cNvPr>
          <p:cNvPicPr>
            <a:picLocks noChangeAspect="1"/>
          </p:cNvPicPr>
          <p:nvPr/>
        </p:nvPicPr>
        <p:blipFill>
          <a:blip r:embed="rId7"/>
          <a:stretch>
            <a:fillRect/>
          </a:stretch>
        </p:blipFill>
        <p:spPr>
          <a:xfrm>
            <a:off x="4572000" y="2990672"/>
            <a:ext cx="4533327" cy="3181056"/>
          </a:xfrm>
          <a:prstGeom prst="rect">
            <a:avLst/>
          </a:prstGeom>
        </p:spPr>
      </p:pic>
    </p:spTree>
    <p:custDataLst>
      <p:tags r:id="rId1"/>
    </p:custDataLst>
    <p:extLst>
      <p:ext uri="{BB962C8B-B14F-4D97-AF65-F5344CB8AC3E}">
        <p14:creationId xmlns:p14="http://schemas.microsoft.com/office/powerpoint/2010/main" val="37000914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1082457"/>
            <a:ext cx="8915402" cy="1815882"/>
          </a:xfrm>
          <a:prstGeom prst="rect">
            <a:avLst/>
          </a:prstGeom>
        </p:spPr>
        <p:txBody>
          <a:bodyPr wrap="square">
            <a:spAutoFit/>
          </a:bodyPr>
          <a:lstStyle/>
          <a:p>
            <a:pPr algn="ctr"/>
            <a:r>
              <a:rPr lang="en-US" sz="3200" b="1" spc="300" dirty="0" smtClean="0"/>
              <a:t>How can </a:t>
            </a:r>
            <a:r>
              <a:rPr lang="en-US" sz="3200" b="1" spc="300" dirty="0" smtClean="0">
                <a:solidFill>
                  <a:srgbClr val="C00000"/>
                </a:solidFill>
              </a:rPr>
              <a:t>Quality Matters </a:t>
            </a:r>
            <a:r>
              <a:rPr lang="en-US" sz="3200" b="1" spc="300" dirty="0" smtClean="0"/>
              <a:t>help?</a:t>
            </a:r>
          </a:p>
          <a:p>
            <a:r>
              <a:rPr lang="en-US" sz="1400" dirty="0" smtClean="0"/>
              <a:t/>
            </a:r>
            <a:br>
              <a:rPr lang="en-US" sz="1400" dirty="0" smtClean="0"/>
            </a:br>
            <a:r>
              <a:rPr lang="en-US" sz="2000" b="1" dirty="0" smtClean="0">
                <a:solidFill>
                  <a:srgbClr val="0070C0"/>
                </a:solidFill>
              </a:rPr>
              <a:t>10</a:t>
            </a:r>
            <a:r>
              <a:rPr lang="en-US" sz="2000" b="1" dirty="0">
                <a:solidFill>
                  <a:srgbClr val="0070C0"/>
                </a:solidFill>
              </a:rPr>
              <a:t>. Course E</a:t>
            </a:r>
            <a:r>
              <a:rPr lang="en-US" sz="2000" b="1" dirty="0" smtClean="0">
                <a:solidFill>
                  <a:srgbClr val="0070C0"/>
                </a:solidFill>
              </a:rPr>
              <a:t>valuation</a:t>
            </a:r>
            <a:endParaRPr lang="en-US" sz="2000" b="1" dirty="0">
              <a:solidFill>
                <a:srgbClr val="0070C0"/>
              </a:solidFill>
            </a:endParaRPr>
          </a:p>
          <a:p>
            <a:pPr marL="285750" indent="-285750">
              <a:buFont typeface="Wingdings" panose="05000000000000000000" pitchFamily="2" charset="2"/>
              <a:buChar char="ü"/>
            </a:pPr>
            <a:r>
              <a:rPr lang="en-US" sz="1600" b="1" dirty="0">
                <a:solidFill>
                  <a:srgbClr val="FF0000"/>
                </a:solidFill>
              </a:rPr>
              <a:t>QM</a:t>
            </a:r>
            <a:r>
              <a:rPr lang="en-US" sz="1600" dirty="0"/>
              <a:t> was provided to our SACS visiting committee as an example as the main method employed </a:t>
            </a:r>
            <a:r>
              <a:rPr lang="en-US" sz="1600" dirty="0" smtClean="0"/>
              <a:t>to </a:t>
            </a:r>
            <a:r>
              <a:rPr lang="en-US" sz="1600" dirty="0"/>
              <a:t>evaluate the quality of online courses.</a:t>
            </a:r>
          </a:p>
          <a:p>
            <a:endParaRPr lang="en-US" sz="1400" dirty="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5" name="Picture 4">
            <a:hlinkClick r:id="rId5"/>
          </p:cNvPr>
          <p:cNvPicPr>
            <a:picLocks noChangeAspect="1"/>
          </p:cNvPicPr>
          <p:nvPr/>
        </p:nvPicPr>
        <p:blipFill>
          <a:blip r:embed="rId6"/>
          <a:stretch>
            <a:fillRect/>
          </a:stretch>
        </p:blipFill>
        <p:spPr>
          <a:xfrm>
            <a:off x="159681" y="2971800"/>
            <a:ext cx="4338266" cy="3267467"/>
          </a:xfrm>
          <a:prstGeom prst="rect">
            <a:avLst/>
          </a:prstGeom>
        </p:spPr>
      </p:pic>
      <p:pic>
        <p:nvPicPr>
          <p:cNvPr id="9" name="Picture 8"/>
          <p:cNvPicPr>
            <a:picLocks noChangeAspect="1"/>
          </p:cNvPicPr>
          <p:nvPr/>
        </p:nvPicPr>
        <p:blipFill>
          <a:blip r:embed="rId7"/>
          <a:stretch>
            <a:fillRect/>
          </a:stretch>
        </p:blipFill>
        <p:spPr>
          <a:xfrm>
            <a:off x="4724400" y="2957152"/>
            <a:ext cx="4078696" cy="3282115"/>
          </a:xfrm>
          <a:prstGeom prst="rect">
            <a:avLst/>
          </a:prstGeom>
        </p:spPr>
      </p:pic>
    </p:spTree>
    <p:custDataLst>
      <p:tags r:id="rId1"/>
    </p:custDataLst>
    <p:extLst>
      <p:ext uri="{BB962C8B-B14F-4D97-AF65-F5344CB8AC3E}">
        <p14:creationId xmlns:p14="http://schemas.microsoft.com/office/powerpoint/2010/main" val="19195470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131936"/>
            <a:ext cx="9067800" cy="609600"/>
          </a:xfrm>
        </p:spPr>
        <p:txBody>
          <a:bodyPr>
            <a:noAutofit/>
          </a:bodyPr>
          <a:lstStyle/>
          <a:p>
            <a:r>
              <a:rPr lang="en-US" sz="4400" b="1" dirty="0" smtClean="0">
                <a:solidFill>
                  <a:srgbClr val="0070C0"/>
                </a:solidFill>
              </a:rPr>
              <a:t>Thank You!</a:t>
            </a:r>
            <a:endParaRPr lang="en-US" sz="4400" dirty="0">
              <a:solidFill>
                <a:srgbClr val="0070C0"/>
              </a:solidFill>
            </a:endParaRPr>
          </a:p>
        </p:txBody>
      </p:sp>
      <p:sp>
        <p:nvSpPr>
          <p:cNvPr id="2" name="Rectangle 1"/>
          <p:cNvSpPr/>
          <p:nvPr/>
        </p:nvSpPr>
        <p:spPr>
          <a:xfrm>
            <a:off x="-685800" y="2035272"/>
            <a:ext cx="9696298" cy="3724096"/>
          </a:xfrm>
          <a:prstGeom prst="rect">
            <a:avLst/>
          </a:prstGeom>
        </p:spPr>
        <p:txBody>
          <a:bodyPr wrap="square">
            <a:spAutoFit/>
          </a:bodyPr>
          <a:lstStyle/>
          <a:p>
            <a:pPr lvl="4"/>
            <a:r>
              <a:rPr lang="en-US" sz="2800" dirty="0" smtClean="0"/>
              <a:t>Broward </a:t>
            </a:r>
            <a:r>
              <a:rPr lang="en-US" sz="2800" dirty="0"/>
              <a:t>College Online  </a:t>
            </a:r>
            <a:r>
              <a:rPr lang="en-US" sz="2800" i="1" dirty="0" smtClean="0"/>
              <a:t>– Florida’s Global Campus</a:t>
            </a:r>
            <a:endParaRPr lang="en-US" sz="2800" dirty="0"/>
          </a:p>
          <a:p>
            <a:pPr lvl="4"/>
            <a:r>
              <a:rPr lang="en-US" sz="2800" dirty="0" smtClean="0"/>
              <a:t>225 </a:t>
            </a:r>
            <a:r>
              <a:rPr lang="en-US" sz="2800" dirty="0"/>
              <a:t>E. Las </a:t>
            </a:r>
            <a:r>
              <a:rPr lang="en-US" sz="2800" dirty="0" err="1"/>
              <a:t>Olas</a:t>
            </a:r>
            <a:r>
              <a:rPr lang="en-US" sz="2800" dirty="0"/>
              <a:t> </a:t>
            </a:r>
            <a:r>
              <a:rPr lang="en-US" sz="2800" dirty="0" smtClean="0"/>
              <a:t>Boulevard, Ft</a:t>
            </a:r>
            <a:r>
              <a:rPr lang="en-US" sz="2800" dirty="0"/>
              <a:t>. </a:t>
            </a:r>
            <a:r>
              <a:rPr lang="en-US" sz="2800" dirty="0" smtClean="0"/>
              <a:t>Lauderdale, FL 33301</a:t>
            </a:r>
            <a:br>
              <a:rPr lang="en-US" sz="2800" dirty="0" smtClean="0"/>
            </a:br>
            <a:r>
              <a:rPr lang="en-US" sz="2800" dirty="0" smtClean="0"/>
              <a:t>		</a:t>
            </a:r>
            <a:endParaRPr lang="en-US" sz="2800" dirty="0"/>
          </a:p>
          <a:p>
            <a:pPr lvl="4"/>
            <a:r>
              <a:rPr lang="en-US" sz="2800" dirty="0" smtClean="0"/>
              <a:t>954-201-7900</a:t>
            </a:r>
            <a:br>
              <a:rPr lang="en-US" sz="2800" dirty="0" smtClean="0"/>
            </a:br>
            <a:r>
              <a:rPr lang="en-US" sz="2800" dirty="0" smtClean="0"/>
              <a:t/>
            </a:r>
            <a:br>
              <a:rPr lang="en-US" sz="2800" dirty="0" smtClean="0"/>
            </a:br>
            <a:r>
              <a:rPr lang="en-US" sz="2800" dirty="0" smtClean="0"/>
              <a:t>David Shulman </a:t>
            </a:r>
            <a:r>
              <a:rPr lang="en-US" sz="2800" dirty="0" smtClean="0">
                <a:hlinkClick r:id="rId3"/>
              </a:rPr>
              <a:t>dshulman@broward.edu</a:t>
            </a:r>
            <a:r>
              <a:rPr lang="en-US" sz="2800" dirty="0" smtClean="0"/>
              <a:t/>
            </a:r>
            <a:br>
              <a:rPr lang="en-US" sz="2800" dirty="0" smtClean="0"/>
            </a:br>
            <a:r>
              <a:rPr lang="en-US" sz="2800" dirty="0" smtClean="0"/>
              <a:t>Yaping Gao        </a:t>
            </a:r>
            <a:r>
              <a:rPr lang="en-US" sz="2800" dirty="0" smtClean="0">
                <a:hlinkClick r:id="rId4"/>
              </a:rPr>
              <a:t>ygao@broward.edu</a:t>
            </a:r>
            <a:endParaRPr lang="en-US" sz="2800" dirty="0"/>
          </a:p>
          <a:p>
            <a:r>
              <a:rPr lang="en-US" sz="2000" dirty="0"/>
              <a:t/>
            </a:r>
            <a:br>
              <a:rPr lang="en-US" sz="2000" dirty="0"/>
            </a:br>
            <a:endParaRPr lang="en-US" sz="2000" dirty="0">
              <a:solidFill>
                <a:srgbClr val="000090"/>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364" y="3454029"/>
            <a:ext cx="378097" cy="38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343" y="4242239"/>
            <a:ext cx="381000" cy="37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328" y="2167936"/>
            <a:ext cx="399002" cy="41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7"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12"/>
          <a:stretch>
            <a:fillRect/>
          </a:stretch>
        </p:blipFill>
        <p:spPr>
          <a:xfrm>
            <a:off x="1486231" y="6146800"/>
            <a:ext cx="1524000" cy="635000"/>
          </a:xfrm>
          <a:prstGeom prst="rect">
            <a:avLst/>
          </a:prstGeom>
        </p:spPr>
      </p:pic>
    </p:spTree>
    <p:custDataLst>
      <p:tags r:id="rId1"/>
    </p:custDataLst>
    <p:extLst>
      <p:ext uri="{BB962C8B-B14F-4D97-AF65-F5344CB8AC3E}">
        <p14:creationId xmlns:p14="http://schemas.microsoft.com/office/powerpoint/2010/main" val="6710648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2282698"/>
            <a:ext cx="1133475" cy="7653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309" y="2133600"/>
            <a:ext cx="5341382" cy="3352800"/>
          </a:xfrm>
          <a:prstGeom prst="rect">
            <a:avLst/>
          </a:prstGeom>
        </p:spPr>
      </p:pic>
      <p:pic>
        <p:nvPicPr>
          <p:cNvPr id="2"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1082457"/>
            <a:ext cx="9039378" cy="4524315"/>
          </a:xfrm>
          <a:prstGeom prst="rect">
            <a:avLst/>
          </a:prstGeom>
        </p:spPr>
        <p:txBody>
          <a:bodyPr wrap="square">
            <a:spAutoFit/>
          </a:bodyPr>
          <a:lstStyle/>
          <a:p>
            <a:pPr algn="ctr"/>
            <a:r>
              <a:rPr lang="en-US" sz="3200" b="1" spc="300" dirty="0" smtClean="0">
                <a:solidFill>
                  <a:srgbClr val="0070C0"/>
                </a:solidFill>
              </a:rPr>
              <a:t>What Do Accreditors Want to See?</a:t>
            </a:r>
          </a:p>
          <a:p>
            <a:endParaRPr lang="en-US" sz="1400" spc="300" dirty="0"/>
          </a:p>
          <a:p>
            <a:r>
              <a:rPr lang="en-US" sz="2000" b="1" spc="300" dirty="0" smtClean="0"/>
              <a:t>SACS Best Practices #1: </a:t>
            </a:r>
            <a:r>
              <a:rPr lang="en-US" sz="2000" b="1" spc="300" dirty="0" smtClean="0">
                <a:solidFill>
                  <a:srgbClr val="C00000"/>
                </a:solidFill>
              </a:rPr>
              <a:t>Institutional Context &amp; Commitment</a:t>
            </a:r>
            <a:endParaRPr lang="en-US" sz="2000" b="1" spc="300" dirty="0" smtClean="0"/>
          </a:p>
          <a:p>
            <a:endParaRPr lang="en-US" sz="1400" spc="300" dirty="0" smtClean="0"/>
          </a:p>
          <a:p>
            <a:r>
              <a:rPr lang="en-US" sz="2000" dirty="0" smtClean="0"/>
              <a:t>Did Broward College Online have these capabilities?</a:t>
            </a:r>
            <a:br>
              <a:rPr lang="en-US" sz="2000" dirty="0" smtClean="0"/>
            </a:br>
            <a:endParaRPr lang="en-US" sz="2000" dirty="0"/>
          </a:p>
          <a:p>
            <a:pPr marL="285750" indent="-285750">
              <a:buFont typeface="Arial" panose="020B0604020202020204" pitchFamily="34" charset="0"/>
              <a:buChar char="•"/>
            </a:pPr>
            <a:r>
              <a:rPr lang="en-US" sz="2000" dirty="0" smtClean="0"/>
              <a:t>Provide and facilitate the instructional and technical support relationships.</a:t>
            </a:r>
            <a:br>
              <a:rPr lang="en-US" sz="2000" dirty="0" smtClean="0"/>
            </a:br>
            <a:endParaRPr lang="en-US" sz="2000" dirty="0" smtClean="0"/>
          </a:p>
          <a:p>
            <a:pPr marL="285750" indent="-285750">
              <a:buFont typeface="Arial" panose="020B0604020202020204" pitchFamily="34" charset="0"/>
              <a:buChar char="•"/>
            </a:pPr>
            <a:r>
              <a:rPr lang="en-US" sz="2000" dirty="0" smtClean="0"/>
              <a:t>Provide </a:t>
            </a:r>
            <a:r>
              <a:rPr lang="en-US" sz="2000" dirty="0"/>
              <a:t>training and support to participating instructors and students</a:t>
            </a:r>
            <a:r>
              <a:rPr lang="en-US" sz="2000" dirty="0" smtClean="0"/>
              <a:t>.</a:t>
            </a:r>
            <a:br>
              <a:rPr lang="en-US" sz="2000" dirty="0" smtClean="0"/>
            </a:br>
            <a:endParaRPr lang="en-US" sz="2000" dirty="0"/>
          </a:p>
          <a:p>
            <a:pPr marL="285750" indent="-285750">
              <a:buFont typeface="Arial" panose="020B0604020202020204" pitchFamily="34" charset="0"/>
              <a:buChar char="•"/>
            </a:pPr>
            <a:r>
              <a:rPr lang="en-US" sz="2000" dirty="0" smtClean="0"/>
              <a:t>Assure </a:t>
            </a:r>
            <a:r>
              <a:rPr lang="en-US" sz="2000" dirty="0"/>
              <a:t>compliance with copyright law</a:t>
            </a:r>
            <a:r>
              <a:rPr lang="en-US" sz="2000" dirty="0" smtClean="0"/>
              <a:t>.</a:t>
            </a:r>
            <a:br>
              <a:rPr lang="en-US" sz="2000" dirty="0" smtClean="0"/>
            </a:br>
            <a:endParaRPr lang="en-US" sz="2000" dirty="0"/>
          </a:p>
          <a:p>
            <a:pPr marL="285750" indent="-285750">
              <a:buFont typeface="Arial" panose="020B0604020202020204" pitchFamily="34" charset="0"/>
              <a:buChar char="•"/>
            </a:pPr>
            <a:r>
              <a:rPr lang="en-US" sz="2000" dirty="0" smtClean="0"/>
              <a:t>Maintain </a:t>
            </a:r>
            <a:r>
              <a:rPr lang="en-US" sz="2000" dirty="0"/>
              <a:t>appropriate academic oversight</a:t>
            </a:r>
            <a:r>
              <a:rPr lang="en-US" sz="2000" dirty="0" smtClean="0"/>
              <a:t>.</a:t>
            </a:r>
            <a:endParaRPr lang="en-US" sz="2000" dirty="0"/>
          </a:p>
          <a:p>
            <a:endParaRPr lang="en-US" sz="1400" spc="300" dirty="0" smtClean="0"/>
          </a:p>
          <a:p>
            <a:endParaRPr lang="en-US" sz="1400" spc="300" dirty="0" smtClean="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8"/>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345474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309" y="2133600"/>
            <a:ext cx="5341382" cy="3352800"/>
          </a:xfrm>
          <a:prstGeom prst="rect">
            <a:avLst/>
          </a:prstGeom>
        </p:spPr>
      </p:pic>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1082457"/>
            <a:ext cx="8915402" cy="4924425"/>
          </a:xfrm>
          <a:prstGeom prst="rect">
            <a:avLst/>
          </a:prstGeom>
        </p:spPr>
        <p:txBody>
          <a:bodyPr wrap="square">
            <a:spAutoFit/>
          </a:bodyPr>
          <a:lstStyle/>
          <a:p>
            <a:pPr algn="ctr"/>
            <a:r>
              <a:rPr lang="en-US" sz="3200" b="1" spc="300" dirty="0" smtClean="0">
                <a:solidFill>
                  <a:srgbClr val="0070C0"/>
                </a:solidFill>
              </a:rPr>
              <a:t>What Do Accreditors Want to See?</a:t>
            </a:r>
          </a:p>
          <a:p>
            <a:endParaRPr lang="en-US" sz="1400" spc="300" dirty="0"/>
          </a:p>
          <a:p>
            <a:r>
              <a:rPr lang="en-US" sz="2000" b="1" spc="300" dirty="0" smtClean="0"/>
              <a:t>SACS Best Practices #2: </a:t>
            </a:r>
            <a:r>
              <a:rPr lang="en-US" sz="2000" b="1" spc="300" dirty="0" smtClean="0">
                <a:solidFill>
                  <a:srgbClr val="C00000"/>
                </a:solidFill>
              </a:rPr>
              <a:t>Curriculum and Instruction</a:t>
            </a:r>
            <a:endParaRPr lang="en-US" sz="2000" b="1" spc="300" dirty="0" smtClean="0"/>
          </a:p>
          <a:p>
            <a:pPr marL="342900" indent="-342900">
              <a:buAutoNum type="arabicPeriod"/>
            </a:pPr>
            <a:endParaRPr lang="en-US" sz="1400" spc="300" dirty="0" smtClean="0"/>
          </a:p>
          <a:p>
            <a:r>
              <a:rPr lang="en-US" sz="2000" dirty="0" smtClean="0"/>
              <a:t>How did we focus on learning and outcomes?</a:t>
            </a:r>
            <a:br>
              <a:rPr lang="en-US" sz="2000" dirty="0" smtClean="0"/>
            </a:br>
            <a:endParaRPr lang="en-US" sz="2000" dirty="0" smtClean="0"/>
          </a:p>
          <a:p>
            <a:pPr marL="285750" indent="-285750">
              <a:buFont typeface="Arial" panose="020B0604020202020204" pitchFamily="34" charset="0"/>
              <a:buChar char="•"/>
            </a:pPr>
            <a:r>
              <a:rPr lang="en-US" sz="2000" dirty="0" smtClean="0"/>
              <a:t>What </a:t>
            </a:r>
            <a:r>
              <a:rPr lang="en-US" sz="2000" dirty="0"/>
              <a:t>provisions </a:t>
            </a:r>
            <a:r>
              <a:rPr lang="en-US" sz="2000" dirty="0" smtClean="0"/>
              <a:t>exist for instructor</a:t>
            </a:r>
            <a:r>
              <a:rPr lang="en-US" sz="2000" dirty="0"/>
              <a:t>-student and student-</a:t>
            </a:r>
            <a:r>
              <a:rPr lang="en-US" sz="2000" dirty="0" smtClean="0"/>
              <a:t>student</a:t>
            </a:r>
            <a:br>
              <a:rPr lang="en-US" sz="2000" dirty="0" smtClean="0"/>
            </a:br>
            <a:r>
              <a:rPr lang="en-US" sz="2000" dirty="0" smtClean="0"/>
              <a:t> interaction?</a:t>
            </a:r>
            <a:br>
              <a:rPr lang="en-US" sz="2000" dirty="0" smtClean="0"/>
            </a:br>
            <a:endParaRPr lang="en-US" sz="2000" dirty="0"/>
          </a:p>
          <a:p>
            <a:pPr marL="285750" indent="-285750">
              <a:buFont typeface="Arial" panose="020B0604020202020204" pitchFamily="34" charset="0"/>
              <a:buChar char="•"/>
            </a:pPr>
            <a:r>
              <a:rPr lang="en-US" sz="2000" dirty="0" smtClean="0"/>
              <a:t>Is </a:t>
            </a:r>
            <a:r>
              <a:rPr lang="en-US" sz="2000" dirty="0"/>
              <a:t>instructor response to student assignments timely? </a:t>
            </a:r>
            <a:r>
              <a:rPr lang="en-US" sz="2000" dirty="0" smtClean="0"/>
              <a:t/>
            </a:r>
            <a:br>
              <a:rPr lang="en-US" sz="2000" dirty="0" smtClean="0"/>
            </a:br>
            <a:endParaRPr lang="en-US" sz="2000" dirty="0"/>
          </a:p>
          <a:p>
            <a:pPr marL="285750" indent="-285750">
              <a:buFont typeface="Arial" panose="020B0604020202020204" pitchFamily="34" charset="0"/>
              <a:buChar char="•"/>
            </a:pPr>
            <a:r>
              <a:rPr lang="en-US" sz="2000" dirty="0" smtClean="0"/>
              <a:t>What </a:t>
            </a:r>
            <a:r>
              <a:rPr lang="en-US" sz="2000" dirty="0"/>
              <a:t>technologies are used for program </a:t>
            </a:r>
            <a:r>
              <a:rPr lang="en-US" sz="2000" dirty="0" smtClean="0"/>
              <a:t>interaction?</a:t>
            </a:r>
            <a:br>
              <a:rPr lang="en-US" sz="2000" dirty="0" smtClean="0"/>
            </a:br>
            <a:endParaRPr lang="en-US" sz="2000" dirty="0"/>
          </a:p>
          <a:p>
            <a:pPr marL="285750" indent="-285750">
              <a:buFont typeface="Arial" panose="020B0604020202020204" pitchFamily="34" charset="0"/>
              <a:buChar char="•"/>
            </a:pPr>
            <a:r>
              <a:rPr lang="en-US" sz="2000" dirty="0" smtClean="0"/>
              <a:t>How </a:t>
            </a:r>
            <a:r>
              <a:rPr lang="en-US" sz="2000" dirty="0"/>
              <a:t>successful </a:t>
            </a:r>
            <a:r>
              <a:rPr lang="en-US" sz="2000" dirty="0" smtClean="0"/>
              <a:t>are the program outcomes </a:t>
            </a:r>
            <a:r>
              <a:rPr lang="en-US" sz="2000" dirty="0"/>
              <a:t>as indicated by </a:t>
            </a:r>
            <a:r>
              <a:rPr lang="en-US" sz="2000" dirty="0" smtClean="0"/>
              <a:t>surveys, comments</a:t>
            </a:r>
            <a:r>
              <a:rPr lang="en-US" sz="2000" dirty="0"/>
              <a:t>, or other measures</a:t>
            </a:r>
            <a:r>
              <a:rPr lang="en-US" sz="2000" dirty="0" smtClean="0"/>
              <a:t>?</a:t>
            </a:r>
            <a:endParaRPr lang="en-US" sz="1400" spc="300" dirty="0" smtClean="0"/>
          </a:p>
          <a:p>
            <a:endParaRPr lang="en-US" sz="1400" spc="300" dirty="0" smtClean="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7"/>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7059" y="1828800"/>
            <a:ext cx="1304542" cy="1371600"/>
          </a:xfrm>
          <a:prstGeom prst="rect">
            <a:avLst/>
          </a:prstGeom>
        </p:spPr>
      </p:pic>
    </p:spTree>
    <p:custDataLst>
      <p:tags r:id="rId1"/>
    </p:custDataLst>
    <p:extLst>
      <p:ext uri="{BB962C8B-B14F-4D97-AF65-F5344CB8AC3E}">
        <p14:creationId xmlns:p14="http://schemas.microsoft.com/office/powerpoint/2010/main" val="1882267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01720" y="1752454"/>
            <a:ext cx="5340559" cy="3353091"/>
          </a:xfrm>
          <a:prstGeom prst="rect">
            <a:avLst/>
          </a:prstGeom>
        </p:spPr>
      </p:pic>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1082457"/>
            <a:ext cx="8915402" cy="4616648"/>
          </a:xfrm>
          <a:prstGeom prst="rect">
            <a:avLst/>
          </a:prstGeom>
        </p:spPr>
        <p:txBody>
          <a:bodyPr wrap="square">
            <a:spAutoFit/>
          </a:bodyPr>
          <a:lstStyle/>
          <a:p>
            <a:pPr algn="ctr"/>
            <a:r>
              <a:rPr lang="en-US" sz="3200" b="1" spc="300" dirty="0" smtClean="0">
                <a:solidFill>
                  <a:srgbClr val="0070C0"/>
                </a:solidFill>
              </a:rPr>
              <a:t>What Do Accreditors Want to See?</a:t>
            </a:r>
          </a:p>
          <a:p>
            <a:endParaRPr lang="en-US" sz="2000" spc="300" dirty="0"/>
          </a:p>
          <a:p>
            <a:r>
              <a:rPr lang="en-US" sz="2000" b="1" spc="300" dirty="0" smtClean="0"/>
              <a:t>SACS Best Practices #3: </a:t>
            </a:r>
            <a:r>
              <a:rPr lang="en-US" sz="2000" b="1" spc="300" dirty="0" smtClean="0">
                <a:solidFill>
                  <a:srgbClr val="C00000"/>
                </a:solidFill>
              </a:rPr>
              <a:t>Faculty Support</a:t>
            </a:r>
            <a:endParaRPr lang="en-US" sz="2000" b="1" spc="300" dirty="0" smtClean="0"/>
          </a:p>
          <a:p>
            <a:pPr marL="342900" indent="-342900">
              <a:buAutoNum type="arabicPeriod"/>
            </a:pPr>
            <a:endParaRPr lang="en-US" sz="2000" spc="300" dirty="0" smtClean="0"/>
          </a:p>
          <a:p>
            <a:r>
              <a:rPr lang="en-US" sz="2000" dirty="0" smtClean="0"/>
              <a:t>How were our </a:t>
            </a:r>
            <a:r>
              <a:rPr lang="en-US" sz="2000" dirty="0"/>
              <a:t>f</a:t>
            </a:r>
            <a:r>
              <a:rPr lang="en-US" sz="2000" dirty="0" smtClean="0"/>
              <a:t>aculty </a:t>
            </a:r>
            <a:r>
              <a:rPr lang="en-US" sz="2000" dirty="0"/>
              <a:t>s</a:t>
            </a:r>
            <a:r>
              <a:rPr lang="en-US" sz="2000" dirty="0" smtClean="0"/>
              <a:t>upported for delivering </a:t>
            </a:r>
            <a:r>
              <a:rPr lang="en-US" sz="2000" dirty="0"/>
              <a:t>o</a:t>
            </a:r>
            <a:r>
              <a:rPr lang="en-US" sz="2000" dirty="0" smtClean="0"/>
              <a:t>nline </a:t>
            </a:r>
            <a:r>
              <a:rPr lang="en-US" sz="2000" dirty="0"/>
              <a:t>i</a:t>
            </a:r>
            <a:r>
              <a:rPr lang="en-US" sz="2000" dirty="0" smtClean="0"/>
              <a:t>nstruction?</a:t>
            </a:r>
            <a:br>
              <a:rPr lang="en-US" sz="2000" dirty="0" smtClean="0"/>
            </a:br>
            <a:endParaRPr lang="en-US" sz="2000" dirty="0"/>
          </a:p>
          <a:p>
            <a:pPr marL="285750" indent="-285750">
              <a:buFont typeface="Arial" panose="020B0604020202020204" pitchFamily="34" charset="0"/>
              <a:buChar char="•"/>
            </a:pPr>
            <a:r>
              <a:rPr lang="en-US" sz="2000" dirty="0" smtClean="0"/>
              <a:t>What </a:t>
            </a:r>
            <a:r>
              <a:rPr lang="en-US" sz="2000" dirty="0"/>
              <a:t>support services are available to those responsible for </a:t>
            </a:r>
            <a:r>
              <a:rPr lang="en-US" sz="2000" b="1" dirty="0" smtClean="0"/>
              <a:t>developing</a:t>
            </a:r>
            <a:r>
              <a:rPr lang="en-US" sz="2000" dirty="0" smtClean="0"/>
              <a:t> courses?</a:t>
            </a:r>
            <a:br>
              <a:rPr lang="en-US" sz="2000" dirty="0" smtClean="0"/>
            </a:br>
            <a:endParaRPr lang="en-US" sz="2000" dirty="0" smtClean="0"/>
          </a:p>
          <a:p>
            <a:pPr marL="285750" indent="-285750">
              <a:buFont typeface="Arial" panose="020B0604020202020204" pitchFamily="34" charset="0"/>
              <a:buChar char="•"/>
            </a:pPr>
            <a:r>
              <a:rPr lang="en-US" sz="2000" dirty="0" smtClean="0"/>
              <a:t>What </a:t>
            </a:r>
            <a:r>
              <a:rPr lang="en-US" sz="2000" dirty="0"/>
              <a:t>support services are available to those </a:t>
            </a:r>
            <a:r>
              <a:rPr lang="en-US" sz="2000" dirty="0" smtClean="0"/>
              <a:t>faculty </a:t>
            </a:r>
            <a:r>
              <a:rPr lang="en-US" sz="2000" b="1" dirty="0" smtClean="0"/>
              <a:t>teaching</a:t>
            </a:r>
            <a:r>
              <a:rPr lang="en-US" sz="2000" dirty="0" smtClean="0"/>
              <a:t> the classes?</a:t>
            </a:r>
            <a:br>
              <a:rPr lang="en-US" sz="2000" dirty="0" smtClean="0"/>
            </a:br>
            <a:endParaRPr lang="en-US" sz="2000" dirty="0" smtClean="0"/>
          </a:p>
          <a:p>
            <a:pPr marL="285750" indent="-285750">
              <a:buFont typeface="Arial" panose="020B0604020202020204" pitchFamily="34" charset="0"/>
              <a:buChar char="•"/>
            </a:pPr>
            <a:r>
              <a:rPr lang="en-US" sz="2000" dirty="0" smtClean="0"/>
              <a:t>What </a:t>
            </a:r>
            <a:r>
              <a:rPr lang="en-US" sz="2000" dirty="0"/>
              <a:t>orientation and </a:t>
            </a:r>
            <a:r>
              <a:rPr lang="en-US" sz="2000" dirty="0" smtClean="0"/>
              <a:t>train professional development are </a:t>
            </a:r>
            <a:r>
              <a:rPr lang="en-US" sz="2000" dirty="0"/>
              <a:t>available? </a:t>
            </a:r>
            <a:r>
              <a:rPr lang="en-US" sz="2000" dirty="0" smtClean="0"/>
              <a:t/>
            </a:r>
            <a:br>
              <a:rPr lang="en-US" sz="2000" dirty="0" smtClean="0"/>
            </a:br>
            <a:endParaRPr lang="en-US" sz="2000" dirty="0"/>
          </a:p>
          <a:p>
            <a:endParaRPr lang="en-US" sz="1400" spc="300" dirty="0" smtClean="0"/>
          </a:p>
          <a:p>
            <a:pPr marL="342900" indent="-342900">
              <a:buFont typeface="+mj-lt"/>
              <a:buAutoNum type="arabicPeriod"/>
            </a:pPr>
            <a:endParaRPr lang="en-US" sz="1400" spc="300" dirty="0" smtClean="0"/>
          </a:p>
          <a:p>
            <a:endParaRPr lang="en-US" sz="1400" spc="300" dirty="0" smtClean="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7"/>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31321" y="1860031"/>
            <a:ext cx="1598950" cy="1066800"/>
          </a:xfrm>
          <a:prstGeom prst="rect">
            <a:avLst/>
          </a:prstGeom>
        </p:spPr>
      </p:pic>
    </p:spTree>
    <p:custDataLst>
      <p:tags r:id="rId1"/>
    </p:custDataLst>
    <p:extLst>
      <p:ext uri="{BB962C8B-B14F-4D97-AF65-F5344CB8AC3E}">
        <p14:creationId xmlns:p14="http://schemas.microsoft.com/office/powerpoint/2010/main" val="36736073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01720" y="1752454"/>
            <a:ext cx="5340559" cy="3353091"/>
          </a:xfrm>
          <a:prstGeom prst="rect">
            <a:avLst/>
          </a:prstGeom>
        </p:spPr>
      </p:pic>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1082457"/>
            <a:ext cx="8915402" cy="4493538"/>
          </a:xfrm>
          <a:prstGeom prst="rect">
            <a:avLst/>
          </a:prstGeom>
        </p:spPr>
        <p:txBody>
          <a:bodyPr wrap="square">
            <a:spAutoFit/>
          </a:bodyPr>
          <a:lstStyle/>
          <a:p>
            <a:pPr algn="ctr"/>
            <a:r>
              <a:rPr lang="en-US" sz="3200" b="1" spc="300" dirty="0" smtClean="0">
                <a:solidFill>
                  <a:srgbClr val="0070C0"/>
                </a:solidFill>
              </a:rPr>
              <a:t>What Do Accreditors Want to See?</a:t>
            </a:r>
          </a:p>
          <a:p>
            <a:endParaRPr lang="en-US" sz="1400" spc="300" dirty="0"/>
          </a:p>
          <a:p>
            <a:r>
              <a:rPr lang="en-US" sz="2000" b="1" spc="300" dirty="0" smtClean="0"/>
              <a:t>SACS Best Practices #4: </a:t>
            </a:r>
            <a:r>
              <a:rPr lang="en-US" sz="2000" b="1" spc="300" dirty="0" smtClean="0">
                <a:solidFill>
                  <a:srgbClr val="C00000"/>
                </a:solidFill>
              </a:rPr>
              <a:t>Student Support</a:t>
            </a:r>
            <a:endParaRPr lang="en-US" sz="2000" b="1" spc="300" dirty="0" smtClean="0"/>
          </a:p>
          <a:p>
            <a:pPr marL="342900" indent="-342900">
              <a:buAutoNum type="arabicPeriod"/>
            </a:pPr>
            <a:endParaRPr lang="en-US" sz="2000" spc="300" dirty="0" smtClean="0"/>
          </a:p>
          <a:p>
            <a:r>
              <a:rPr lang="en-US" sz="2000" dirty="0" smtClean="0"/>
              <a:t>Are we serving today’s online students?</a:t>
            </a:r>
            <a:br>
              <a:rPr lang="en-US" sz="2000" dirty="0" smtClean="0"/>
            </a:br>
            <a:endParaRPr lang="en-US" sz="2000" dirty="0"/>
          </a:p>
          <a:p>
            <a:pPr marL="285750" indent="-285750">
              <a:buFont typeface="Arial" panose="020B0604020202020204" pitchFamily="34" charset="0"/>
              <a:buChar char="•"/>
            </a:pPr>
            <a:r>
              <a:rPr lang="en-US" sz="2000" dirty="0" smtClean="0"/>
              <a:t>What </a:t>
            </a:r>
            <a:r>
              <a:rPr lang="en-US" sz="2000" dirty="0"/>
              <a:t>steps are taken to retain students in the </a:t>
            </a:r>
            <a:r>
              <a:rPr lang="en-US" sz="2000" dirty="0" smtClean="0"/>
              <a:t>program?</a:t>
            </a:r>
            <a:br>
              <a:rPr lang="en-US" sz="2000" dirty="0" smtClean="0"/>
            </a:br>
            <a:endParaRPr lang="en-US" sz="2000" dirty="0" smtClean="0"/>
          </a:p>
          <a:p>
            <a:pPr marL="285750" indent="-285750">
              <a:buFont typeface="Arial" panose="020B0604020202020204" pitchFamily="34" charset="0"/>
              <a:buChar char="•"/>
            </a:pPr>
            <a:r>
              <a:rPr lang="en-US" sz="2000" dirty="0" smtClean="0"/>
              <a:t>What </a:t>
            </a:r>
            <a:r>
              <a:rPr lang="en-US" sz="2000" dirty="0"/>
              <a:t>is the history of student retention in this program</a:t>
            </a:r>
            <a:r>
              <a:rPr lang="en-US" sz="2000" dirty="0" smtClean="0"/>
              <a:t>?</a:t>
            </a:r>
            <a:r>
              <a:rPr lang="en-US" sz="2000" dirty="0"/>
              <a:t> </a:t>
            </a:r>
            <a:r>
              <a:rPr lang="en-US" sz="2000" dirty="0" smtClean="0"/>
              <a:t/>
            </a:r>
            <a:br>
              <a:rPr lang="en-US" sz="2000" dirty="0" smtClean="0"/>
            </a:br>
            <a:endParaRPr lang="en-US" sz="2000" dirty="0" smtClean="0"/>
          </a:p>
          <a:p>
            <a:pPr marL="285750" indent="-285750">
              <a:buFont typeface="Arial" panose="020B0604020202020204" pitchFamily="34" charset="0"/>
              <a:buChar char="•"/>
            </a:pPr>
            <a:r>
              <a:rPr lang="en-US" sz="2000" dirty="0" smtClean="0"/>
              <a:t>Do students </a:t>
            </a:r>
            <a:r>
              <a:rPr lang="en-US" sz="2000" dirty="0"/>
              <a:t>feel that they are part of a </a:t>
            </a:r>
            <a:r>
              <a:rPr lang="en-US" sz="2000" dirty="0" smtClean="0"/>
              <a:t>community?</a:t>
            </a:r>
            <a:r>
              <a:rPr lang="en-US" dirty="0" smtClean="0"/>
              <a:t/>
            </a:r>
            <a:br>
              <a:rPr lang="en-US" dirty="0" smtClean="0"/>
            </a:br>
            <a:endParaRPr lang="en-US" dirty="0" smtClean="0"/>
          </a:p>
          <a:p>
            <a:endParaRPr lang="en-US" sz="1400" spc="300" dirty="0" smtClean="0"/>
          </a:p>
          <a:p>
            <a:pPr marL="342900" indent="-342900">
              <a:buFont typeface="+mj-lt"/>
              <a:buAutoNum type="arabicPeriod"/>
            </a:pPr>
            <a:endParaRPr lang="en-US" sz="1400" spc="300" dirty="0" smtClean="0"/>
          </a:p>
          <a:p>
            <a:endParaRPr lang="en-US" sz="1400" spc="300" dirty="0" smtClean="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7"/>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9"/>
          <a:stretch>
            <a:fillRect/>
          </a:stretch>
        </p:blipFill>
        <p:spPr>
          <a:xfrm>
            <a:off x="6601156" y="1828800"/>
            <a:ext cx="2009444" cy="1143000"/>
          </a:xfrm>
          <a:prstGeom prst="rect">
            <a:avLst/>
          </a:prstGeom>
        </p:spPr>
      </p:pic>
    </p:spTree>
    <p:custDataLst>
      <p:tags r:id="rId1"/>
    </p:custDataLst>
    <p:extLst>
      <p:ext uri="{BB962C8B-B14F-4D97-AF65-F5344CB8AC3E}">
        <p14:creationId xmlns:p14="http://schemas.microsoft.com/office/powerpoint/2010/main" val="20384496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01720" y="1752454"/>
            <a:ext cx="5340559" cy="3353091"/>
          </a:xfrm>
          <a:prstGeom prst="rect">
            <a:avLst/>
          </a:prstGeom>
        </p:spPr>
      </p:pic>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097" y="1082457"/>
            <a:ext cx="8915402" cy="4616648"/>
          </a:xfrm>
          <a:prstGeom prst="rect">
            <a:avLst/>
          </a:prstGeom>
        </p:spPr>
        <p:txBody>
          <a:bodyPr wrap="square">
            <a:spAutoFit/>
          </a:bodyPr>
          <a:lstStyle/>
          <a:p>
            <a:pPr algn="ctr"/>
            <a:r>
              <a:rPr lang="en-US" sz="3200" b="1" spc="300" dirty="0" smtClean="0">
                <a:solidFill>
                  <a:srgbClr val="0070C0"/>
                </a:solidFill>
              </a:rPr>
              <a:t>What Do Accreditors Want to See?</a:t>
            </a:r>
          </a:p>
          <a:p>
            <a:endParaRPr lang="en-US" sz="1400" spc="300" dirty="0"/>
          </a:p>
          <a:p>
            <a:r>
              <a:rPr lang="en-US" sz="2000" b="1" spc="300" dirty="0" smtClean="0"/>
              <a:t>SACS Best Practices #5: </a:t>
            </a:r>
            <a:r>
              <a:rPr lang="en-US" sz="2000" b="1" spc="300" dirty="0" smtClean="0">
                <a:solidFill>
                  <a:srgbClr val="C00000"/>
                </a:solidFill>
              </a:rPr>
              <a:t>Evaluation and Assessment</a:t>
            </a:r>
            <a:endParaRPr lang="en-US" sz="2000" b="1" spc="300" dirty="0" smtClean="0"/>
          </a:p>
          <a:p>
            <a:pPr marL="342900" indent="-342900">
              <a:buAutoNum type="arabicPeriod"/>
            </a:pPr>
            <a:endParaRPr lang="en-US" sz="2000" spc="300" dirty="0" smtClean="0"/>
          </a:p>
          <a:p>
            <a:r>
              <a:rPr lang="en-US" sz="2000" dirty="0" smtClean="0"/>
              <a:t>How do we provide evidence based reporting of course objectives being met?</a:t>
            </a:r>
          </a:p>
          <a:p>
            <a:endParaRPr lang="en-US" sz="2000" dirty="0"/>
          </a:p>
          <a:p>
            <a:pPr marL="285750" indent="-285750">
              <a:buFont typeface="Arial" panose="020B0604020202020204" pitchFamily="34" charset="0"/>
              <a:buChar char="•"/>
            </a:pPr>
            <a:r>
              <a:rPr lang="en-US" sz="2000" dirty="0"/>
              <a:t>How </a:t>
            </a:r>
            <a:r>
              <a:rPr lang="en-US" sz="2000" dirty="0" smtClean="0"/>
              <a:t>is </a:t>
            </a:r>
            <a:r>
              <a:rPr lang="en-US" sz="2000" dirty="0"/>
              <a:t>ongoing program </a:t>
            </a:r>
            <a:r>
              <a:rPr lang="en-US" sz="2000" dirty="0" smtClean="0"/>
              <a:t>assessment </a:t>
            </a:r>
            <a:r>
              <a:rPr lang="en-US" sz="2000" dirty="0"/>
              <a:t>and </a:t>
            </a:r>
            <a:r>
              <a:rPr lang="en-US" sz="2000" dirty="0" smtClean="0"/>
              <a:t>development conducted?</a:t>
            </a:r>
            <a:br>
              <a:rPr lang="en-US" sz="2000" dirty="0" smtClean="0"/>
            </a:br>
            <a:endParaRPr lang="en-US" sz="2000" dirty="0" smtClean="0"/>
          </a:p>
          <a:p>
            <a:pPr marL="285750" indent="-285750">
              <a:buFont typeface="Arial" panose="020B0604020202020204" pitchFamily="34" charset="0"/>
              <a:buChar char="•"/>
            </a:pPr>
            <a:r>
              <a:rPr lang="en-US" sz="2000" dirty="0" smtClean="0"/>
              <a:t>Does </a:t>
            </a:r>
            <a:r>
              <a:rPr lang="en-US" sz="2000" dirty="0"/>
              <a:t>it cover the </a:t>
            </a:r>
            <a:r>
              <a:rPr lang="en-US" sz="2000" dirty="0" smtClean="0"/>
              <a:t>learning </a:t>
            </a:r>
            <a:r>
              <a:rPr lang="en-US" sz="2000" dirty="0"/>
              <a:t>outcomes, retention, </a:t>
            </a:r>
            <a:r>
              <a:rPr lang="en-US" sz="2000" dirty="0" smtClean="0"/>
              <a:t>resources, and services?</a:t>
            </a:r>
            <a:br>
              <a:rPr lang="en-US" sz="2000" dirty="0" smtClean="0"/>
            </a:br>
            <a:endParaRPr lang="en-US" sz="2000" dirty="0" smtClean="0"/>
          </a:p>
          <a:p>
            <a:pPr marL="285750" indent="-285750">
              <a:buFont typeface="Arial" panose="020B0604020202020204" pitchFamily="34" charset="0"/>
              <a:buChar char="•"/>
            </a:pPr>
            <a:r>
              <a:rPr lang="en-US" sz="2000" dirty="0" smtClean="0"/>
              <a:t>Who is involved </a:t>
            </a:r>
            <a:r>
              <a:rPr lang="en-US" sz="2000" dirty="0"/>
              <a:t>in the </a:t>
            </a:r>
            <a:r>
              <a:rPr lang="en-US" sz="2000" dirty="0" smtClean="0"/>
              <a:t>process </a:t>
            </a:r>
            <a:r>
              <a:rPr lang="en-US" sz="2000" dirty="0"/>
              <a:t>of planning for improvement</a:t>
            </a:r>
            <a:r>
              <a:rPr lang="en-US" sz="2000" dirty="0" smtClean="0"/>
              <a:t>?</a:t>
            </a:r>
            <a:br>
              <a:rPr lang="en-US" sz="2000" dirty="0" smtClean="0"/>
            </a:br>
            <a:endParaRPr lang="en-US" sz="2000" dirty="0"/>
          </a:p>
          <a:p>
            <a:pPr marL="285750" indent="-285750">
              <a:buFont typeface="Arial" panose="020B0604020202020204" pitchFamily="34" charset="0"/>
              <a:buChar char="•"/>
            </a:pPr>
            <a:r>
              <a:rPr lang="en-US" sz="2000" dirty="0" smtClean="0"/>
              <a:t>Has </a:t>
            </a:r>
            <a:r>
              <a:rPr lang="en-US" sz="2000" dirty="0"/>
              <a:t>the process had measurable results to date?</a:t>
            </a:r>
            <a:endParaRPr lang="en-US" sz="2000" spc="300" dirty="0"/>
          </a:p>
          <a:p>
            <a:endParaRPr lang="en-US" sz="1400" spc="300" dirty="0" smtClean="0"/>
          </a:p>
          <a:p>
            <a:endParaRPr lang="en-US" sz="1400" spc="300" dirty="0" smtClean="0"/>
          </a:p>
        </p:txBody>
      </p:sp>
      <p:sp>
        <p:nvSpPr>
          <p:cNvPr id="12"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831" y="6096000"/>
            <a:ext cx="3362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7"/>
          <a:stretch>
            <a:fillRect/>
          </a:stretch>
        </p:blipFill>
        <p:spPr>
          <a:xfrm>
            <a:off x="1486231" y="6146800"/>
            <a:ext cx="1524000" cy="635000"/>
          </a:xfrm>
          <a:prstGeom prst="rect">
            <a:avLst/>
          </a:prstGeom>
        </p:spPr>
      </p:pic>
      <p:sp>
        <p:nvSpPr>
          <p:cNvPr id="15" name="TextBox 14"/>
          <p:cNvSpPr txBox="1"/>
          <p:nvPr/>
        </p:nvSpPr>
        <p:spPr>
          <a:xfrm>
            <a:off x="3074240" y="6248400"/>
            <a:ext cx="12191" cy="533400"/>
          </a:xfrm>
          <a:prstGeom prst="rect">
            <a:avLst/>
          </a:prstGeom>
          <a:solidFill>
            <a:schemeClr val="tx2"/>
          </a:solidFill>
          <a:ln>
            <a:solidFill>
              <a:schemeClr val="tx2"/>
            </a:solidFill>
          </a:ln>
        </p:spPr>
        <p:txBody>
          <a:bodyPr wrap="square" rtlCol="0">
            <a:spAutoFit/>
          </a:bodyPr>
          <a:lstStyle/>
          <a:p>
            <a:endParaRPr lang="en-US" dirty="0"/>
          </a:p>
        </p:txBody>
      </p:sp>
      <p:pic>
        <p:nvPicPr>
          <p:cNvPr id="1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0231" y="6096000"/>
            <a:ext cx="875969" cy="74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6200" y="1752454"/>
            <a:ext cx="875969" cy="700775"/>
          </a:xfrm>
          <a:prstGeom prst="rect">
            <a:avLst/>
          </a:prstGeom>
        </p:spPr>
      </p:pic>
    </p:spTree>
    <p:custDataLst>
      <p:tags r:id="rId1"/>
    </p:custDataLst>
    <p:extLst>
      <p:ext uri="{BB962C8B-B14F-4D97-AF65-F5344CB8AC3E}">
        <p14:creationId xmlns:p14="http://schemas.microsoft.com/office/powerpoint/2010/main" val="9822226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901720" y="1752454"/>
            <a:ext cx="5340559" cy="3353091"/>
          </a:xfrm>
          <a:prstGeom prst="rect">
            <a:avLst/>
          </a:prstGeom>
        </p:spPr>
      </p:pic>
      <p:sp>
        <p:nvSpPr>
          <p:cNvPr id="2" name="Title 1"/>
          <p:cNvSpPr>
            <a:spLocks noGrp="1"/>
          </p:cNvSpPr>
          <p:nvPr>
            <p:ph type="title"/>
          </p:nvPr>
        </p:nvSpPr>
        <p:spPr>
          <a:xfrm>
            <a:off x="838200" y="1447800"/>
            <a:ext cx="7562582" cy="4495800"/>
          </a:xfrm>
        </p:spPr>
        <p:txBody>
          <a:bodyPr>
            <a:normAutofit fontScale="90000"/>
          </a:bodyPr>
          <a:lstStyle/>
          <a:p>
            <a:pPr marL="457200" indent="-457200" algn="l">
              <a:buFont typeface="Wingdings" panose="05000000000000000000" pitchFamily="2" charset="2"/>
              <a:buChar char="ü"/>
            </a:pPr>
            <a:r>
              <a:rPr lang="en-US" sz="3100" dirty="0" smtClean="0">
                <a:solidFill>
                  <a:srgbClr val="0070C0"/>
                </a:solidFill>
              </a:rPr>
              <a:t>Which of the following is </a:t>
            </a:r>
            <a:r>
              <a:rPr lang="en-US" sz="3100" u="sng" dirty="0" smtClean="0">
                <a:solidFill>
                  <a:srgbClr val="0070C0"/>
                </a:solidFill>
              </a:rPr>
              <a:t>not</a:t>
            </a:r>
            <a:r>
              <a:rPr lang="en-US" sz="3100" dirty="0" smtClean="0">
                <a:solidFill>
                  <a:srgbClr val="0070C0"/>
                </a:solidFill>
              </a:rPr>
              <a:t> among SACS best practices discussed in this session?</a:t>
            </a:r>
            <a:br>
              <a:rPr lang="en-US" sz="3100" dirty="0" smtClean="0">
                <a:solidFill>
                  <a:srgbClr val="0070C0"/>
                </a:solidFill>
              </a:rPr>
            </a:br>
            <a:r>
              <a:rPr lang="en-US" sz="3100" dirty="0" smtClean="0">
                <a:solidFill>
                  <a:srgbClr val="0070C0"/>
                </a:solidFill>
              </a:rPr>
              <a:t/>
            </a:r>
            <a:br>
              <a:rPr lang="en-US" sz="3100" dirty="0" smtClean="0">
                <a:solidFill>
                  <a:srgbClr val="0070C0"/>
                </a:solidFill>
              </a:rPr>
            </a:br>
            <a:r>
              <a:rPr lang="en-US" sz="3100" dirty="0" smtClean="0"/>
              <a:t>a. evaluation and assessment</a:t>
            </a:r>
            <a:br>
              <a:rPr lang="en-US" sz="3100" dirty="0" smtClean="0"/>
            </a:br>
            <a:r>
              <a:rPr lang="en-US" sz="3100" dirty="0" smtClean="0"/>
              <a:t>b. student support</a:t>
            </a:r>
            <a:br>
              <a:rPr lang="en-US" sz="3100" dirty="0" smtClean="0"/>
            </a:br>
            <a:r>
              <a:rPr lang="en-US" sz="3100" dirty="0" smtClean="0"/>
              <a:t>c. institutional commitment</a:t>
            </a:r>
            <a:br>
              <a:rPr lang="en-US" sz="3100" dirty="0" smtClean="0"/>
            </a:br>
            <a:r>
              <a:rPr lang="en-US" sz="3100" dirty="0" smtClean="0"/>
              <a:t>d. curriculum and instruction</a:t>
            </a:r>
            <a:br>
              <a:rPr lang="en-US" sz="3100" dirty="0" smtClean="0"/>
            </a:br>
            <a:r>
              <a:rPr lang="en-US" sz="3100" dirty="0"/>
              <a:t>e</a:t>
            </a:r>
            <a:r>
              <a:rPr lang="en-US" sz="3100" dirty="0" smtClean="0"/>
              <a:t>. type of LMS</a:t>
            </a:r>
            <a:br>
              <a:rPr lang="en-US" sz="3100" dirty="0" smtClean="0"/>
            </a:br>
            <a:r>
              <a:rPr lang="en-US" sz="3100" dirty="0" smtClean="0"/>
              <a:t>f. faculty support</a:t>
            </a:r>
            <a:r>
              <a:rPr lang="en-US" sz="2800" dirty="0">
                <a:solidFill>
                  <a:srgbClr val="0070C0"/>
                </a:solidFill>
              </a:rPr>
              <a:t/>
            </a:r>
            <a:br>
              <a:rPr lang="en-US" sz="2800" dirty="0">
                <a:solidFill>
                  <a:srgbClr val="0070C0"/>
                </a:solidFill>
              </a:rPr>
            </a:br>
            <a:r>
              <a:rPr lang="en-US" sz="2800" dirty="0" smtClean="0">
                <a:solidFill>
                  <a:srgbClr val="0070C0"/>
                </a:solidFill>
              </a:rPr>
              <a:t/>
            </a:r>
            <a:br>
              <a:rPr lang="en-US" sz="2800" dirty="0" smtClean="0">
                <a:solidFill>
                  <a:srgbClr val="0070C0"/>
                </a:solidFill>
              </a:rPr>
            </a:br>
            <a:endParaRPr lang="en-US" sz="1600" dirty="0">
              <a:solidFill>
                <a:srgbClr val="0070C0"/>
              </a:solidFill>
            </a:endParaRPr>
          </a:p>
        </p:txBody>
      </p:sp>
      <p:pic>
        <p:nvPicPr>
          <p:cNvPr id="4"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0" y="-18288"/>
            <a:ext cx="9144000" cy="85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95097" y="0"/>
            <a:ext cx="8915401" cy="4571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200" b="1" dirty="0">
                <a:effectLst>
                  <a:outerShdw blurRad="38100" dist="38100" dir="2700000" algn="tl">
                    <a:srgbClr val="000000">
                      <a:alpha val="43137"/>
                    </a:srgbClr>
                  </a:outerShdw>
                </a:effectLst>
              </a:rPr>
              <a:t>H</a:t>
            </a:r>
            <a:r>
              <a:rPr lang="en-US" sz="1800" b="1" dirty="0">
                <a:effectLst>
                  <a:outerShdw blurRad="38100" dist="38100" dir="2700000" algn="tl">
                    <a:srgbClr val="000000">
                      <a:alpha val="43137"/>
                    </a:srgbClr>
                  </a:outerShdw>
                </a:effectLst>
              </a:rPr>
              <a:t>arvesting </a:t>
            </a:r>
            <a:r>
              <a:rPr lang="en-US" sz="1800" b="1" dirty="0" smtClean="0">
                <a:effectLst>
                  <a:outerShdw blurRad="38100" dist="38100" dir="2700000" algn="tl">
                    <a:srgbClr val="000000">
                      <a:alpha val="43137"/>
                    </a:srgbClr>
                  </a:outerShdw>
                </a:effectLst>
              </a:rPr>
              <a:t> the  </a:t>
            </a:r>
            <a:r>
              <a:rPr lang="en-US" sz="3200" b="1" dirty="0" smtClean="0">
                <a:effectLst>
                  <a:outerShdw blurRad="38100" dist="38100" dir="2700000" algn="tl">
                    <a:srgbClr val="000000">
                      <a:alpha val="43137"/>
                    </a:srgbClr>
                  </a:outerShdw>
                </a:effectLst>
              </a:rPr>
              <a:t>B</a:t>
            </a:r>
            <a:r>
              <a:rPr lang="en-US" sz="1800" b="1" dirty="0" smtClean="0">
                <a:effectLst>
                  <a:outerShdw blurRad="38100" dist="38100" dir="2700000" algn="tl">
                    <a:srgbClr val="000000">
                      <a:alpha val="43137"/>
                    </a:srgbClr>
                  </a:outerShdw>
                </a:effectLst>
              </a:rPr>
              <a:t>enefits  </a:t>
            </a:r>
            <a:r>
              <a:rPr lang="en-US" sz="1800" b="1" dirty="0">
                <a:effectLst>
                  <a:outerShdw blurRad="38100" dist="38100" dir="2700000" algn="tl">
                    <a:srgbClr val="000000">
                      <a:alpha val="43137"/>
                    </a:srgbClr>
                  </a:outerShdw>
                </a:effectLst>
              </a:rPr>
              <a:t>of </a:t>
            </a:r>
            <a:r>
              <a:rPr lang="en-US" sz="1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QM C</a:t>
            </a:r>
            <a:r>
              <a:rPr lang="en-US" sz="1800" b="1" dirty="0" smtClean="0">
                <a:effectLst>
                  <a:outerShdw blurRad="38100" dist="38100" dir="2700000" algn="tl">
                    <a:srgbClr val="000000">
                      <a:alpha val="43137"/>
                    </a:srgbClr>
                  </a:outerShdw>
                </a:effectLst>
              </a:rPr>
              <a:t>ulture  for  </a:t>
            </a:r>
            <a:r>
              <a:rPr lang="en-US" sz="3200" b="1" dirty="0" smtClean="0">
                <a:effectLst>
                  <a:outerShdw blurRad="38100" dist="38100" dir="2700000" algn="tl">
                    <a:srgbClr val="000000">
                      <a:alpha val="43137"/>
                    </a:srgbClr>
                  </a:outerShdw>
                </a:effectLst>
              </a:rPr>
              <a:t>I</a:t>
            </a:r>
            <a:r>
              <a:rPr lang="en-US" sz="1800" b="1" dirty="0" smtClean="0">
                <a:effectLst>
                  <a:outerShdw blurRad="38100" dist="38100" dir="2700000" algn="tl">
                    <a:srgbClr val="000000">
                      <a:alpha val="43137"/>
                    </a:srgbClr>
                  </a:outerShdw>
                </a:effectLst>
              </a:rPr>
              <a:t>nstitutional   </a:t>
            </a:r>
            <a:r>
              <a:rPr lang="en-US" sz="3200" b="1" dirty="0" smtClean="0">
                <a:effectLst>
                  <a:outerShdw blurRad="38100" dist="38100" dir="2700000" algn="tl">
                    <a:srgbClr val="000000">
                      <a:alpha val="43137"/>
                    </a:srgbClr>
                  </a:outerShdw>
                </a:effectLst>
              </a:rPr>
              <a:t>A</a:t>
            </a:r>
            <a:r>
              <a:rPr lang="en-US" sz="1800" b="1" dirty="0" smtClean="0">
                <a:effectLst>
                  <a:outerShdw blurRad="38100" dist="38100" dir="2700000" algn="tl">
                    <a:srgbClr val="000000">
                      <a:alpha val="43137"/>
                    </a:srgbClr>
                  </a:outerShdw>
                </a:effectLst>
              </a:rPr>
              <a:t>ccreditation</a:t>
            </a:r>
            <a:endParaRPr lang="en-US" sz="1200" b="1" i="1" kern="300" spc="300" dirty="0">
              <a:solidFill>
                <a:srgbClr val="FFFF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0" y="2514600"/>
            <a:ext cx="1523771" cy="1523771"/>
          </a:xfrm>
          <a:prstGeom prst="rect">
            <a:avLst/>
          </a:prstGeom>
        </p:spPr>
      </p:pic>
    </p:spTree>
    <p:custDataLst>
      <p:tags r:id="rId1"/>
    </p:custDataLst>
    <p:extLst>
      <p:ext uri="{BB962C8B-B14F-4D97-AF65-F5344CB8AC3E}">
        <p14:creationId xmlns:p14="http://schemas.microsoft.com/office/powerpoint/2010/main" val="396580477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9044</TotalTime>
  <Words>1142</Words>
  <Application>Microsoft Macintosh PowerPoint</Application>
  <PresentationFormat>On-screen Show (4:3)</PresentationFormat>
  <Paragraphs>234</Paragraphs>
  <Slides>33</Slides>
  <Notes>13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of the following is not among SACS best practices discussed in this session?  a. evaluation and assessment b. student support c. institutional commitment d. curriculum and instruction e. type of LMS f. faculty support  </vt:lpstr>
      <vt:lpstr>Which of the following is or are not being currently addressed in the QM Rubric?  a. evaluation and assessment b. student support c. institutional commitment d. faculty support e. curriculum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for a little break with a guessing game!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Collegiate Admission &amp; Retention Services (CARS) for Broward College Online</dc:title>
  <dc:creator>Windows User</dc:creator>
  <cp:lastModifiedBy>David Shulman</cp:lastModifiedBy>
  <cp:revision>321</cp:revision>
  <cp:lastPrinted>2013-08-03T17:15:57Z</cp:lastPrinted>
  <dcterms:created xsi:type="dcterms:W3CDTF">2013-08-02T21:52:23Z</dcterms:created>
  <dcterms:modified xsi:type="dcterms:W3CDTF">2014-09-29T21:10:01Z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30022B02-7C05-4820-96C1-A6C6088BD1A2</vt:lpwstr>
  </property>
  <property fmtid="{D5CDD505-2E9C-101B-9397-08002B2CF9AE}" pid="3" name="ArticulatePath">
    <vt:lpwstr>QM_2014_BC_Online_v2</vt:lpwstr>
  </property>
</Properties>
</file>