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296400" cy="7010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3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743E-42A0-46FA-8B01-77ED5D551AD1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84D0-639B-4930-B284-313E164B6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25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kutakak@n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Collaboration and </a:t>
            </a:r>
            <a:br>
              <a:rPr lang="en-US" dirty="0" smtClean="0"/>
            </a:br>
            <a:r>
              <a:rPr lang="en-US" dirty="0" smtClean="0"/>
              <a:t>Rigorous Assessment:  </a:t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 smtClean="0"/>
              <a:t>Work with </a:t>
            </a:r>
            <a:br>
              <a:rPr lang="en-US" dirty="0" smtClean="0"/>
            </a:br>
            <a:r>
              <a:rPr lang="en-US" dirty="0" smtClean="0"/>
              <a:t>Individual Accountability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Quality Matters Conference</a:t>
            </a:r>
            <a:endParaRPr lang="en-US" dirty="0" smtClean="0"/>
          </a:p>
          <a:p>
            <a:pPr algn="ctr"/>
            <a:r>
              <a:rPr lang="en-US" dirty="0" smtClean="0"/>
              <a:t>October </a:t>
            </a:r>
            <a:r>
              <a:rPr lang="en-US" dirty="0" smtClean="0"/>
              <a:t>2013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Dr</a:t>
            </a:r>
            <a:r>
              <a:rPr lang="en-US" dirty="0"/>
              <a:t>. Joy </a:t>
            </a:r>
            <a:r>
              <a:rPr lang="en-US" dirty="0" err="1"/>
              <a:t>Kutaka</a:t>
            </a:r>
            <a:r>
              <a:rPr lang="en-US" dirty="0"/>
              <a:t>-Kennedy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215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 and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“enter” their discussion room (the tabbed page) and begin uploading their work for others to comment on</a:t>
            </a:r>
          </a:p>
          <a:p>
            <a:r>
              <a:rPr lang="en-US" dirty="0" smtClean="0"/>
              <a:t>Students read and comment on each other’s work</a:t>
            </a:r>
          </a:p>
          <a:p>
            <a:r>
              <a:rPr lang="en-US" dirty="0" smtClean="0"/>
              <a:t>The date and time of each comment is logged on the discussion page</a:t>
            </a:r>
          </a:p>
          <a:p>
            <a:r>
              <a:rPr lang="en-US" dirty="0" smtClean="0"/>
              <a:t>Instructors can track the dialogues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8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5048"/>
          </a:xfrm>
        </p:spPr>
        <p:txBody>
          <a:bodyPr>
            <a:normAutofit/>
          </a:bodyPr>
          <a:lstStyle/>
          <a:p>
            <a:r>
              <a:rPr lang="en-US" dirty="0" smtClean="0"/>
              <a:t>Instructors can see what, when, how much and what quality students are posting</a:t>
            </a:r>
          </a:p>
          <a:p>
            <a:r>
              <a:rPr lang="en-US" dirty="0" smtClean="0"/>
              <a:t>Instructors can view the original postings and subsequent conversations and interactions for each student’s work</a:t>
            </a:r>
          </a:p>
          <a:p>
            <a:r>
              <a:rPr lang="en-US" dirty="0" smtClean="0"/>
              <a:t>Using rubrics designed for the assignment, instructors can upload the rubric with commentary to each student’s </a:t>
            </a:r>
            <a:r>
              <a:rPr lang="en-US" dirty="0" err="1" smtClean="0"/>
              <a:t>gradebook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92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98848"/>
          </a:xfrm>
        </p:spPr>
        <p:txBody>
          <a:bodyPr>
            <a:normAutofit/>
          </a:bodyPr>
          <a:lstStyle/>
          <a:p>
            <a:r>
              <a:rPr lang="en-US" dirty="0" smtClean="0"/>
              <a:t>Questions?</a:t>
            </a:r>
          </a:p>
          <a:p>
            <a:endParaRPr lang="en-US" dirty="0"/>
          </a:p>
          <a:p>
            <a:r>
              <a:rPr lang="en-US" dirty="0" smtClean="0"/>
              <a:t>Please feel free to contact me:</a:t>
            </a:r>
          </a:p>
          <a:p>
            <a:endParaRPr lang="en-US" dirty="0"/>
          </a:p>
          <a:p>
            <a:r>
              <a:rPr lang="en-US" dirty="0" smtClean="0"/>
              <a:t>Dr. Joy </a:t>
            </a:r>
            <a:r>
              <a:rPr lang="en-US" dirty="0" err="1" smtClean="0"/>
              <a:t>Kutaka</a:t>
            </a:r>
            <a:r>
              <a:rPr lang="en-US" dirty="0" smtClean="0"/>
              <a:t>-Kennedy</a:t>
            </a:r>
          </a:p>
          <a:p>
            <a:r>
              <a:rPr lang="en-US" dirty="0" smtClean="0">
                <a:hlinkClick r:id="rId2"/>
              </a:rPr>
              <a:t>jkutakak@nu.edu</a:t>
            </a:r>
            <a:endParaRPr lang="en-US" dirty="0" smtClean="0"/>
          </a:p>
          <a:p>
            <a:r>
              <a:rPr lang="en-US" dirty="0" smtClean="0"/>
              <a:t>National University</a:t>
            </a:r>
          </a:p>
          <a:p>
            <a:r>
              <a:rPr lang="en-US" dirty="0" smtClean="0"/>
              <a:t>School of Education</a:t>
            </a:r>
          </a:p>
          <a:p>
            <a:r>
              <a:rPr lang="en-US" dirty="0" smtClean="0"/>
              <a:t>Department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85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27448"/>
          </a:xfrm>
        </p:spPr>
        <p:txBody>
          <a:bodyPr>
            <a:normAutofit/>
          </a:bodyPr>
          <a:lstStyle/>
          <a:p>
            <a:r>
              <a:rPr lang="en-US" dirty="0" smtClean="0"/>
              <a:t>Group work has many advantages </a:t>
            </a:r>
          </a:p>
          <a:p>
            <a:r>
              <a:rPr lang="en-US" dirty="0" smtClean="0"/>
              <a:t>For Learners</a:t>
            </a:r>
          </a:p>
          <a:p>
            <a:pPr lvl="1"/>
            <a:r>
              <a:rPr lang="en-US" dirty="0" smtClean="0"/>
              <a:t>Positive social interaction facilitates learning, memory and recall</a:t>
            </a:r>
          </a:p>
          <a:p>
            <a:pPr lvl="1"/>
            <a:r>
              <a:rPr lang="en-US" dirty="0" smtClean="0"/>
              <a:t>Students develop social skills</a:t>
            </a:r>
          </a:p>
          <a:p>
            <a:pPr lvl="1"/>
            <a:r>
              <a:rPr lang="en-US" dirty="0" smtClean="0"/>
              <a:t>Students often enjoy the activities more </a:t>
            </a:r>
          </a:p>
          <a:p>
            <a:r>
              <a:rPr lang="en-US" dirty="0" smtClean="0"/>
              <a:t>For Teachers</a:t>
            </a:r>
          </a:p>
          <a:p>
            <a:pPr lvl="1"/>
            <a:r>
              <a:rPr lang="en-US" dirty="0" smtClean="0"/>
              <a:t>Grading is streamlined with fewer papers to evaluate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09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274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Equal contributions</a:t>
            </a:r>
          </a:p>
          <a:p>
            <a:pPr lvl="1"/>
            <a:r>
              <a:rPr lang="en-US" dirty="0" smtClean="0"/>
              <a:t>Hard working students will excel and put in great effort</a:t>
            </a:r>
          </a:p>
          <a:p>
            <a:pPr lvl="1"/>
            <a:r>
              <a:rPr lang="en-US" dirty="0" smtClean="0"/>
              <a:t>Less motivated students will do the minimum to get by</a:t>
            </a:r>
          </a:p>
          <a:p>
            <a:r>
              <a:rPr lang="en-US" dirty="0" smtClean="0"/>
              <a:t>Equitable work load</a:t>
            </a:r>
          </a:p>
          <a:p>
            <a:pPr lvl="1"/>
            <a:r>
              <a:rPr lang="en-US" dirty="0" smtClean="0"/>
              <a:t>Hard working students will meet commitments</a:t>
            </a:r>
          </a:p>
          <a:p>
            <a:pPr lvl="1"/>
            <a:r>
              <a:rPr lang="en-US" dirty="0" smtClean="0"/>
              <a:t>Less motivated students may fail commitments</a:t>
            </a:r>
          </a:p>
          <a:p>
            <a:r>
              <a:rPr lang="en-US" dirty="0" smtClean="0"/>
              <a:t>Grade distribution</a:t>
            </a:r>
          </a:p>
          <a:p>
            <a:pPr lvl="1"/>
            <a:r>
              <a:rPr lang="en-US" dirty="0" smtClean="0"/>
              <a:t>Both students  often get the same grade, much to the chagrin of one and the delight of the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6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Exacerbated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who worked hard report feeling resentful of the students who were less motivated</a:t>
            </a:r>
          </a:p>
          <a:p>
            <a:r>
              <a:rPr lang="en-US" dirty="0" smtClean="0"/>
              <a:t>This resentment may surface in social conflicts and hostility among students</a:t>
            </a:r>
          </a:p>
          <a:p>
            <a:r>
              <a:rPr lang="en-US" dirty="0" smtClean="0"/>
              <a:t>The instructor may be called upon to mediate among unhappy students</a:t>
            </a:r>
          </a:p>
          <a:p>
            <a:r>
              <a:rPr lang="en-US" dirty="0" smtClean="0"/>
              <a:t>Issues of fairness arise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9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 strategies to hold students accountable for their work and contributions include</a:t>
            </a:r>
          </a:p>
          <a:p>
            <a:pPr lvl="1"/>
            <a:r>
              <a:rPr lang="en-US" dirty="0" smtClean="0"/>
              <a:t>Peer evaluations </a:t>
            </a:r>
          </a:p>
          <a:p>
            <a:pPr lvl="2"/>
            <a:r>
              <a:rPr lang="en-US" dirty="0" smtClean="0"/>
              <a:t>Students evaluate each other’s work and contributions</a:t>
            </a:r>
          </a:p>
          <a:p>
            <a:pPr lvl="1"/>
            <a:r>
              <a:rPr lang="en-US" dirty="0" err="1" smtClean="0"/>
              <a:t>Jigsawed</a:t>
            </a:r>
            <a:r>
              <a:rPr lang="en-US" dirty="0" smtClean="0"/>
              <a:t> work assignments</a:t>
            </a:r>
          </a:p>
          <a:p>
            <a:pPr lvl="2"/>
            <a:r>
              <a:rPr lang="en-US" dirty="0"/>
              <a:t>Students </a:t>
            </a:r>
            <a:r>
              <a:rPr lang="en-US" dirty="0" smtClean="0"/>
              <a:t>divide the tasks of the group project and commit to completing their assigned task</a:t>
            </a:r>
            <a:endParaRPr lang="en-US" dirty="0"/>
          </a:p>
          <a:p>
            <a:pPr lvl="1"/>
            <a:r>
              <a:rPr lang="en-US" dirty="0" err="1" smtClean="0"/>
              <a:t>Jigsawed</a:t>
            </a:r>
            <a:r>
              <a:rPr lang="en-US" dirty="0" smtClean="0"/>
              <a:t> roles </a:t>
            </a:r>
          </a:p>
          <a:p>
            <a:pPr lvl="2"/>
            <a:r>
              <a:rPr lang="en-US" dirty="0" smtClean="0"/>
              <a:t>One student might do the oral presentation, another the written paper, another the graphic 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88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Peer evaluations</a:t>
            </a:r>
          </a:p>
          <a:p>
            <a:pPr lvl="1"/>
            <a:r>
              <a:rPr lang="en-US" dirty="0" smtClean="0"/>
              <a:t>Peer on peer evaluations can be colored by ties of friendship or </a:t>
            </a:r>
            <a:r>
              <a:rPr lang="en-US" dirty="0" err="1" smtClean="0"/>
              <a:t>emnity</a:t>
            </a:r>
            <a:r>
              <a:rPr lang="en-US" dirty="0" smtClean="0"/>
              <a:t> unrelated to performance</a:t>
            </a:r>
          </a:p>
          <a:p>
            <a:r>
              <a:rPr lang="en-US" dirty="0" err="1" smtClean="0"/>
              <a:t>Jigsawed</a:t>
            </a:r>
            <a:r>
              <a:rPr lang="en-US" dirty="0" smtClean="0"/>
              <a:t> work assignments</a:t>
            </a:r>
          </a:p>
          <a:p>
            <a:pPr lvl="1"/>
            <a:r>
              <a:rPr lang="en-US" dirty="0"/>
              <a:t>Students with high standards don’t want their grade to suffer due to shoddy work done by less motivated or less capable </a:t>
            </a:r>
            <a:r>
              <a:rPr lang="en-US" dirty="0" smtClean="0"/>
              <a:t>students and will do it </a:t>
            </a:r>
          </a:p>
          <a:p>
            <a:r>
              <a:rPr lang="en-US" dirty="0" err="1" smtClean="0"/>
              <a:t>Jigsawed</a:t>
            </a:r>
            <a:r>
              <a:rPr lang="en-US" dirty="0" smtClean="0"/>
              <a:t> role assignments</a:t>
            </a:r>
          </a:p>
          <a:p>
            <a:pPr lvl="1"/>
            <a:r>
              <a:rPr lang="en-US" dirty="0" smtClean="0"/>
              <a:t>Students are graded on essentially different assignments which could compromise their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0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Online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group work can be designed to hold all students accountable to doing their assignments to the same standard</a:t>
            </a:r>
          </a:p>
          <a:p>
            <a:r>
              <a:rPr lang="en-US" dirty="0" smtClean="0"/>
              <a:t>The work of individual students can be assessed on their performance separate from the group project/product</a:t>
            </a:r>
          </a:p>
          <a:p>
            <a:r>
              <a:rPr lang="en-US" dirty="0" smtClean="0"/>
              <a:t>Everyone learns and is held accountable for their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46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Threaded Discussion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5048"/>
          </a:xfrm>
        </p:spPr>
        <p:txBody>
          <a:bodyPr/>
          <a:lstStyle/>
          <a:p>
            <a:r>
              <a:rPr lang="en-US" dirty="0" smtClean="0"/>
              <a:t>In online education, the threaded discussion is often used as a platform to students to interact ASYNCHRONOUSLY</a:t>
            </a:r>
          </a:p>
          <a:p>
            <a:r>
              <a:rPr lang="en-US" dirty="0" smtClean="0"/>
              <a:t>Students can log on 24/7 to </a:t>
            </a:r>
          </a:p>
          <a:p>
            <a:pPr lvl="1"/>
            <a:r>
              <a:rPr lang="en-US" dirty="0" smtClean="0"/>
              <a:t>post a comment to a classmate, </a:t>
            </a:r>
          </a:p>
          <a:p>
            <a:pPr lvl="1"/>
            <a:r>
              <a:rPr lang="en-US" dirty="0" smtClean="0"/>
              <a:t>upload their papers, and </a:t>
            </a:r>
          </a:p>
          <a:p>
            <a:pPr lvl="1"/>
            <a:r>
              <a:rPr lang="en-US" dirty="0" smtClean="0"/>
              <a:t>receive feedback from peers/instructor</a:t>
            </a:r>
          </a:p>
          <a:p>
            <a:r>
              <a:rPr lang="en-US" dirty="0" smtClean="0"/>
              <a:t>Chat sessions can be set up for synchronous interactions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instructions for the assignment are posted on the instructions page along with curricular resources (embedded videos, </a:t>
            </a:r>
            <a:r>
              <a:rPr lang="en-US" dirty="0" err="1" smtClean="0"/>
              <a:t>weblinks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Groups are set up on the instructions page so everyone knows which group to enter</a:t>
            </a:r>
          </a:p>
          <a:p>
            <a:r>
              <a:rPr lang="en-US" dirty="0" smtClean="0"/>
              <a:t>Groups have their separate instructions on their tabbed access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438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ollaboration and &amp;#x0D;&amp;#x0A;Rigorous Assessment:  &amp;#x0D;&amp;#x0A;Group Work with &amp;#x0D;&amp;#x0A;Individual Accountabilit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e Benefits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The Problems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The Problem Exacerbated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Possible Solution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Issues with Possible Solutions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An Online Solution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Threaded Discussion Format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Assignment Instructions&amp;quot;&quot;/&gt;&lt;property id=&quot;20307&quot; value=&quot;264&quot;/&gt;&lt;/object&gt;&lt;object type=&quot;3&quot; unique_id=&quot;10013&quot;&gt;&lt;property id=&quot;20148&quot; value=&quot;5&quot;/&gt;&lt;property id=&quot;20300&quot; value=&quot;Slide 10 - &amp;quot;Discussion and Interactions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Grading &amp;quot;&quot;/&gt;&lt;property id=&quot;20307&quot; value=&quot;266&quot;/&gt;&lt;/object&gt;&lt;object type=&quot;3&quot; unique_id=&quot;10015&quot;&gt;&lt;property id=&quot;20148&quot; value=&quot;5&quot;/&gt;&lt;property id=&quot;20300&quot; value=&quot;Slide 12 - &amp;quot;Contact Information&amp;quot;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427</TotalTime>
  <Words>553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Collaboration and  Rigorous Assessment:   Group Work with  Individual Accountability</vt:lpstr>
      <vt:lpstr>The Benefits</vt:lpstr>
      <vt:lpstr>The Problems</vt:lpstr>
      <vt:lpstr>The Problem Exacerbated</vt:lpstr>
      <vt:lpstr>Possible Solutions</vt:lpstr>
      <vt:lpstr>Issues with Possible Solutions</vt:lpstr>
      <vt:lpstr>An Online Solution</vt:lpstr>
      <vt:lpstr>Threaded Discussion Format</vt:lpstr>
      <vt:lpstr>Assignment Instructions</vt:lpstr>
      <vt:lpstr>Discussion and Interactions</vt:lpstr>
      <vt:lpstr>Grading 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 &amp; Rigorous Assessment:  Online Group Work with Individual Accountability</dc:title>
  <dc:creator>Joy Kutaka-Kennedy</dc:creator>
  <cp:lastModifiedBy>joy</cp:lastModifiedBy>
  <cp:revision>16</cp:revision>
  <cp:lastPrinted>2013-09-06T00:26:33Z</cp:lastPrinted>
  <dcterms:created xsi:type="dcterms:W3CDTF">2006-08-16T00:00:00Z</dcterms:created>
  <dcterms:modified xsi:type="dcterms:W3CDTF">2013-09-20T20:22:06Z</dcterms:modified>
</cp:coreProperties>
</file>