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70" r:id="rId5"/>
    <p:sldId id="284" r:id="rId6"/>
    <p:sldId id="285" r:id="rId7"/>
    <p:sldId id="290" r:id="rId8"/>
    <p:sldId id="282" r:id="rId9"/>
    <p:sldId id="286" r:id="rId10"/>
    <p:sldId id="288" r:id="rId11"/>
    <p:sldId id="289" r:id="rId12"/>
    <p:sldId id="287" r:id="rId13"/>
    <p:sldId id="280" r:id="rId14"/>
    <p:sldId id="291" r:id="rId15"/>
    <p:sldId id="283" r:id="rId16"/>
  </p:sldIdLst>
  <p:sldSz cx="9144000" cy="6858000" type="screen4x3"/>
  <p:notesSz cx="7010400" cy="92964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5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400F8-7987-4778-AEAA-C6B90B333563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73685-CB65-419E-98A0-662329AB0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02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25785-197F-488D-815D-7148EB82AEA7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8223C-FC7B-4594-B288-7619519B0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15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- Black Background w/ Gol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49817"/>
            <a:ext cx="8001000" cy="815608"/>
          </a:xfrm>
          <a:prstGeom prst="rect">
            <a:avLst/>
          </a:prstGeom>
        </p:spPr>
        <p:txBody>
          <a:bodyPr lIns="0" bIns="91440" anchor="b" anchorCtr="0">
            <a:spAutoFit/>
          </a:bodyPr>
          <a:lstStyle>
            <a:lvl1pPr algn="l"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1pPr>
          </a:lstStyle>
          <a:p>
            <a:r>
              <a:rPr lang="en-US" dirty="0" smtClean="0"/>
              <a:t>presentation title (lowercase)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790372"/>
            <a:ext cx="8001000" cy="584775"/>
          </a:xfrm>
        </p:spPr>
        <p:txBody>
          <a:bodyPr wrap="square" lIns="0" tIns="0" bIns="91440">
            <a:spAutoFit/>
          </a:bodyPr>
          <a:lstStyle>
            <a:lvl1pPr marL="0" indent="0" algn="l">
              <a:buNone/>
              <a:defRPr b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style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399972"/>
            <a:ext cx="8001000" cy="400110"/>
          </a:xfrm>
        </p:spPr>
        <p:txBody>
          <a:bodyPr wrap="square" lIns="0">
            <a:spAutoFit/>
          </a:bodyPr>
          <a:lstStyle>
            <a:lvl1pPr>
              <a:buNone/>
              <a:defRPr sz="2000" b="0" cap="all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Alternate subtitle</a:t>
            </a:r>
          </a:p>
        </p:txBody>
      </p:sp>
      <p:pic>
        <p:nvPicPr>
          <p:cNvPr id="9" name="Picture 8" descr="CON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00800" y="5836920"/>
            <a:ext cx="2743200" cy="10972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(Title &amp; Content) - M &amp; G Header w/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N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00800" y="5836920"/>
            <a:ext cx="2743200" cy="109728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914400"/>
            <a:ext cx="9144001" cy="304800"/>
            <a:chOff x="0" y="914400"/>
            <a:chExt cx="9144001" cy="304800"/>
          </a:xfrm>
        </p:grpSpPr>
        <p:pic>
          <p:nvPicPr>
            <p:cNvPr id="9" name="Picture 5" descr="C:\ASU\ppt-line.jp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30616"/>
              <a:ext cx="9143999" cy="188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 userDrawn="1"/>
          </p:nvSpPr>
          <p:spPr>
            <a:xfrm>
              <a:off x="0" y="1028700"/>
              <a:ext cx="9144001" cy="457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914400"/>
              <a:ext cx="9144000" cy="12801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901700" dist="38100" dir="5400000" sx="12000" sy="12000" algn="ctr" rotWithShape="0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182880" tIns="0" rIns="1097280" bIns="0" rtlCol="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(Two Content) - M &amp; G Header w/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N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00800" y="5836920"/>
            <a:ext cx="2743200" cy="10972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914400"/>
            <a:ext cx="9144001" cy="304800"/>
            <a:chOff x="0" y="914400"/>
            <a:chExt cx="9144001" cy="304800"/>
          </a:xfrm>
        </p:grpSpPr>
        <p:pic>
          <p:nvPicPr>
            <p:cNvPr id="10" name="Picture 5" descr="C:\ASU\ppt-line.jp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30616"/>
              <a:ext cx="9143999" cy="188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 userDrawn="1"/>
          </p:nvSpPr>
          <p:spPr>
            <a:xfrm>
              <a:off x="0" y="1028700"/>
              <a:ext cx="9144001" cy="457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0" y="914400"/>
              <a:ext cx="9144000" cy="12801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901700" dist="38100" dir="5400000" sx="12000" sy="12000" algn="ctr" rotWithShape="0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182880" tIns="0" rIns="1097280" bIns="0" rtlCol="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(Comparison) - M &amp; G Header w/ Black 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N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00800" y="5836920"/>
            <a:ext cx="2743200" cy="109728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914400"/>
            <a:ext cx="9144001" cy="304800"/>
            <a:chOff x="0" y="914400"/>
            <a:chExt cx="9144001" cy="304800"/>
          </a:xfrm>
        </p:grpSpPr>
        <p:pic>
          <p:nvPicPr>
            <p:cNvPr id="15" name="Picture 5" descr="C:\ASU\ppt-line.jp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30616"/>
              <a:ext cx="9143999" cy="188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 userDrawn="1"/>
          </p:nvSpPr>
          <p:spPr>
            <a:xfrm>
              <a:off x="0" y="1028700"/>
              <a:ext cx="9144001" cy="457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0" y="914400"/>
              <a:ext cx="9144000" cy="12801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901700" dist="38100" dir="5400000" sx="12000" sy="12000" algn="ctr" rotWithShape="0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182880" tIns="0" rIns="1097280" bIns="0" rtlCol="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(Title Only) - M &amp; G Header w/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914400"/>
            <a:ext cx="9144001" cy="304800"/>
            <a:chOff x="0" y="914400"/>
            <a:chExt cx="9144001" cy="304800"/>
          </a:xfrm>
        </p:grpSpPr>
        <p:pic>
          <p:nvPicPr>
            <p:cNvPr id="11" name="Picture 5" descr="C:\ASU\ppt-line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30616"/>
              <a:ext cx="9143999" cy="188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 userDrawn="1"/>
          </p:nvSpPr>
          <p:spPr>
            <a:xfrm>
              <a:off x="0" y="1028700"/>
              <a:ext cx="9144001" cy="457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914400"/>
              <a:ext cx="9144000" cy="12801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901700" dist="38100" dir="5400000" sx="12000" sy="12000" algn="ctr" rotWithShape="0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182880" tIns="0" rIns="1097280" bIns="0" rtlCol="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  <p:pic>
        <p:nvPicPr>
          <p:cNvPr id="10" name="Picture 9" descr="CON_Logo_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00800" y="5836920"/>
            <a:ext cx="2743200" cy="10972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yout 1 (Blank) - M &amp; G Header w/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1705428" y="2895600"/>
            <a:ext cx="5715000" cy="1066800"/>
          </a:xfrm>
        </p:spPr>
        <p:txBody>
          <a:bodyPr>
            <a:normAutofit/>
          </a:bodyPr>
          <a:lstStyle>
            <a:lvl1pPr algn="ctr">
              <a:buNone/>
              <a:defRPr sz="4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algn="ctr"/>
            <a:r>
              <a:rPr lang="en-US" sz="6000" b="1" spc="-1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body</a:t>
            </a:r>
            <a:r>
              <a:rPr lang="en-US" sz="6000" b="1" spc="-15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text</a:t>
            </a:r>
            <a:endParaRPr lang="en-US" sz="6000" b="1" spc="-1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1 (Title &amp; Content) - M &amp; G Header w/ Blac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867400"/>
            <a:ext cx="2743200" cy="10972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914400"/>
            <a:ext cx="9144001" cy="304800"/>
            <a:chOff x="0" y="914400"/>
            <a:chExt cx="9144001" cy="304800"/>
          </a:xfrm>
        </p:grpSpPr>
        <p:pic>
          <p:nvPicPr>
            <p:cNvPr id="13" name="Picture 5" descr="C:\ASU\ppt-line.jp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30616"/>
              <a:ext cx="9143999" cy="188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 userDrawn="1"/>
          </p:nvSpPr>
          <p:spPr>
            <a:xfrm>
              <a:off x="0" y="1028700"/>
              <a:ext cx="9144001" cy="457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914400"/>
              <a:ext cx="9144000" cy="12801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901700" dist="38100" dir="5400000" sx="12000" sy="12000" algn="ctr" rotWithShape="0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457200" bIns="0" rtlCol="0" anchor="ctr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17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1 (Title &amp; Content) - M &amp; G Header w/ Blac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867400"/>
            <a:ext cx="2743200" cy="10972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914400"/>
            <a:ext cx="9144001" cy="304800"/>
            <a:chOff x="0" y="914400"/>
            <a:chExt cx="9144001" cy="304800"/>
          </a:xfrm>
        </p:grpSpPr>
        <p:pic>
          <p:nvPicPr>
            <p:cNvPr id="6" name="Picture 5" descr="C:\ASU\ppt-line.jp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30616"/>
              <a:ext cx="9143999" cy="188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 userDrawn="1"/>
          </p:nvSpPr>
          <p:spPr>
            <a:xfrm>
              <a:off x="0" y="1028700"/>
              <a:ext cx="9144001" cy="457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914400"/>
              <a:ext cx="9144000" cy="12801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901700" dist="38100" dir="5400000" sx="12000" sy="12000" algn="ctr" rotWithShape="0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457200" bIns="0" rtlCol="0" anchor="ctr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942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1 (Two Content) - M &amp; G Header w/ Blac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867400"/>
            <a:ext cx="2743200" cy="10972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914400"/>
            <a:ext cx="9144001" cy="304800"/>
            <a:chOff x="0" y="914400"/>
            <a:chExt cx="9144001" cy="304800"/>
          </a:xfrm>
        </p:grpSpPr>
        <p:pic>
          <p:nvPicPr>
            <p:cNvPr id="12" name="Picture 5" descr="C:\ASU\ppt-line.jp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30616"/>
              <a:ext cx="9143999" cy="188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 userDrawn="1"/>
          </p:nvSpPr>
          <p:spPr>
            <a:xfrm>
              <a:off x="0" y="1028700"/>
              <a:ext cx="9144001" cy="457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914400"/>
              <a:ext cx="9144000" cy="12801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901700" dist="38100" dir="5400000" sx="12000" sy="12000" algn="ctr" rotWithShape="0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457200" bIns="0" rtlCol="0" anchor="ctr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39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1 (Comparison) - M &amp; G Header w/ Black Gradient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867400"/>
            <a:ext cx="2743200" cy="109728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914400"/>
            <a:ext cx="9144001" cy="304800"/>
            <a:chOff x="0" y="914400"/>
            <a:chExt cx="9144001" cy="304800"/>
          </a:xfrm>
        </p:grpSpPr>
        <p:pic>
          <p:nvPicPr>
            <p:cNvPr id="14" name="Picture 5" descr="C:\ASU\ppt-line.jp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30616"/>
              <a:ext cx="9143999" cy="188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 userDrawn="1"/>
          </p:nvSpPr>
          <p:spPr>
            <a:xfrm>
              <a:off x="0" y="1028700"/>
              <a:ext cx="9144001" cy="457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914400"/>
              <a:ext cx="9144000" cy="12801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901700" dist="38100" dir="5400000" sx="12000" sy="12000" algn="ctr" rotWithShape="0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457200" bIns="0" rtlCol="0" anchor="ctr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228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1 (Title Only) - M &amp; G Header w/ Blac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914400"/>
            <a:ext cx="9144001" cy="304800"/>
            <a:chOff x="0" y="914400"/>
            <a:chExt cx="9144001" cy="304800"/>
          </a:xfrm>
        </p:grpSpPr>
        <p:pic>
          <p:nvPicPr>
            <p:cNvPr id="10" name="Picture 5" descr="C:\ASU\ppt-line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30616"/>
              <a:ext cx="9143999" cy="188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 userDrawn="1"/>
          </p:nvSpPr>
          <p:spPr>
            <a:xfrm>
              <a:off x="0" y="1028700"/>
              <a:ext cx="9144001" cy="457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914400"/>
              <a:ext cx="9144000" cy="12801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901700" dist="38100" dir="5400000" sx="12000" sy="12000" algn="ctr" rotWithShape="0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457200" bIns="0" rtlCol="0" anchor="ctr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867400"/>
            <a:ext cx="274320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36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ayout 1 (Blank) - M &amp; G Header w/ Blac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867400"/>
            <a:ext cx="274320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66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ayout 1 (Blank) - M &amp; G Header w/ Blac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869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7696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</p:spPr>
        <p:txBody>
          <a:bodyPr vert="horz" lIns="457200" tIns="45720" rIns="457200" bIns="182880" rtlCol="0" anchor="b" anchorCtr="0">
            <a:normAutofit/>
          </a:bodyPr>
          <a:lstStyle/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708" r:id="rId3"/>
    <p:sldLayoutId id="2147483719" r:id="rId4"/>
    <p:sldLayoutId id="2147483709" r:id="rId5"/>
    <p:sldLayoutId id="2147483710" r:id="rId6"/>
    <p:sldLayoutId id="2147483711" r:id="rId7"/>
    <p:sldLayoutId id="2147483717" r:id="rId8"/>
    <p:sldLayoutId id="2147483718" r:id="rId9"/>
    <p:sldLayoutId id="2147483697" r:id="rId10"/>
    <p:sldLayoutId id="2147483699" r:id="rId11"/>
    <p:sldLayoutId id="2147483700" r:id="rId12"/>
    <p:sldLayoutId id="2147483701" r:id="rId13"/>
    <p:sldLayoutId id="2147483702" r:id="rId14"/>
  </p:sldLayoutIdLst>
  <p:txStyles>
    <p:titleStyle>
      <a:lvl1pPr algn="r" defTabSz="914400" rtl="0" eaLnBrk="1" latinLnBrk="0" hangingPunct="1">
        <a:lnSpc>
          <a:spcPts val="3600"/>
        </a:lnSpc>
        <a:spcBef>
          <a:spcPct val="0"/>
        </a:spcBef>
        <a:buNone/>
        <a:defRPr sz="4000" b="1" kern="1200">
          <a:solidFill>
            <a:schemeClr val="bg1"/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effectLst/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effectLst/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effectLst/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effectLst/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effectLst/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80266"/>
            <a:ext cx="8001000" cy="1985159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PERFECTLY CLEAR?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MAYBE NOT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790372"/>
            <a:ext cx="8001000" cy="1040285"/>
          </a:xfrm>
        </p:spPr>
        <p:txBody>
          <a:bodyPr/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Nathalie </a:t>
            </a:r>
            <a:r>
              <a:rPr lang="en-US" sz="2800" dirty="0" smtClean="0"/>
              <a:t>Rennell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3399972"/>
            <a:ext cx="8001000" cy="1508105"/>
          </a:xfrm>
        </p:spPr>
        <p:txBody>
          <a:bodyPr/>
          <a:lstStyle/>
          <a:p>
            <a:pPr algn="ctr"/>
            <a:endParaRPr lang="en-US" cap="none" dirty="0" smtClean="0"/>
          </a:p>
          <a:p>
            <a:pPr algn="ctr"/>
            <a:endParaRPr lang="en-US" cap="none" dirty="0"/>
          </a:p>
          <a:p>
            <a:pPr algn="ctr"/>
            <a:r>
              <a:rPr lang="en-US" cap="none" dirty="0" smtClean="0"/>
              <a:t>8th Annual QM Conference</a:t>
            </a:r>
          </a:p>
          <a:p>
            <a:pPr algn="ctr"/>
            <a:r>
              <a:rPr lang="en-US" cap="none" dirty="0" smtClean="0"/>
              <a:t>November 2, 2016</a:t>
            </a:r>
            <a:endParaRPr lang="en-US" cap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705428" y="838199"/>
            <a:ext cx="5715000" cy="4777673"/>
          </a:xfrm>
        </p:spPr>
        <p:txBody>
          <a:bodyPr>
            <a:noAutofit/>
          </a:bodyPr>
          <a:lstStyle/>
          <a:p>
            <a:r>
              <a:rPr lang="en-US" sz="3600" dirty="0" smtClean="0"/>
              <a:t>QM Standard 3.3 </a:t>
            </a:r>
          </a:p>
          <a:p>
            <a:r>
              <a:rPr lang="en-US" sz="3600" dirty="0" smtClean="0"/>
              <a:t>“</a:t>
            </a:r>
            <a:r>
              <a:rPr lang="en-US" sz="3200" dirty="0" smtClean="0"/>
              <a:t>SPECIFIC</a:t>
            </a:r>
            <a:r>
              <a:rPr lang="en-US" sz="3600" dirty="0" smtClean="0"/>
              <a:t> and descriptive CRITERIA are provided for the EVALUATION of student’s work and participation and are tied to the course grading policy.”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Perfectly Clear Ideas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12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2163914"/>
            <a:ext cx="8001000" cy="601511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2790372"/>
            <a:ext cx="8001000" cy="2209836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sz="2400" dirty="0" smtClean="0"/>
              <a:t>Contact: nathalie.rennell@asu.edu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199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62000"/>
            <a:ext cx="6426200" cy="4819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7122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Discuss the history of variable student outcomes on a key assignment, despite “clear” instructions, template and exemplar.</a:t>
            </a:r>
          </a:p>
          <a:p>
            <a:r>
              <a:rPr lang="en-US" dirty="0" smtClean="0"/>
              <a:t>Explain the methodology used to evaluate student performance on a key assignment.</a:t>
            </a:r>
          </a:p>
          <a:p>
            <a:r>
              <a:rPr lang="en-US" dirty="0" smtClean="0"/>
              <a:t>Using QM Standard 3.3 as a guide, collaborate with colleagues on developing strategies to improve student performance on a key assignment.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Learning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9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Short Poll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2" r="1687" b="29511"/>
          <a:stretch/>
        </p:blipFill>
        <p:spPr>
          <a:xfrm>
            <a:off x="2438400" y="1702090"/>
            <a:ext cx="4287492" cy="39367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2541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Why not perfectly clear?</a:t>
            </a:r>
          </a:p>
          <a:p>
            <a:r>
              <a:rPr lang="en-US" dirty="0" smtClean="0"/>
              <a:t>Why this assignment?</a:t>
            </a:r>
          </a:p>
          <a:p>
            <a:r>
              <a:rPr lang="en-US" dirty="0" smtClean="0"/>
              <a:t>Why this section of the assignment?</a:t>
            </a:r>
          </a:p>
          <a:p>
            <a:r>
              <a:rPr lang="en-US" dirty="0" smtClean="0"/>
              <a:t>Why now?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“WHY”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66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done to make instructions “perfectly clear”?</a:t>
            </a:r>
          </a:p>
          <a:p>
            <a:pPr lvl="1"/>
            <a:r>
              <a:rPr lang="en-US" dirty="0" smtClean="0"/>
              <a:t>What changes made to design of specific section of the assignment?</a:t>
            </a:r>
          </a:p>
          <a:p>
            <a:pPr lvl="1"/>
            <a:r>
              <a:rPr lang="en-US" dirty="0" smtClean="0"/>
              <a:t>What best practices were followed?</a:t>
            </a:r>
          </a:p>
          <a:p>
            <a:pPr lvl="2"/>
            <a:r>
              <a:rPr lang="en-US" dirty="0" smtClean="0"/>
              <a:t>Template</a:t>
            </a:r>
          </a:p>
          <a:p>
            <a:pPr lvl="2"/>
            <a:r>
              <a:rPr lang="en-US" dirty="0" smtClean="0"/>
              <a:t>Colleague review and feedback</a:t>
            </a:r>
          </a:p>
          <a:p>
            <a:pPr lvl="2"/>
            <a:r>
              <a:rPr lang="en-US" dirty="0" smtClean="0"/>
              <a:t>Student feedback</a:t>
            </a:r>
          </a:p>
          <a:p>
            <a:pPr lvl="2"/>
            <a:r>
              <a:rPr lang="en-US" dirty="0" smtClean="0"/>
              <a:t>Exemplar</a:t>
            </a:r>
          </a:p>
          <a:p>
            <a:pPr lvl="2"/>
            <a:r>
              <a:rPr lang="en-US" dirty="0" smtClean="0"/>
              <a:t>Voiced instruction using </a:t>
            </a:r>
            <a:r>
              <a:rPr lang="en-US" dirty="0" err="1" smtClean="0"/>
              <a:t>VoiceThread</a:t>
            </a:r>
            <a:endParaRPr lang="en-US" dirty="0" smtClean="0"/>
          </a:p>
          <a:p>
            <a:pPr lvl="2"/>
            <a:r>
              <a:rPr lang="en-US" dirty="0" smtClean="0"/>
              <a:t>Grading Rubric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“WHAT”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8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436" y="1600200"/>
            <a:ext cx="5857128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Initial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08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436" y="1600200"/>
            <a:ext cx="5857128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Current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04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9691167"/>
              </p:ext>
            </p:extLst>
          </p:nvPr>
        </p:nvGraphicFramePr>
        <p:xfrm>
          <a:off x="685800" y="1447800"/>
          <a:ext cx="762000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/>
                <a:gridCol w="1270000"/>
                <a:gridCol w="1270000"/>
                <a:gridCol w="1270000"/>
                <a:gridCol w="1270000"/>
                <a:gridCol w="1270000"/>
              </a:tblGrid>
              <a:tr h="729691">
                <a:tc>
                  <a:txBody>
                    <a:bodyPr/>
                    <a:lstStyle/>
                    <a:p>
                      <a:r>
                        <a:rPr lang="en-US" dirty="0" smtClean="0"/>
                        <a:t>Term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Fall A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Fall B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Spring</a:t>
                      </a:r>
                      <a:r>
                        <a:rPr lang="en-US" baseline="0" dirty="0" smtClean="0"/>
                        <a:t> A 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Spring</a:t>
                      </a:r>
                      <a:r>
                        <a:rPr lang="en-US" baseline="0" dirty="0" smtClean="0"/>
                        <a:t> B 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Fall A</a:t>
                      </a:r>
                      <a:r>
                        <a:rPr lang="en-US" baseline="0" dirty="0" smtClean="0"/>
                        <a:t> 2016</a:t>
                      </a:r>
                      <a:endParaRPr lang="en-US" dirty="0"/>
                    </a:p>
                  </a:txBody>
                  <a:tcPr/>
                </a:tc>
              </a:tr>
              <a:tr h="2293315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students, grading faculty &amp; resources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 = 45</a:t>
                      </a:r>
                    </a:p>
                    <a:p>
                      <a:r>
                        <a:rPr lang="en-US" dirty="0" smtClean="0"/>
                        <a:t>Fac. = 2</a:t>
                      </a:r>
                    </a:p>
                    <a:p>
                      <a:r>
                        <a:rPr lang="en-US" dirty="0" smtClean="0"/>
                        <a:t>Initial template,</a:t>
                      </a:r>
                    </a:p>
                    <a:p>
                      <a:r>
                        <a:rPr lang="en-US" dirty="0" smtClean="0"/>
                        <a:t>VT for intro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 = 37</a:t>
                      </a:r>
                    </a:p>
                    <a:p>
                      <a:r>
                        <a:rPr lang="en-US" dirty="0" smtClean="0"/>
                        <a:t>Fac. = 2</a:t>
                      </a:r>
                    </a:p>
                    <a:p>
                      <a:r>
                        <a:rPr lang="en-US" dirty="0" smtClean="0"/>
                        <a:t>Revise1 template, VT for intro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 = 29</a:t>
                      </a:r>
                    </a:p>
                    <a:p>
                      <a:r>
                        <a:rPr lang="en-US" dirty="0" smtClean="0"/>
                        <a:t>Fac. =</a:t>
                      </a:r>
                      <a:r>
                        <a:rPr lang="en-US" baseline="0" dirty="0" smtClean="0"/>
                        <a:t> 1</a:t>
                      </a:r>
                    </a:p>
                    <a:p>
                      <a:r>
                        <a:rPr lang="en-US" baseline="0" dirty="0" smtClean="0"/>
                        <a:t>Initial template, VT for intro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 = 33</a:t>
                      </a:r>
                    </a:p>
                    <a:p>
                      <a:r>
                        <a:rPr lang="en-US" dirty="0" smtClean="0"/>
                        <a:t>Fac. = 2</a:t>
                      </a:r>
                    </a:p>
                    <a:p>
                      <a:r>
                        <a:rPr lang="en-US" dirty="0" smtClean="0"/>
                        <a:t>Revise 2 template</a:t>
                      </a:r>
                    </a:p>
                    <a:p>
                      <a:r>
                        <a:rPr lang="en-US" dirty="0" smtClean="0"/>
                        <a:t>Revise exemplar, VT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 = 28</a:t>
                      </a:r>
                    </a:p>
                    <a:p>
                      <a:r>
                        <a:rPr lang="en-US" dirty="0" smtClean="0"/>
                        <a:t>Fac. = 2</a:t>
                      </a:r>
                    </a:p>
                    <a:p>
                      <a:r>
                        <a:rPr lang="en-US" dirty="0" smtClean="0"/>
                        <a:t>Revise</a:t>
                      </a:r>
                      <a:r>
                        <a:rPr lang="en-US" baseline="0" dirty="0" smtClean="0"/>
                        <a:t> 2</a:t>
                      </a:r>
                      <a:r>
                        <a:rPr lang="en-US" dirty="0" smtClean="0"/>
                        <a:t> template, screen capture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32039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% of students duplicating outcome measures &amp; objectives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47%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38%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52%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54%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32%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69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6.0&quot;&gt;&lt;object type=&quot;1&quot; unique_id=&quot;10001&quot;&gt;&lt;object type=&quot;8&quot; unique_id=&quot;10415&quot;&gt;&lt;/object&gt;&lt;object type=&quot;2&quot; unique_id=&quot;10416&quot;&gt;&lt;object type=&quot;3&quot; unique_id=&quot;10417&quot;&gt;&lt;property id=&quot;20148&quot; value=&quot;5&quot;/&gt;&lt;property id=&quot;20300&quot; value=&quot;Slide 1 - &amp;quot;presentation title goes here&amp;quot;&quot;/&gt;&lt;property id=&quot;20307&quot; value=&quot;270&quot;/&gt;&lt;/object&gt;&lt;object type=&quot;3&quot; unique_id=&quot;10418&quot;&gt;&lt;property id=&quot;20148&quot; value=&quot;5&quot;/&gt;&lt;property id=&quot;20300&quot; value=&quot;Slide 2&quot;/&gt;&lt;property id=&quot;20307&quot; value=&quot;280&quot;/&gt;&lt;/object&gt;&lt;object type=&quot;3&quot; unique_id=&quot;10803&quot;&gt;&lt;property id=&quot;20148&quot; value=&quot;5&quot;/&gt;&lt;property id=&quot;20300&quot; value=&quot;Slide 3 - &amp;quot;slide title goes here&amp;quot;&quot;/&gt;&lt;property id=&quot;20307&quot; value=&quot;281&quot;/&gt;&lt;/object&gt;&lt;object type=&quot;3&quot; unique_id=&quot;10840&quot;&gt;&lt;property id=&quot;20148&quot; value=&quot;5&quot;/&gt;&lt;property id=&quot;20300&quot; value=&quot;Slide 4 - &amp;quot;slide title goes here&amp;quot;&quot;/&gt;&lt;property id=&quot;20307&quot; value=&quot;282&quot;/&gt;&lt;/object&gt;&lt;/object&gt;&lt;/object&gt;&lt;/database&gt;"/>
</p:tagLst>
</file>

<file path=ppt/theme/theme1.xml><?xml version="1.0" encoding="utf-8"?>
<a:theme xmlns:a="http://schemas.openxmlformats.org/drawingml/2006/main" name="PowerPoint Template-CONHI">
  <a:themeElements>
    <a:clrScheme name="ASU Color Palette">
      <a:dk1>
        <a:sysClr val="windowText" lastClr="000000"/>
      </a:dk1>
      <a:lt1>
        <a:sysClr val="window" lastClr="FFFFFF"/>
      </a:lt1>
      <a:dk2>
        <a:srgbClr val="990033"/>
      </a:dk2>
      <a:lt2>
        <a:srgbClr val="FFB310"/>
      </a:lt2>
      <a:accent1>
        <a:srgbClr val="4F5557"/>
      </a:accent1>
      <a:accent2>
        <a:srgbClr val="388E14"/>
      </a:accent2>
      <a:accent3>
        <a:srgbClr val="008ED6"/>
      </a:accent3>
      <a:accent4>
        <a:srgbClr val="F47C00"/>
      </a:accent4>
      <a:accent5>
        <a:srgbClr val="AFA593"/>
      </a:accent5>
      <a:accent6>
        <a:srgbClr val="FFB310"/>
      </a:accent6>
      <a:hlink>
        <a:srgbClr val="990033"/>
      </a:hlink>
      <a:folHlink>
        <a:srgbClr val="FFB310"/>
      </a:folHlink>
    </a:clrScheme>
    <a:fontScheme name="ASU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0" tIns="0" rIns="91440" bIns="45720" rtlCol="0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2000" b="0" i="0" u="none" strike="noStrike" kern="1200" cap="all" spc="0" normalizeH="0" baseline="0" noProof="0" dirty="0" smtClean="0">
            <a:ln>
              <a:noFill/>
            </a:ln>
            <a:solidFill>
              <a:schemeClr val="bg1"/>
            </a:solidFill>
            <a:effectLst>
              <a:outerShdw blurRad="50800" dist="38100" dir="2700000" algn="tl" rotWithShape="0">
                <a:prstClr val="black"/>
              </a:outerShdw>
            </a:effectLst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690D95A4ABC04EAB0E062D326CAD56" ma:contentTypeVersion="0" ma:contentTypeDescription="Create a new document." ma:contentTypeScope="" ma:versionID="5ffa8b84960bfa412f6a92f936f3d0b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D256B7-20C8-43A2-AD87-D9B1A36EB6C3}">
  <ds:schemaRefs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7B2D89C-51E1-4583-8D69-F4D9C8B64D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325CBC-0C30-45A7-AA08-AF5DFFCC9A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Template-CONHI</Template>
  <TotalTime>179</TotalTime>
  <Words>291</Words>
  <Application>Microsoft Office PowerPoint</Application>
  <PresentationFormat>On-screen Show (4:3)</PresentationFormat>
  <Paragraphs>79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PowerPoint Template-CONHI</vt:lpstr>
      <vt:lpstr> PERFECTLY CLEAR?  MAYBE NOT</vt:lpstr>
      <vt:lpstr>PowerPoint Presentation</vt:lpstr>
      <vt:lpstr>Learning Objectives</vt:lpstr>
      <vt:lpstr>Short Poll</vt:lpstr>
      <vt:lpstr>The “WHY” </vt:lpstr>
      <vt:lpstr>The “WHAT”</vt:lpstr>
      <vt:lpstr>Initial Template</vt:lpstr>
      <vt:lpstr>Current Template</vt:lpstr>
      <vt:lpstr>Results</vt:lpstr>
      <vt:lpstr>PowerPoint Presentation</vt:lpstr>
      <vt:lpstr>Perfectly Clear Ideas</vt:lpstr>
      <vt:lpstr>Thank you!</vt:lpstr>
    </vt:vector>
  </TitlesOfParts>
  <Company>Arizona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- CONHI</dc:title>
  <dc:creator>Jessica Wells</dc:creator>
  <cp:lastModifiedBy>nsrennell</cp:lastModifiedBy>
  <cp:revision>15</cp:revision>
  <cp:lastPrinted>2016-10-19T21:03:32Z</cp:lastPrinted>
  <dcterms:created xsi:type="dcterms:W3CDTF">2013-10-03T21:28:06Z</dcterms:created>
  <dcterms:modified xsi:type="dcterms:W3CDTF">2016-10-19T21:17:53Z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0x01010068690D95A4ABC04EAB0E062D326CAD56</vt:lpwstr>
  </property>
  <property fmtid="{D5CDD505-2E9C-101B-9397-08002B2CF9AE}" pid="3" name="_dlc_DocIdItemGuid">
    <vt:lpwstr>c54fef6b-db79-45b6-8331-2ff165483a4c</vt:lpwstr>
  </property>
</Properties>
</file>