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sldIdLst>
    <p:sldId id="262" r:id="rId3"/>
    <p:sldId id="259" r:id="rId4"/>
    <p:sldId id="258" r:id="rId5"/>
    <p:sldId id="256" r:id="rId6"/>
    <p:sldId id="267" r:id="rId7"/>
    <p:sldId id="257" r:id="rId8"/>
    <p:sldId id="260" r:id="rId9"/>
    <p:sldId id="263" r:id="rId10"/>
    <p:sldId id="269" r:id="rId11"/>
    <p:sldId id="270" r:id="rId12"/>
    <p:sldId id="271" r:id="rId13"/>
    <p:sldId id="274" r:id="rId14"/>
    <p:sldId id="272" r:id="rId15"/>
    <p:sldId id="268" r:id="rId16"/>
    <p:sldId id="27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00F"/>
    <a:srgbClr val="65A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8941" autoAdjust="0"/>
  </p:normalViewPr>
  <p:slideViewPr>
    <p:cSldViewPr snapToGrid="0">
      <p:cViewPr varScale="1">
        <p:scale>
          <a:sx n="47" d="100"/>
          <a:sy n="47" d="100"/>
        </p:scale>
        <p:origin x="19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526E9-CCD1-4DE7-A7B2-FBB7D389680B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DD9A3-7048-4426-A3B0-D699B0AA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Day Dreaming Video Template</a:t>
            </a:r>
            <a:endParaRPr lang="en-US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(Intermediate)</a:t>
            </a: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indent="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effects on this slide, do the following:</a:t>
            </a:r>
          </a:p>
          <a:p>
            <a:pPr marL="0" marR="0" indent="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Layout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Blank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Images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Picture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Picture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picture. In the right pane of the dialog box, click the picture (classroom)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image selected,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Picture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Picture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the arrow at the bottom right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launch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 Picture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Picture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7.5”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and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10”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Close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Picture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Arrange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point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Center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Middle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Rectangles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Rectangle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slide drag to draw a rectangle.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9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the arrow at the bottom right to launch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 Shape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9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Shape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5.5”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and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10”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9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Shape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Fill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Fill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Gradient Fill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until two stops appear on the slider. Customize the gradient stops as follows: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White,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White,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Transparency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Close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Shape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rectangle selected,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Arrange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point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Center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Top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 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video effects on this slide, do the following:</a:t>
            </a: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For the middle video,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Media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from File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under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Callouts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Cloud Callout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(first row, fourth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 click the arrow in the bottom right corner to launch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Gradient Line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until three stops appear on the slider. Customize the gradient stops as follows: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Blue, Accent 1, Lighter 40%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(fourth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second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50%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Blue Accent 1, Lighter 60%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(third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White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1.25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Then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the arrow next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Presets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Offset Diagonal Bottom Right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Outer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first row, first option from left). Then set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Blur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Video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click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2.24”</a:t>
            </a:r>
            <a:r>
              <a:rPr lang="en-US" sz="1200" b="0" kern="1200" dirty="0" smtClean="0">
                <a:effectLst/>
                <a:latin typeface="Segoe UI"/>
                <a:ea typeface="Times New Roman"/>
                <a:cs typeface="Times New Roman"/>
              </a:rPr>
              <a:t>,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4.01”</a:t>
            </a:r>
            <a:r>
              <a:rPr lang="en-US" sz="1200" b="0" kern="1200" dirty="0" smtClean="0">
                <a:effectLst/>
                <a:latin typeface="Segoe UI"/>
                <a:ea typeface="Times New Roman"/>
                <a:cs typeface="Times New Roman"/>
              </a:rPr>
              <a:t>,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and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 Rotation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to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 3</a:t>
            </a:r>
            <a:r>
              <a:rPr lang="en-US" sz="1200" b="1" kern="1200" dirty="0" smtClean="0">
                <a:effectLst/>
                <a:latin typeface="+mn-lt"/>
                <a:ea typeface="Times New Roman"/>
                <a:cs typeface="Calibri"/>
              </a:rPr>
              <a:t>°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 on Slide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Horizontal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2.85”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Vertical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1.02”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Close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video, click and drag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Yellow Adjustment Handle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boy’s head in middle of picture.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video still selected,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Play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On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Animations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tab, 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Advanced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group,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Wipe.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</a:t>
            </a:r>
            <a:r>
              <a:rPr lang="en-US" sz="1200" b="1" smtClean="0">
                <a:effectLst/>
                <a:latin typeface="Segoe UI"/>
                <a:ea typeface="Calibri"/>
                <a:cs typeface="Times New Roman"/>
              </a:rPr>
              <a:t>Previous</a:t>
            </a:r>
            <a:r>
              <a:rPr lang="en-US" sz="1200" b="0" kern="1200" smtClean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b="0" kern="1200" baseline="0" smtClean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kern="120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and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Duration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01.00 seconds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For the left video,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Media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from file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under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Callouts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Cloud Callout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(first row, fourth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in the bottom right corner to launch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Gradient Line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until three stops appear on the slider. Customize the gradient stops as follows: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Blue, Accent 1, Lighter 40%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(fourth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second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50%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Blue Accent 1, Lighter 60%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(third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White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1.25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Then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the arrow next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Presets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Offset Diagonal Bottom Right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(under Outer, first row, first option from left). Then set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Blur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Video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click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2.16”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3.96”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 on Slide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Horizontal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0.03”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Vertical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0.2”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Close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video, click and drag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Yellow Adjustment Handle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child’s head on left of picture.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Play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On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Animations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tab, 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Advanced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group,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Wipe.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and set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Duration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01.00 seconds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For the right video,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Media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from file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under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Callouts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Cloud Callout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(first row, fourth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 click the arrow in the bottom right corner to launch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Gradient Line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until three stops appear on the slider. Customize the gradient stops as follows: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Blue, Accent 1, Lighter 40%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(fourth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second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50%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Blue Accent 1, Lighter 60%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(third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White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1.25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Then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the arrow next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Presets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Offset Diagonal Bottom Right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Outer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first row, first option from left). Then set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Blur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Video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click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2.49”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and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4.00”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 on Slide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Horizontal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6.00”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Vertical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0.07”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Close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video, click and drag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Yellow Adjustment Handle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child’s head on right of picture.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Play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On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Animations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tab, 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Advanced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group,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Wipe.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and set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Duration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01.00 seconds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D9A3-7048-4426-A3B0-D699B0AA62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2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Day Dreaming Video Template</a:t>
            </a:r>
            <a:endParaRPr lang="en-US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(Intermediate)</a:t>
            </a: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indent="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effects on this slide, do the following:</a:t>
            </a:r>
          </a:p>
          <a:p>
            <a:pPr marL="0" marR="0" indent="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Layout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Blank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Images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Picture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Picture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picture. In the right pane of the dialog box, click the picture (classroom)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image selected,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Picture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Picture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the arrow at the bottom right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launch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 Picture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Picture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7.5”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and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10”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Close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Picture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Arrange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point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Center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Middle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Rectangles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Rectangle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slide drag to draw a rectangle.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9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the arrow at the bottom right to launch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 Shape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9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Shape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5.5”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and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10”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9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Shape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Fill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Fill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Gradient Fill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until two stops appear on the slider. Customize the gradient stops as follows: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White,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White,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Transparency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Close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Shape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rectangle selected,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Arrange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point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Center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Top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 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video effects on this slide, do the following:</a:t>
            </a: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For the middle video,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Media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from File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under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Callouts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Cloud Callout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(first row, fourth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 click the arrow in the bottom right corner to launch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Gradient Line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until three stops appear on the slider. Customize the gradient stops as follows: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Blue, Accent 1, Lighter 40%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(fourth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second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50%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Blue Accent 1, Lighter 60%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(third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White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1.25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Then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the arrow next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Presets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Offset Diagonal Bottom Right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Outer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first row, first option from left). Then set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Blur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Video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click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2.24”</a:t>
            </a:r>
            <a:r>
              <a:rPr lang="en-US" sz="1200" b="0" kern="1200" dirty="0" smtClean="0">
                <a:effectLst/>
                <a:latin typeface="Segoe UI"/>
                <a:ea typeface="Times New Roman"/>
                <a:cs typeface="Times New Roman"/>
              </a:rPr>
              <a:t>,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4.01”</a:t>
            </a:r>
            <a:r>
              <a:rPr lang="en-US" sz="1200" b="0" kern="1200" dirty="0" smtClean="0">
                <a:effectLst/>
                <a:latin typeface="Segoe UI"/>
                <a:ea typeface="Times New Roman"/>
                <a:cs typeface="Times New Roman"/>
              </a:rPr>
              <a:t>,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and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 Rotation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to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 3</a:t>
            </a:r>
            <a:r>
              <a:rPr lang="en-US" sz="1200" b="1" kern="1200" dirty="0" smtClean="0">
                <a:effectLst/>
                <a:latin typeface="+mn-lt"/>
                <a:ea typeface="Times New Roman"/>
                <a:cs typeface="Calibri"/>
              </a:rPr>
              <a:t>°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 on Slide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Horizontal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2.85”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Vertical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1.02”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Close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video, click and drag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Yellow Adjustment Handle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boy’s head in middle of picture.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video still selected,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Play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On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Animations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tab, 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Advanced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group,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Wipe.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</a:t>
            </a:r>
            <a:r>
              <a:rPr lang="en-US" sz="1200" b="1" smtClean="0">
                <a:effectLst/>
                <a:latin typeface="Segoe UI"/>
                <a:ea typeface="Calibri"/>
                <a:cs typeface="Times New Roman"/>
              </a:rPr>
              <a:t>Previous</a:t>
            </a:r>
            <a:r>
              <a:rPr lang="en-US" sz="1200" b="0" kern="1200" smtClean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b="0" kern="1200" baseline="0" smtClean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kern="120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and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Duration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01.00 seconds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For the left video,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Media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from file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under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Callouts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Cloud Callout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(first row, fourth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in the bottom right corner to launch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Gradient Line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until three stops appear on the slider. Customize the gradient stops as follows: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Blue, Accent 1, Lighter 40%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(fourth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second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50%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Blue Accent 1, Lighter 60%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(third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White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1.25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Then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the arrow next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Presets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Offset Diagonal Bottom Right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(under Outer, first row, first option from left). Then set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Blur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Video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click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2.16”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3.96”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 on Slide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Horizontal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0.03”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Vertical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0.2”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Close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video, click and drag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Yellow Adjustment Handle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child’s head on left of picture.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Play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On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Animations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tab, 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Advanced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group,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Wipe.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and set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Duration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01.00 seconds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For the right video,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Media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from file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under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Callouts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Cloud Callout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(first row, fourth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 click the arrow in the bottom right corner to launch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Gradient Line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until three stops appear on the slider. Customize the gradient stops as follows: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Blue, Accent 1, Lighter 40%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(fourth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second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50%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Blue Accent 1, Lighter 60%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(third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White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1.25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Then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the arrow next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Presets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Offset Diagonal Bottom Right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Outer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first row, first option from left). Then set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Blur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Video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click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2.49”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and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4.00”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 on Slide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Horizontal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6.00”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Vertical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0.07”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Close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video, click and drag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Yellow Adjustment Handle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child’s head on right of picture.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Play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On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Animations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tab, 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Advanced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group,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Wipe.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and set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Duration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01.00 seconds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D9A3-7048-4426-A3B0-D699B0AA62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54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D9A3-7048-4426-A3B0-D699B0AA62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0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8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2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9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6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6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2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0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6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F56CC-7482-4D32-812D-6A61036ABA1F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0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ultyfocus.com/wp-content/uploads/images/FF-Online-Student-Engagement-Report.pd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ibrary.blackboard.com/ref/df5b20ed-ce8d-4428-a595-a0091b23dda3/Content/_instructor_course/instructor_course_online_teaching_strategies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wm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openxmlformats.org/officeDocument/2006/relationships/image" Target="../media/image5.png"/><Relationship Id="rId5" Type="http://schemas.microsoft.com/office/2007/relationships/media" Target="../media/media3.wmv"/><Relationship Id="rId10" Type="http://schemas.openxmlformats.org/officeDocument/2006/relationships/image" Target="../media/image4.png"/><Relationship Id="rId4" Type="http://schemas.openxmlformats.org/officeDocument/2006/relationships/video" Target="../media/media2.wmv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09682"/>
            <a:ext cx="9144000" cy="2326341"/>
          </a:xfrm>
          <a:prstGeom prst="rect">
            <a:avLst/>
          </a:prstGeom>
          <a:solidFill>
            <a:srgbClr val="2B1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732514" y="307182"/>
            <a:ext cx="418203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To Support </a:t>
            </a:r>
          </a:p>
          <a:p>
            <a:pPr algn="ctr">
              <a:lnSpc>
                <a:spcPct val="115000"/>
              </a:lnSpc>
            </a:pP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Engagement in</a:t>
            </a:r>
            <a:endParaRPr lang="en-US" sz="3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Courses with </a:t>
            </a:r>
          </a:p>
          <a:p>
            <a:pPr algn="ctr">
              <a:lnSpc>
                <a:spcPct val="115000"/>
              </a:lnSpc>
            </a:pP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Enrollments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3" y="2675877"/>
            <a:ext cx="4108076" cy="399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72098" y="3928692"/>
            <a:ext cx="3513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Dr. Paula Jones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Instructional Designer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Online Faculty Member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Eastern Kentucky University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851" t="2886" r="9511" b="7753"/>
          <a:stretch/>
        </p:blipFill>
        <p:spPr>
          <a:xfrm>
            <a:off x="6064623" y="433756"/>
            <a:ext cx="2366683" cy="22421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289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42049" y="1086341"/>
            <a:ext cx="821615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>
              <a:spcBef>
                <a:spcPts val="600"/>
              </a:spcBef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Consider the following: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Organization &amp; navigation are key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supportive instructional resources</a:t>
            </a:r>
          </a:p>
          <a:p>
            <a:pPr marL="16129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Add an intro message from the instructor at the beginning of each module/unit</a:t>
            </a:r>
          </a:p>
          <a:p>
            <a:pPr marL="16129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Quick web cam videos can be a good resource for students</a:t>
            </a:r>
          </a:p>
          <a:p>
            <a:pPr marL="16129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Never use just a ppt/bullet list – include explanation of key points </a:t>
            </a:r>
          </a:p>
          <a:p>
            <a:pPr marL="2336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Be certain to explain the purpose of the resources (i.e., why the resource is needed or important for students; what they should learn or gain from the resource)</a:t>
            </a: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048" y="289567"/>
            <a:ext cx="86195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Provide a Rich Learning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30641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87503" y="1274599"/>
            <a:ext cx="757069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>
              <a:spcBef>
                <a:spcPts val="600"/>
              </a:spcBef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Allow and support students to use technology in the online course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Wikis, blog, journals, discussions</a:t>
            </a: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28600" lvl="1">
              <a:spcBef>
                <a:spcPts val="600"/>
              </a:spcBef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Scaffold Group Projects</a:t>
            </a:r>
          </a:p>
          <a:p>
            <a:pPr marL="6858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Individual work first</a:t>
            </a:r>
          </a:p>
          <a:p>
            <a:pPr marL="6858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week by week instructions for individual work needed toward group projects</a:t>
            </a: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28600" lvl="1">
              <a:spcBef>
                <a:spcPts val="600"/>
              </a:spcBef>
            </a:pP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048" y="491272"/>
            <a:ext cx="86195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Provide a Rich Learning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4640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726143" y="1583878"/>
            <a:ext cx="7772698" cy="327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>
              <a:lnSpc>
                <a:spcPct val="150000"/>
              </a:lnSpc>
              <a:spcBef>
                <a:spcPts val="600"/>
              </a:spcBef>
            </a:pPr>
            <a:r>
              <a:rPr lang="en-US" sz="33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Free web conferencing tool -- </a:t>
            </a:r>
            <a:r>
              <a:rPr lang="en-US" sz="3300" b="1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Anymeeting</a:t>
            </a:r>
            <a:endParaRPr lang="en-US" sz="330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41300">
              <a:lnSpc>
                <a:spcPct val="150000"/>
              </a:lnSpc>
              <a:spcBef>
                <a:spcPts val="600"/>
              </a:spcBef>
            </a:pPr>
            <a:r>
              <a:rPr lang="en-US" sz="33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Show Me What’s Wrong</a:t>
            </a:r>
          </a:p>
          <a:p>
            <a:pPr marL="241300">
              <a:lnSpc>
                <a:spcPct val="150000"/>
              </a:lnSpc>
              <a:spcBef>
                <a:spcPts val="600"/>
              </a:spcBef>
            </a:pPr>
            <a:r>
              <a:rPr lang="en-US" sz="33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Give away of the day</a:t>
            </a:r>
            <a:endParaRPr lang="en-US" sz="33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28600" lvl="1">
              <a:lnSpc>
                <a:spcPct val="150000"/>
              </a:lnSpc>
              <a:spcBef>
                <a:spcPts val="600"/>
              </a:spcBef>
            </a:pPr>
            <a:endParaRPr lang="en-US" sz="33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048" y="491272"/>
            <a:ext cx="86195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Free Resources to Explore</a:t>
            </a:r>
          </a:p>
        </p:txBody>
      </p:sp>
    </p:spTree>
    <p:extLst>
      <p:ext uri="{BB962C8B-B14F-4D97-AF65-F5344CB8AC3E}">
        <p14:creationId xmlns:p14="http://schemas.microsoft.com/office/powerpoint/2010/main" val="312307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7" t="11447" r="10132" b="13563"/>
            <a:stretch/>
          </p:blipFill>
          <p:spPr>
            <a:xfrm>
              <a:off x="32987" y="0"/>
              <a:ext cx="9037686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42048" y="295835"/>
              <a:ext cx="8619564" cy="6212541"/>
            </a:xfrm>
            <a:prstGeom prst="rect">
              <a:avLst/>
            </a:prstGeom>
            <a:solidFill>
              <a:srgbClr val="65A7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06401" y="1091719"/>
            <a:ext cx="8092440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resources for students to explore in each module (some maybe optional)</a:t>
            </a: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6985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Resources for you to explore:</a:t>
            </a:r>
          </a:p>
          <a:p>
            <a:pPr marL="698500" lvl="1">
              <a:spcBef>
                <a:spcPts val="600"/>
              </a:spcBef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  <a:hlinkClick r:id="rId3"/>
              </a:rPr>
              <a:t>http</a:t>
            </a:r>
            <a:r>
              <a:rPr lang="en-US" sz="2700" b="1" dirty="0">
                <a:solidFill>
                  <a:schemeClr val="bg1"/>
                </a:solidFill>
                <a:latin typeface="Franklin Gothic Book" panose="020B0503020102020204" pitchFamily="34" charset="0"/>
                <a:hlinkClick r:id="rId3"/>
              </a:rPr>
              <a:t>://</a:t>
            </a: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  <a:hlinkClick r:id="rId3"/>
              </a:rPr>
              <a:t>www.facultyfocus.com/wp-content/uploads/images/FF-Online-Student-Engagement-Report.pdf</a:t>
            </a:r>
            <a:endParaRPr lang="en-US" sz="270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698500" lvl="1">
              <a:spcBef>
                <a:spcPts val="600"/>
              </a:spcBef>
            </a:pP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698500" lvl="1">
              <a:spcBef>
                <a:spcPts val="600"/>
              </a:spcBef>
            </a:pPr>
            <a:r>
              <a:rPr lang="en-US" sz="2700" b="1" dirty="0">
                <a:solidFill>
                  <a:schemeClr val="bg1"/>
                </a:solidFill>
                <a:latin typeface="Franklin Gothic Book" panose="020B0503020102020204" pitchFamily="34" charset="0"/>
                <a:hlinkClick r:id="rId4"/>
              </a:rPr>
              <a:t>http://library.blackboard.com/ref/df5b20ed-ce8d-4428-a595-a0091b23dda3/Content/_</a:t>
            </a: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  <a:hlinkClick r:id="rId4"/>
              </a:rPr>
              <a:t>instructor_course/instructor_course_online_teaching_strategies.htm</a:t>
            </a:r>
            <a:endParaRPr lang="en-US" sz="270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41300">
              <a:spcBef>
                <a:spcPts val="600"/>
              </a:spcBef>
            </a:pPr>
            <a:endParaRPr lang="en-US" sz="270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41300">
              <a:spcBef>
                <a:spcPts val="600"/>
              </a:spcBef>
            </a:pP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41300">
              <a:spcBef>
                <a:spcPts val="600"/>
              </a:spcBef>
            </a:pPr>
            <a:endParaRPr lang="en-US" sz="270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41300">
              <a:spcBef>
                <a:spcPts val="600"/>
              </a:spcBef>
            </a:pP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048" y="227112"/>
            <a:ext cx="86195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Resources to Explore</a:t>
            </a:r>
          </a:p>
        </p:txBody>
      </p:sp>
    </p:spTree>
    <p:extLst>
      <p:ext uri="{BB962C8B-B14F-4D97-AF65-F5344CB8AC3E}">
        <p14:creationId xmlns:p14="http://schemas.microsoft.com/office/powerpoint/2010/main" val="16681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26142" y="749392"/>
            <a:ext cx="794512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Time to Discuss &amp; Share….</a:t>
            </a:r>
          </a:p>
          <a:p>
            <a:pPr marL="282575"/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Now, with your own course in mind, share one </a:t>
            </a: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thing you do to support student engagement?</a:t>
            </a:r>
            <a:endParaRPr 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40" y="3053397"/>
            <a:ext cx="3944771" cy="2880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98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26142" y="468228"/>
            <a:ext cx="813188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Summary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Our goals include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Make social connects with students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Create a community of learners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Explain expectations regarding interactivity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Test early, test often (i.e., feedback)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a rich learning environment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Use tools to support communication</a:t>
            </a:r>
            <a:endParaRPr lang="en-US" sz="280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additional (i.e., optional) resources</a:t>
            </a:r>
            <a:endParaRPr 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874" y="3685735"/>
            <a:ext cx="77090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Ready to begin the class….</a:t>
            </a:r>
          </a:p>
          <a:p>
            <a:pPr algn="r"/>
            <a:endParaRPr lang="en-US" sz="4500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Students are engaged – right? Or are they?</a:t>
            </a:r>
            <a:endParaRPr lang="en-US" sz="4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7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7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"/>
            <a:ext cx="9144000" cy="5029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alkboard_1_600x340_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184738">
            <a:off x="2605636" y="932819"/>
            <a:ext cx="3670826" cy="2048256"/>
          </a:xfrm>
          <a:prstGeom prst="cloudCallout">
            <a:avLst>
              <a:gd name="adj1" fmla="val -32443"/>
              <a:gd name="adj2" fmla="val 63520"/>
            </a:avLst>
          </a:prstGeom>
          <a:ln w="15875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Horses in Pasture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1"/>
          <a:srcRect t="-80" b="27449"/>
          <a:stretch/>
        </p:blipFill>
        <p:spPr>
          <a:xfrm>
            <a:off x="31377" y="180087"/>
            <a:ext cx="3622422" cy="1978501"/>
          </a:xfrm>
          <a:prstGeom prst="cloudCallout">
            <a:avLst>
              <a:gd name="adj1" fmla="val -29975"/>
              <a:gd name="adj2" fmla="val 71693"/>
            </a:avLst>
          </a:prstGeom>
          <a:ln w="15875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Running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2"/>
          <a:srcRect t="-51" b="17285"/>
          <a:stretch/>
        </p:blipFill>
        <p:spPr>
          <a:xfrm>
            <a:off x="5485993" y="67423"/>
            <a:ext cx="3658007" cy="2278613"/>
          </a:xfrm>
          <a:prstGeom prst="cloudCallout">
            <a:avLst>
              <a:gd name="adj1" fmla="val 29177"/>
              <a:gd name="adj2" fmla="val 64939"/>
            </a:avLst>
          </a:prstGeom>
          <a:ln w="15875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9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6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42048" y="751213"/>
            <a:ext cx="861956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Instructions:</a:t>
            </a:r>
          </a:p>
          <a:p>
            <a:pPr marL="577850" indent="-336550"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Think of your own online course….</a:t>
            </a:r>
          </a:p>
          <a:p>
            <a:pPr marL="577850" indent="-336550"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What is one thing you do to support student engagement?</a:t>
            </a:r>
            <a:endParaRPr 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9" t="27077" r="37538" b="41334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4566" y="2407935"/>
            <a:ext cx="64148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Best Practices for Student Engagement</a:t>
            </a:r>
            <a:endParaRPr lang="en-US" sz="4500" b="1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3428999"/>
            <a:ext cx="6414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Dr. Paula Jones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Eastern Kentucky University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7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42048" y="508881"/>
            <a:ext cx="8619564" cy="168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Make a Social Connection </a:t>
            </a:r>
            <a:b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</a:br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with Students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2048" y="1961359"/>
            <a:ext cx="839096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Identify </a:t>
            </a:r>
            <a:r>
              <a:rPr lang="en-US" sz="27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preferred method of communication (e-mail will not work as well with enrollments 30</a:t>
            </a: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+)</a:t>
            </a:r>
          </a:p>
          <a:p>
            <a:pPr marL="6985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Share </a:t>
            </a: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response plan </a:t>
            </a:r>
            <a:r>
              <a:rPr lang="en-US" sz="27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with s</a:t>
            </a: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tudents</a:t>
            </a: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6985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Post weekly </a:t>
            </a: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announcements</a:t>
            </a:r>
          </a:p>
          <a:p>
            <a:pPr marL="6985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Consider having weekly web conferencing meetings (optional meetings may be best)</a:t>
            </a:r>
          </a:p>
          <a:p>
            <a:pPr marL="6985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Use of facilitators – to support more “one-on-one” </a:t>
            </a:r>
            <a:b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              communications</a:t>
            </a: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56347" y="1619249"/>
            <a:ext cx="8390965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>
              <a:spcBef>
                <a:spcPts val="600"/>
              </a:spcBef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Set up course-centered study groups for online courses 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a group meeting place (group site, web conferencing, or something similar). 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Explain purpose and expectations of the group site.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Help to improve learning outcomes</a:t>
            </a: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048" y="343355"/>
            <a:ext cx="86195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Student to Student Interactivity</a:t>
            </a:r>
          </a:p>
        </p:txBody>
      </p:sp>
    </p:spTree>
    <p:extLst>
      <p:ext uri="{BB962C8B-B14F-4D97-AF65-F5344CB8AC3E}">
        <p14:creationId xmlns:p14="http://schemas.microsoft.com/office/powerpoint/2010/main" val="3831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2048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51109" y="1731797"/>
            <a:ext cx="8619564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>
              <a:spcBef>
                <a:spcPts val="600"/>
              </a:spcBef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Space learning and assessments throughout term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a quick assessment within the first  two weeks of the course (week by week may be best)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feedback on students’ progress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weekly updates on grade book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Note: All assessments do not have to count toward grade</a:t>
            </a: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048" y="491272"/>
            <a:ext cx="86195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Test Early, Test Often</a:t>
            </a:r>
          </a:p>
        </p:txBody>
      </p:sp>
    </p:spTree>
    <p:extLst>
      <p:ext uri="{BB962C8B-B14F-4D97-AF65-F5344CB8AC3E}">
        <p14:creationId xmlns:p14="http://schemas.microsoft.com/office/powerpoint/2010/main" val="157722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8c3ab9dd4b3e1080cd2ad901ecb30405affd7"/>
</p:tagLst>
</file>

<file path=ppt/theme/theme1.xml><?xml version="1.0" encoding="utf-8"?>
<a:theme xmlns:a="http://schemas.openxmlformats.org/drawingml/2006/main" name="16 - Day Drea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1BD7328-0A0A-434E-9662-74EA8BB178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Daydreaming in class (with video)</Template>
  <TotalTime>0</TotalTime>
  <Words>1461</Words>
  <Application>Microsoft Office PowerPoint</Application>
  <PresentationFormat>On-screen Show (4:3)</PresentationFormat>
  <Paragraphs>293</Paragraphs>
  <Slides>15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Freestyle Script</vt:lpstr>
      <vt:lpstr>Segoe UI</vt:lpstr>
      <vt:lpstr>Times New Roman</vt:lpstr>
      <vt:lpstr>16 - Day Dreaming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2013-09-27T02:43:20Z</dcterms:created>
  <dcterms:modified xsi:type="dcterms:W3CDTF">2013-10-03T05:33:48Z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TC027378199991</vt:lpwstr>
  </property>
</Properties>
</file>