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E Brabham" initials="" lastIdx="2" clrIdx="0"/>
  <p:cmAuthor id="1" name="Melanie Kroeni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899" autoAdjust="0"/>
  </p:normalViewPr>
  <p:slideViewPr>
    <p:cSldViewPr snapToGrid="0">
      <p:cViewPr>
        <p:scale>
          <a:sx n="295" d="100"/>
          <a:sy n="295" d="100"/>
        </p:scale>
        <p:origin x="210"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0-19T08:30:16.916" idx="1">
    <p:pos x="6000" y="0"/>
    <p:text>Maybe instead of screenshots we do their logos? As some of these have too many options to show in just one screenshot.</p:text>
  </p:cm>
  <p:cm authorId="0" dt="2016-10-19T08:30:16.916" idx="2">
    <p:pos x="6000" y="100"/>
    <p:text>Also I think this slide should be short, as the point of this presentation isn't to give them all the information about these products.</p:text>
  </p:cm>
  <p:cm authorId="1" dt="2016-10-19T08:30:16.916" idx="1">
    <p:pos x="6000" y="200"/>
    <p:text>Yes, let's just post some logos.  I don't think details are important but sometimes it's nice to know if the technology is similar.  Just a quick overview.  i.e. we use Canvas for our LMS (we used to use Blackboard), we use Kaltura to host video content, we create narrated lectures and screencasts using Adobe, Camtasia, and Kaltura).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lang="en" dirty="0">
              <a:solidFill>
                <a:schemeClr val="dk1"/>
              </a:solidFill>
              <a:highlight>
                <a:srgbClr val="FFFF00"/>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360"/>
              </a:spcBef>
              <a:buClr>
                <a:schemeClr val="dk1"/>
              </a:buClr>
              <a:buSzPct val="100000"/>
              <a:buFont typeface="Arial"/>
              <a:buNone/>
            </a:pP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42857"/>
              </a:lnSpc>
              <a:spcBef>
                <a:spcPts val="0"/>
              </a:spcBef>
              <a:buNone/>
            </a:pPr>
            <a:endParaRPr lang="e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sz="1800" dirty="0">
              <a:solidFill>
                <a:srgbClr val="1B2432"/>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2857"/>
              </a:lnSpc>
              <a:spcBef>
                <a:spcPts val="0"/>
              </a:spcBef>
              <a:buNone/>
            </a:pPr>
            <a:endParaRPr dirty="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buNone/>
            </a:pPr>
            <a:endParaRPr sz="1050" b="1" dirty="0">
              <a:solidFill>
                <a:srgbClr val="1B2432"/>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buNone/>
            </a:pPr>
            <a:endParaRPr sz="1050" b="1" dirty="0">
              <a:solidFill>
                <a:srgbClr val="1B2432"/>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buNone/>
            </a:pPr>
            <a:endParaRPr sz="1050" b="1" dirty="0">
              <a:solidFill>
                <a:srgbClr val="1B2432"/>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2857"/>
              </a:lnSpc>
              <a:spcBef>
                <a:spcPts val="0"/>
              </a:spcBef>
              <a:buNone/>
            </a:pPr>
            <a:endParaRPr lang="en" sz="1050" dirty="0">
              <a:solidFill>
                <a:srgbClr val="1B2432"/>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2857"/>
              </a:lnSpc>
              <a:spcBef>
                <a:spcPts val="0"/>
              </a:spcBef>
              <a:buNone/>
            </a:pPr>
            <a:endParaRPr lang="en" sz="1050" dirty="0">
              <a:solidFill>
                <a:srgbClr val="1B2432"/>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5275" rtl="0">
              <a:lnSpc>
                <a:spcPct val="142857"/>
              </a:lnSpc>
              <a:spcBef>
                <a:spcPts val="0"/>
              </a:spcBef>
              <a:buClr>
                <a:srgbClr val="1B2432"/>
              </a:buClr>
              <a:buSzPct val="95454"/>
            </a:pPr>
            <a:endParaRPr lang="en" sz="1050" dirty="0">
              <a:solidFill>
                <a:srgbClr val="1B2432"/>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42857"/>
              </a:lnSpc>
              <a:spcBef>
                <a:spcPts val="0"/>
              </a:spcBef>
              <a:buClr>
                <a:schemeClr val="dk1"/>
              </a:buClr>
              <a:buSzPct val="1000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2857"/>
              </a:lnSpc>
              <a:spcBef>
                <a:spcPts val="0"/>
              </a:spcBef>
              <a:buClr>
                <a:schemeClr val="dk1"/>
              </a:buClr>
              <a:buSzPct val="100000"/>
              <a:buFont typeface="Arial"/>
              <a:buNone/>
            </a:pPr>
            <a:endParaRPr lang="en" sz="1050" dirty="0">
              <a:solidFill>
                <a:srgbClr val="1B2432"/>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lang="en"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2857"/>
              </a:lnSpc>
              <a:spcBef>
                <a:spcPts val="0"/>
              </a:spcBef>
              <a:buNone/>
            </a:pPr>
            <a:endParaRPr lang="e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endParaRPr lang="en" sz="1800" dirty="0">
              <a:solidFill>
                <a:schemeClr val="dk2"/>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extLst>
      <p:ext uri="{BB962C8B-B14F-4D97-AF65-F5344CB8AC3E}">
        <p14:creationId xmlns:p14="http://schemas.microsoft.com/office/powerpoint/2010/main" val="392433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lang="en" b="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dirty="0"/>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www.flickr.com/photos/moeview/1518674345/in/gallery-48447888@N02-7215762416468678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ideo" Target="https://www.youtube.com/embed/bdT-y3x6qH4" TargetMode="External"/><Relationship Id="rId5" Type="http://schemas.openxmlformats.org/officeDocument/2006/relationships/image" Target="../media/image40.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mt="20000"/>
          </a:blip>
          <a:stretch>
            <a:fillRect/>
          </a:stretch>
        </p:blipFill>
        <p:spPr>
          <a:xfrm>
            <a:off x="-47625" y="-317500"/>
            <a:ext cx="9191620" cy="6127747"/>
          </a:xfrm>
          <a:prstGeom prst="rect">
            <a:avLst/>
          </a:prstGeom>
          <a:noFill/>
          <a:ln>
            <a:noFill/>
          </a:ln>
        </p:spPr>
      </p:pic>
      <p:sp>
        <p:nvSpPr>
          <p:cNvPr id="55" name="Shape 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SMALL GROUP DISCUSSION</a:t>
            </a:r>
            <a:endParaRPr lang="en" b="1" dirty="0">
              <a:latin typeface="Calibri" panose="020F0502020204030204" pitchFamily="34" charset="0"/>
            </a:endParaRPr>
          </a:p>
        </p:txBody>
      </p:sp>
      <p:sp>
        <p:nvSpPr>
          <p:cNvPr id="56" name="Shape 5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dirty="0">
                <a:latin typeface="Calibri" panose="020F0502020204030204" pitchFamily="34" charset="0"/>
              </a:rPr>
              <a:t>Please reflect on the following questions with those around you or individually:</a:t>
            </a:r>
          </a:p>
          <a:p>
            <a:pPr marL="514350" lvl="0" indent="-285750" rtl="0">
              <a:spcBef>
                <a:spcPts val="0"/>
              </a:spcBef>
              <a:buFont typeface="Arial" panose="020B0604020202020204" pitchFamily="34" charset="0"/>
              <a:buChar char="•"/>
            </a:pPr>
            <a:r>
              <a:rPr lang="en" dirty="0" smtClean="0">
                <a:latin typeface="Calibri" panose="020F0502020204030204" pitchFamily="34" charset="0"/>
              </a:rPr>
              <a:t>How </a:t>
            </a:r>
            <a:r>
              <a:rPr lang="en" dirty="0">
                <a:latin typeface="Calibri" panose="020F0502020204030204" pitchFamily="34" charset="0"/>
              </a:rPr>
              <a:t>do you currently caption in your institution?</a:t>
            </a:r>
          </a:p>
          <a:p>
            <a:pPr marL="514350" lvl="0" indent="-285750" rtl="0">
              <a:spcBef>
                <a:spcPts val="0"/>
              </a:spcBef>
              <a:buFont typeface="Arial" panose="020B0604020202020204" pitchFamily="34" charset="0"/>
              <a:buChar char="•"/>
            </a:pPr>
            <a:r>
              <a:rPr lang="en" dirty="0">
                <a:latin typeface="Calibri" panose="020F0502020204030204" pitchFamily="34" charset="0"/>
              </a:rPr>
              <a:t>What is your biggest captioning challenge?</a:t>
            </a:r>
          </a:p>
          <a:p>
            <a:pPr marL="514350" lvl="0" indent="-285750" rtl="0">
              <a:spcBef>
                <a:spcPts val="0"/>
              </a:spcBef>
              <a:buFont typeface="Arial" panose="020B0604020202020204" pitchFamily="34" charset="0"/>
              <a:buChar char="•"/>
            </a:pPr>
            <a:r>
              <a:rPr lang="en" dirty="0">
                <a:latin typeface="Calibri" panose="020F0502020204030204" pitchFamily="34" charset="0"/>
              </a:rPr>
              <a:t>What do you hope to gain from this session?</a:t>
            </a:r>
          </a:p>
          <a:p>
            <a:pPr lvl="0">
              <a:spcBef>
                <a:spcPts val="0"/>
              </a:spcBef>
              <a:buNone/>
            </a:pPr>
            <a:endParaRPr dirty="0">
              <a:latin typeface="Calibri" panose="020F0502020204030204" pitchFamily="34" charset="0"/>
            </a:endParaRPr>
          </a:p>
        </p:txBody>
      </p:sp>
      <p:sp>
        <p:nvSpPr>
          <p:cNvPr id="57" name="Shape 5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a:t>
            </a:fld>
            <a:endParaRPr lang="en"/>
          </a:p>
        </p:txBody>
      </p:sp>
      <p:pic>
        <p:nvPicPr>
          <p:cNvPr id="58" name="Shape 58"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57150" y="0"/>
            <a:ext cx="9297374" cy="6198249"/>
          </a:xfrm>
          <a:prstGeom prst="rect">
            <a:avLst/>
          </a:prstGeom>
          <a:noFill/>
          <a:ln>
            <a:noFill/>
          </a:ln>
        </p:spPr>
      </p:pic>
      <p:pic>
        <p:nvPicPr>
          <p:cNvPr id="157" name="Shape 157"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
        <p:nvSpPr>
          <p:cNvPr id="158" name="Shape 158"/>
          <p:cNvSpPr txBox="1">
            <a:spLocks noGrp="1"/>
          </p:cNvSpPr>
          <p:nvPr>
            <p:ph type="title"/>
          </p:nvPr>
        </p:nvSpPr>
        <p:spPr>
          <a:xfrm>
            <a:off x="0" y="3974900"/>
            <a:ext cx="42192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ECAMPUS IS A PARTNER</a:t>
            </a:r>
            <a:endParaRPr lang="en" b="1" dirty="0">
              <a:latin typeface="Calibri" panose="020F0502020204030204" pitchFamily="34" charset="0"/>
            </a:endParaRPr>
          </a:p>
        </p:txBody>
      </p:sp>
      <p:sp>
        <p:nvSpPr>
          <p:cNvPr id="159" name="Shape 1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10</a:t>
            </a:fld>
            <a:endParaRPr lang="e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mt="60000"/>
          </a:blip>
          <a:stretch>
            <a:fillRect/>
          </a:stretch>
        </p:blipFill>
        <p:spPr>
          <a:xfrm>
            <a:off x="-58274" y="0"/>
            <a:ext cx="9202276" cy="5143499"/>
          </a:xfrm>
          <a:prstGeom prst="rect">
            <a:avLst/>
          </a:prstGeom>
          <a:noFill/>
          <a:ln>
            <a:noFill/>
          </a:ln>
        </p:spPr>
      </p:pic>
      <p:sp>
        <p:nvSpPr>
          <p:cNvPr id="165" name="Shape 1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DISABILITY ACCESS SERVICES</a:t>
            </a:r>
            <a:endParaRPr lang="en" b="1" dirty="0">
              <a:latin typeface="Calibri" panose="020F0502020204030204" pitchFamily="34" charset="0"/>
            </a:endParaRPr>
          </a:p>
        </p:txBody>
      </p:sp>
      <p:sp>
        <p:nvSpPr>
          <p:cNvPr id="166" name="Shape 16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11</a:t>
            </a:fld>
            <a:endParaRPr lang="en"/>
          </a:p>
        </p:txBody>
      </p:sp>
      <p:pic>
        <p:nvPicPr>
          <p:cNvPr id="167" name="Shape 167"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1"/>
        <p:cNvGrpSpPr/>
        <p:nvPr/>
      </p:nvGrpSpPr>
      <p:grpSpPr>
        <a:xfrm>
          <a:off x="0" y="0"/>
          <a:ext cx="0" cy="0"/>
          <a:chOff x="0" y="0"/>
          <a:chExt cx="0" cy="0"/>
        </a:xfrm>
      </p:grpSpPr>
      <p:pic>
        <p:nvPicPr>
          <p:cNvPr id="174" name="Shape 174" descr="pexels-photo-68806.jpeg"/>
          <p:cNvPicPr preferRelativeResize="0"/>
          <p:nvPr/>
        </p:nvPicPr>
        <p:blipFill>
          <a:blip r:embed="rId3">
            <a:alphaModFix amt="33000"/>
          </a:blip>
          <a:stretch>
            <a:fillRect/>
          </a:stretch>
        </p:blipFill>
        <p:spPr>
          <a:xfrm>
            <a:off x="3" y="0"/>
            <a:ext cx="9144000" cy="6129348"/>
          </a:xfrm>
          <a:prstGeom prst="rect">
            <a:avLst/>
          </a:prstGeom>
          <a:noFill/>
          <a:ln>
            <a:noFill/>
          </a:ln>
        </p:spPr>
      </p:pic>
      <p:sp>
        <p:nvSpPr>
          <p:cNvPr id="172" name="Shape 1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A QUALITY MATTERS INSTITUTION</a:t>
            </a:r>
            <a:endParaRPr lang="en" b="1" dirty="0">
              <a:latin typeface="Calibri" panose="020F0502020204030204" pitchFamily="34" charset="0"/>
            </a:endParaRPr>
          </a:p>
        </p:txBody>
      </p:sp>
      <p:sp>
        <p:nvSpPr>
          <p:cNvPr id="173" name="Shape 17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285750" lvl="0" indent="-285750">
              <a:lnSpc>
                <a:spcPct val="100000"/>
              </a:lnSpc>
              <a:spcBef>
                <a:spcPts val="0"/>
              </a:spcBef>
              <a:spcAft>
                <a:spcPts val="0"/>
              </a:spcAft>
              <a:buClr>
                <a:schemeClr val="dk1"/>
              </a:buClr>
              <a:buSzPct val="100000"/>
              <a:buChar char="•"/>
            </a:pPr>
            <a:r>
              <a:rPr lang="en" sz="2400" dirty="0">
                <a:solidFill>
                  <a:schemeClr val="dk1"/>
                </a:solidFill>
                <a:latin typeface="Calibri"/>
                <a:ea typeface="Calibri"/>
                <a:cs typeface="Calibri"/>
                <a:sym typeface="Calibri"/>
              </a:rPr>
              <a:t>Launched QM Initiative in 2012</a:t>
            </a:r>
          </a:p>
          <a:p>
            <a:pPr marL="285750" lvl="0" indent="-285750" rtl="0">
              <a:lnSpc>
                <a:spcPct val="100000"/>
              </a:lnSpc>
              <a:spcBef>
                <a:spcPts val="0"/>
              </a:spcBef>
              <a:spcAft>
                <a:spcPts val="0"/>
              </a:spcAft>
              <a:buClr>
                <a:schemeClr val="dk1"/>
              </a:buClr>
              <a:buSzPct val="100000"/>
              <a:buChar char="•"/>
            </a:pPr>
            <a:r>
              <a:rPr lang="en" sz="2400" dirty="0">
                <a:solidFill>
                  <a:schemeClr val="dk1"/>
                </a:solidFill>
                <a:latin typeface="Calibri"/>
                <a:ea typeface="Calibri"/>
                <a:cs typeface="Calibri"/>
                <a:sym typeface="Calibri"/>
              </a:rPr>
              <a:t>Internally</a:t>
            </a:r>
          </a:p>
          <a:p>
            <a:pPr marL="285750" lvl="0" indent="-285750" rtl="0">
              <a:lnSpc>
                <a:spcPct val="100000"/>
              </a:lnSpc>
              <a:spcBef>
                <a:spcPts val="0"/>
              </a:spcBef>
              <a:spcAft>
                <a:spcPts val="0"/>
              </a:spcAft>
              <a:buClr>
                <a:schemeClr val="dk1"/>
              </a:buClr>
              <a:buSzPct val="100000"/>
              <a:buChar char="•"/>
            </a:pPr>
            <a:r>
              <a:rPr lang="en" sz="2400" dirty="0">
                <a:solidFill>
                  <a:schemeClr val="dk1"/>
                </a:solidFill>
                <a:latin typeface="Calibri"/>
                <a:ea typeface="Calibri"/>
                <a:cs typeface="Calibri"/>
                <a:sym typeface="Calibri"/>
              </a:rPr>
              <a:t>Faculty - Voluntary adoption</a:t>
            </a:r>
          </a:p>
        </p:txBody>
      </p:sp>
      <p:sp>
        <p:nvSpPr>
          <p:cNvPr id="175" name="Shape 1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pic>
        <p:nvPicPr>
          <p:cNvPr id="176" name="Shape 176"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STANDARD 8.3</a:t>
            </a:r>
            <a:endParaRPr lang="en" b="1" dirty="0">
              <a:latin typeface="Calibri" panose="020F0502020204030204" pitchFamily="34" charset="0"/>
            </a:endParaRPr>
          </a:p>
        </p:txBody>
      </p:sp>
      <p:sp>
        <p:nvSpPr>
          <p:cNvPr id="182" name="Shape 182"/>
          <p:cNvSpPr txBox="1">
            <a:spLocks noGrp="1"/>
          </p:cNvSpPr>
          <p:nvPr>
            <p:ph type="body" idx="1"/>
          </p:nvPr>
        </p:nvSpPr>
        <p:spPr>
          <a:xfrm>
            <a:off x="311700" y="1132925"/>
            <a:ext cx="83775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dirty="0">
                <a:solidFill>
                  <a:schemeClr val="dk1"/>
                </a:solidFill>
                <a:latin typeface="Calibri" panose="020F0502020204030204" pitchFamily="34" charset="0"/>
              </a:rPr>
              <a:t>“The course provides alternative means of access to course materials in formats that meet the needs of diverse learners”</a:t>
            </a:r>
          </a:p>
          <a:p>
            <a:pPr lvl="0" rtl="0">
              <a:lnSpc>
                <a:spcPct val="100000"/>
              </a:lnSpc>
              <a:spcBef>
                <a:spcPts val="0"/>
              </a:spcBef>
              <a:spcAft>
                <a:spcPts val="0"/>
              </a:spcAft>
              <a:buNone/>
            </a:pPr>
            <a:r>
              <a:rPr lang="en" sz="2400" dirty="0">
                <a:solidFill>
                  <a:schemeClr val="dk1"/>
                </a:solidFill>
              </a:rPr>
              <a:t/>
            </a:r>
            <a:br>
              <a:rPr lang="en" sz="2400" dirty="0">
                <a:solidFill>
                  <a:schemeClr val="dk1"/>
                </a:solidFill>
              </a:rPr>
            </a:br>
            <a:endParaRPr lang="en" sz="2400" dirty="0">
              <a:solidFill>
                <a:schemeClr val="dk1"/>
              </a:solidFill>
            </a:endParaRPr>
          </a:p>
          <a:p>
            <a:pPr lvl="0">
              <a:lnSpc>
                <a:spcPct val="100000"/>
              </a:lnSpc>
              <a:spcBef>
                <a:spcPts val="0"/>
              </a:spcBef>
              <a:spcAft>
                <a:spcPts val="0"/>
              </a:spcAft>
              <a:buNone/>
            </a:pPr>
            <a:endParaRPr dirty="0">
              <a:solidFill>
                <a:schemeClr val="dk1"/>
              </a:solidFill>
            </a:endParaRPr>
          </a:p>
        </p:txBody>
      </p:sp>
      <p:pic>
        <p:nvPicPr>
          <p:cNvPr id="183" name="Shape 183" descr="Screen Shot 2016-10-14 at 3.04.56 PM.png"/>
          <p:cNvPicPr preferRelativeResize="0"/>
          <p:nvPr/>
        </p:nvPicPr>
        <p:blipFill>
          <a:blip r:embed="rId3">
            <a:alphaModFix/>
          </a:blip>
          <a:stretch>
            <a:fillRect/>
          </a:stretch>
        </p:blipFill>
        <p:spPr>
          <a:xfrm>
            <a:off x="4931737" y="2551024"/>
            <a:ext cx="3265900" cy="1680400"/>
          </a:xfrm>
          <a:prstGeom prst="rect">
            <a:avLst/>
          </a:prstGeom>
          <a:noFill/>
          <a:ln>
            <a:noFill/>
          </a:ln>
        </p:spPr>
      </p:pic>
      <p:pic>
        <p:nvPicPr>
          <p:cNvPr id="184" name="Shape 184" descr="Screen Shot 2016-10-14 at 3.11.36 PM.png"/>
          <p:cNvPicPr preferRelativeResize="0"/>
          <p:nvPr/>
        </p:nvPicPr>
        <p:blipFill>
          <a:blip r:embed="rId4">
            <a:alphaModFix/>
          </a:blip>
          <a:stretch>
            <a:fillRect/>
          </a:stretch>
        </p:blipFill>
        <p:spPr>
          <a:xfrm>
            <a:off x="662637" y="1901700"/>
            <a:ext cx="3706574" cy="2850825"/>
          </a:xfrm>
          <a:prstGeom prst="rect">
            <a:avLst/>
          </a:prstGeom>
          <a:noFill/>
          <a:ln>
            <a:noFill/>
          </a:ln>
        </p:spPr>
      </p:pic>
      <p:pic>
        <p:nvPicPr>
          <p:cNvPr id="185" name="Shape 185" descr="Ecampus lower banner 2.png"/>
          <p:cNvPicPr preferRelativeResize="0"/>
          <p:nvPr/>
        </p:nvPicPr>
        <p:blipFill>
          <a:blip r:embed="rId5">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STANDARD 8.3 ANNOTATIONS</a:t>
            </a:r>
            <a:endParaRPr lang="en" b="1" dirty="0">
              <a:latin typeface="Calibri" panose="020F0502020204030204" pitchFamily="34" charset="0"/>
            </a:endParaRPr>
          </a:p>
        </p:txBody>
      </p:sp>
      <p:sp>
        <p:nvSpPr>
          <p:cNvPr id="191" name="Shape 191"/>
          <p:cNvSpPr txBox="1">
            <a:spLocks noGrp="1"/>
          </p:cNvSpPr>
          <p:nvPr>
            <p:ph type="body" idx="1"/>
          </p:nvPr>
        </p:nvSpPr>
        <p:spPr>
          <a:xfrm>
            <a:off x="311700" y="1152475"/>
            <a:ext cx="8377500" cy="3416400"/>
          </a:xfrm>
          <a:prstGeom prst="rect">
            <a:avLst/>
          </a:prstGeom>
        </p:spPr>
        <p:txBody>
          <a:bodyPr lIns="91425" tIns="91425" rIns="91425" bIns="91425" anchor="t" anchorCtr="0">
            <a:noAutofit/>
          </a:bodyPr>
          <a:lstStyle/>
          <a:p>
            <a:pPr marL="457200" lvl="0" indent="-228600" rtl="0">
              <a:lnSpc>
                <a:spcPct val="100000"/>
              </a:lnSpc>
              <a:spcBef>
                <a:spcPts val="0"/>
              </a:spcBef>
              <a:spcAft>
                <a:spcPts val="0"/>
              </a:spcAft>
              <a:buClr>
                <a:schemeClr val="dk1"/>
              </a:buClr>
              <a:buAutoNum type="arabicPeriod"/>
            </a:pPr>
            <a:r>
              <a:rPr lang="en" dirty="0">
                <a:solidFill>
                  <a:schemeClr val="dk1"/>
                </a:solidFill>
                <a:latin typeface="Calibri" panose="020F0502020204030204" pitchFamily="34" charset="0"/>
              </a:rPr>
              <a:t>“Videos and animations are </a:t>
            </a:r>
            <a:r>
              <a:rPr lang="en" b="1" dirty="0">
                <a:solidFill>
                  <a:schemeClr val="dk1"/>
                </a:solidFill>
                <a:latin typeface="Calibri" panose="020F0502020204030204" pitchFamily="34" charset="0"/>
              </a:rPr>
              <a:t>captioned, or text transcripts</a:t>
            </a:r>
            <a:r>
              <a:rPr lang="en" dirty="0">
                <a:solidFill>
                  <a:schemeClr val="dk1"/>
                </a:solidFill>
                <a:latin typeface="Calibri" panose="020F0502020204030204" pitchFamily="34" charset="0"/>
              </a:rPr>
              <a:t> are readily available”.  </a:t>
            </a:r>
          </a:p>
          <a:p>
            <a:pPr marL="457200" lvl="0" indent="-228600" rtl="0">
              <a:lnSpc>
                <a:spcPct val="100000"/>
              </a:lnSpc>
              <a:spcBef>
                <a:spcPts val="0"/>
              </a:spcBef>
              <a:spcAft>
                <a:spcPts val="0"/>
              </a:spcAft>
              <a:buClr>
                <a:schemeClr val="dk1"/>
              </a:buClr>
              <a:buAutoNum type="arabicPeriod"/>
            </a:pPr>
            <a:r>
              <a:rPr lang="en" dirty="0">
                <a:solidFill>
                  <a:schemeClr val="dk1"/>
                </a:solidFill>
                <a:latin typeface="Calibri" panose="020F0502020204030204" pitchFamily="34" charset="0"/>
              </a:rPr>
              <a:t>“</a:t>
            </a:r>
            <a:r>
              <a:rPr lang="en" b="1" dirty="0">
                <a:solidFill>
                  <a:schemeClr val="dk1"/>
                </a:solidFill>
                <a:latin typeface="Calibri" panose="020F0502020204030204" pitchFamily="34" charset="0"/>
              </a:rPr>
              <a:t>If the audio corresponds with the visual content</a:t>
            </a:r>
            <a:r>
              <a:rPr lang="en" dirty="0">
                <a:solidFill>
                  <a:schemeClr val="dk1"/>
                </a:solidFill>
                <a:latin typeface="Calibri" panose="020F0502020204030204" pitchFamily="34" charset="0"/>
              </a:rPr>
              <a:t> in a way that conveys meaning, captions provide an equivalent experience…”</a:t>
            </a:r>
          </a:p>
          <a:p>
            <a:pPr marL="457200" lvl="0" indent="-228600" rtl="0">
              <a:lnSpc>
                <a:spcPct val="100000"/>
              </a:lnSpc>
              <a:spcBef>
                <a:spcPts val="0"/>
              </a:spcBef>
              <a:spcAft>
                <a:spcPts val="0"/>
              </a:spcAft>
              <a:buClr>
                <a:schemeClr val="dk1"/>
              </a:buClr>
              <a:buAutoNum type="arabicPeriod"/>
            </a:pPr>
            <a:r>
              <a:rPr lang="en" dirty="0">
                <a:solidFill>
                  <a:schemeClr val="dk1"/>
                </a:solidFill>
                <a:latin typeface="Calibri" panose="020F0502020204030204" pitchFamily="34" charset="0"/>
              </a:rPr>
              <a:t>“...the general </a:t>
            </a:r>
            <a:r>
              <a:rPr lang="en" b="1" dirty="0">
                <a:solidFill>
                  <a:schemeClr val="dk1"/>
                </a:solidFill>
                <a:latin typeface="Calibri" panose="020F0502020204030204" pitchFamily="34" charset="0"/>
              </a:rPr>
              <a:t>accuracy</a:t>
            </a:r>
            <a:r>
              <a:rPr lang="en" dirty="0">
                <a:solidFill>
                  <a:schemeClr val="dk1"/>
                </a:solidFill>
                <a:latin typeface="Calibri" panose="020F0502020204030204" pitchFamily="34" charset="0"/>
              </a:rPr>
              <a:t> of the alternate content is verified.”</a:t>
            </a:r>
          </a:p>
        </p:txBody>
      </p:sp>
      <p:pic>
        <p:nvPicPr>
          <p:cNvPr id="192" name="Shape 192" descr="Screen Shot 2016-10-03 at 3.13.46 PM.png"/>
          <p:cNvPicPr preferRelativeResize="0"/>
          <p:nvPr/>
        </p:nvPicPr>
        <p:blipFill rotWithShape="1">
          <a:blip r:embed="rId3">
            <a:alphaModFix/>
          </a:blip>
          <a:srcRect b="11378"/>
          <a:stretch/>
        </p:blipFill>
        <p:spPr>
          <a:xfrm>
            <a:off x="4026727" y="2873272"/>
            <a:ext cx="4419368" cy="1800323"/>
          </a:xfrm>
          <a:prstGeom prst="rect">
            <a:avLst/>
          </a:prstGeom>
          <a:noFill/>
          <a:ln>
            <a:noFill/>
          </a:ln>
        </p:spPr>
      </p:pic>
      <p:pic>
        <p:nvPicPr>
          <p:cNvPr id="193" name="Shape 193" descr="Screen Shot 2016-10-14 at 11.28.57 AM.png"/>
          <p:cNvPicPr preferRelativeResize="0"/>
          <p:nvPr/>
        </p:nvPicPr>
        <p:blipFill>
          <a:blip r:embed="rId4">
            <a:alphaModFix/>
          </a:blip>
          <a:stretch>
            <a:fillRect/>
          </a:stretch>
        </p:blipFill>
        <p:spPr>
          <a:xfrm>
            <a:off x="522898" y="2919000"/>
            <a:ext cx="3181150" cy="1800324"/>
          </a:xfrm>
          <a:prstGeom prst="rect">
            <a:avLst/>
          </a:prstGeom>
          <a:noFill/>
          <a:ln>
            <a:noFill/>
          </a:ln>
        </p:spPr>
      </p:pic>
      <p:pic>
        <p:nvPicPr>
          <p:cNvPr id="194" name="Shape 194" descr="Ecampus lower banner 2.png"/>
          <p:cNvPicPr preferRelativeResize="0"/>
          <p:nvPr/>
        </p:nvPicPr>
        <p:blipFill>
          <a:blip r:embed="rId5">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WHY IS 8.3 IMPORTANT TO OUR STUDENTS?</a:t>
            </a:r>
            <a:endParaRPr lang="en" b="1" dirty="0">
              <a:latin typeface="Calibri" panose="020F0502020204030204" pitchFamily="34" charset="0"/>
            </a:endParaRPr>
          </a:p>
        </p:txBody>
      </p:sp>
      <p:sp>
        <p:nvSpPr>
          <p:cNvPr id="200" name="Shape 2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15</a:t>
            </a:fld>
            <a:endParaRPr lang="en"/>
          </a:p>
        </p:txBody>
      </p:sp>
      <p:sp>
        <p:nvSpPr>
          <p:cNvPr id="201" name="Shape 201"/>
          <p:cNvSpPr txBox="1">
            <a:spLocks noGrp="1"/>
          </p:cNvSpPr>
          <p:nvPr>
            <p:ph type="body" idx="1"/>
          </p:nvPr>
        </p:nvSpPr>
        <p:spPr>
          <a:xfrm>
            <a:off x="0" y="1070400"/>
            <a:ext cx="4924200" cy="2699700"/>
          </a:xfrm>
          <a:prstGeom prst="rect">
            <a:avLst/>
          </a:prstGeom>
        </p:spPr>
        <p:txBody>
          <a:bodyPr lIns="91425" tIns="91425" rIns="91425" bIns="91425" anchor="t" anchorCtr="0">
            <a:noAutofit/>
          </a:bodyPr>
          <a:lstStyle/>
          <a:p>
            <a:pPr marL="457200" lvl="0" indent="-228600">
              <a:spcBef>
                <a:spcPts val="0"/>
              </a:spcBef>
              <a:buClr>
                <a:srgbClr val="000000"/>
              </a:buClr>
            </a:pPr>
            <a:r>
              <a:rPr lang="en" dirty="0">
                <a:solidFill>
                  <a:srgbClr val="000000"/>
                </a:solidFill>
              </a:rPr>
              <a:t>“I find that I retain more information when I can hear and read simultaneously.”</a:t>
            </a:r>
            <a:br>
              <a:rPr lang="en" dirty="0">
                <a:solidFill>
                  <a:srgbClr val="000000"/>
                </a:solidFill>
              </a:rPr>
            </a:br>
            <a:endParaRPr lang="en" dirty="0">
              <a:solidFill>
                <a:srgbClr val="000000"/>
              </a:solidFill>
            </a:endParaRPr>
          </a:p>
          <a:p>
            <a:pPr marL="457200" lvl="0" indent="-228600" rtl="0">
              <a:spcBef>
                <a:spcPts val="0"/>
              </a:spcBef>
              <a:buClr>
                <a:srgbClr val="000000"/>
              </a:buClr>
            </a:pPr>
            <a:r>
              <a:rPr lang="en" dirty="0">
                <a:solidFill>
                  <a:srgbClr val="000000"/>
                </a:solidFill>
              </a:rPr>
              <a:t>“I have 2 young kids at home and listening to (or even concentrating on) the speaking in a video is often times not so easy.” </a:t>
            </a:r>
            <a:br>
              <a:rPr lang="en" dirty="0">
                <a:solidFill>
                  <a:srgbClr val="000000"/>
                </a:solidFill>
              </a:rPr>
            </a:br>
            <a:endParaRPr lang="en" dirty="0">
              <a:solidFill>
                <a:srgbClr val="000000"/>
              </a:solidFill>
            </a:endParaRPr>
          </a:p>
          <a:p>
            <a:pPr marL="457200" lvl="0" indent="-228600" rtl="0">
              <a:spcBef>
                <a:spcPts val="0"/>
              </a:spcBef>
              <a:buClr>
                <a:srgbClr val="000000"/>
              </a:buClr>
            </a:pPr>
            <a:r>
              <a:rPr lang="en" dirty="0">
                <a:solidFill>
                  <a:srgbClr val="000000"/>
                </a:solidFill>
              </a:rPr>
              <a:t>“I can read faster than the video and </a:t>
            </a:r>
            <a:br>
              <a:rPr lang="en" dirty="0">
                <a:solidFill>
                  <a:srgbClr val="000000"/>
                </a:solidFill>
              </a:rPr>
            </a:br>
            <a:r>
              <a:rPr lang="en" dirty="0">
                <a:solidFill>
                  <a:srgbClr val="000000"/>
                </a:solidFill>
              </a:rPr>
              <a:t>time is precious.”</a:t>
            </a:r>
          </a:p>
        </p:txBody>
      </p:sp>
      <p:pic>
        <p:nvPicPr>
          <p:cNvPr id="202" name="Shape 202" descr="1518674345_60bc81db55_z.jpg"/>
          <p:cNvPicPr preferRelativeResize="0"/>
          <p:nvPr/>
        </p:nvPicPr>
        <p:blipFill>
          <a:blip r:embed="rId3">
            <a:alphaModFix/>
          </a:blip>
          <a:stretch>
            <a:fillRect/>
          </a:stretch>
        </p:blipFill>
        <p:spPr>
          <a:xfrm>
            <a:off x="4924075" y="2324574"/>
            <a:ext cx="4219925" cy="2818924"/>
          </a:xfrm>
          <a:prstGeom prst="rect">
            <a:avLst/>
          </a:prstGeom>
          <a:noFill/>
          <a:ln>
            <a:noFill/>
          </a:ln>
        </p:spPr>
      </p:pic>
      <p:sp>
        <p:nvSpPr>
          <p:cNvPr id="203" name="Shape 203"/>
          <p:cNvSpPr txBox="1"/>
          <p:nvPr/>
        </p:nvSpPr>
        <p:spPr>
          <a:xfrm>
            <a:off x="0" y="4856400"/>
            <a:ext cx="2537400" cy="287100"/>
          </a:xfrm>
          <a:prstGeom prst="rect">
            <a:avLst/>
          </a:prstGeom>
          <a:noFill/>
          <a:ln>
            <a:noFill/>
          </a:ln>
        </p:spPr>
        <p:txBody>
          <a:bodyPr lIns="91425" tIns="91425" rIns="91425" bIns="91425" anchor="t" anchorCtr="0">
            <a:noAutofit/>
          </a:bodyPr>
          <a:lstStyle/>
          <a:p>
            <a:pPr lvl="0">
              <a:spcBef>
                <a:spcPts val="0"/>
              </a:spcBef>
              <a:buNone/>
            </a:pPr>
            <a:r>
              <a:rPr lang="en" sz="1000" i="1"/>
              <a:t>Yogurt</a:t>
            </a:r>
            <a:r>
              <a:rPr lang="en" sz="1000"/>
              <a:t> by </a:t>
            </a:r>
            <a:r>
              <a:rPr lang="en" sz="1000" u="sng">
                <a:solidFill>
                  <a:schemeClr val="hlink"/>
                </a:solidFill>
                <a:hlinkClick r:id="rId4"/>
              </a:rPr>
              <a:t>MOEVIEW</a:t>
            </a:r>
            <a:r>
              <a:rPr lang="en" sz="1000"/>
              <a:t>, CC BY-NC-ND</a:t>
            </a:r>
          </a:p>
        </p:txBody>
      </p:sp>
      <p:pic>
        <p:nvPicPr>
          <p:cNvPr id="204" name="Shape 204" descr="Ecampus lower banner 2.png"/>
          <p:cNvPicPr preferRelativeResize="0"/>
          <p:nvPr/>
        </p:nvPicPr>
        <p:blipFill>
          <a:blip r:embed="rId5">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699" y="229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STUDENT USE AND PERCEPTIONS OF CLOSED CAPTIONS IN THE FULLY ONLINE CLASSROOM</a:t>
            </a:r>
            <a:endParaRPr lang="en" b="1" dirty="0">
              <a:latin typeface="Calibri" panose="020F0502020204030204" pitchFamily="34" charset="0"/>
            </a:endParaRPr>
          </a:p>
        </p:txBody>
      </p:sp>
      <p:pic>
        <p:nvPicPr>
          <p:cNvPr id="210" name="Shape 210" descr="Picture1.png"/>
          <p:cNvPicPr preferRelativeResize="0"/>
          <p:nvPr/>
        </p:nvPicPr>
        <p:blipFill>
          <a:blip r:embed="rId3">
            <a:alphaModFix/>
          </a:blip>
          <a:stretch>
            <a:fillRect/>
          </a:stretch>
        </p:blipFill>
        <p:spPr>
          <a:xfrm>
            <a:off x="1467824" y="1436500"/>
            <a:ext cx="6208351" cy="3334300"/>
          </a:xfrm>
          <a:prstGeom prst="rect">
            <a:avLst/>
          </a:prstGeom>
          <a:noFill/>
          <a:ln>
            <a:noFill/>
          </a:ln>
        </p:spPr>
      </p:pic>
      <p:pic>
        <p:nvPicPr>
          <p:cNvPr id="211" name="Shape 21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5"/>
        <p:cNvGrpSpPr/>
        <p:nvPr/>
      </p:nvGrpSpPr>
      <p:grpSpPr>
        <a:xfrm>
          <a:off x="0" y="0"/>
          <a:ext cx="0" cy="0"/>
          <a:chOff x="0" y="0"/>
          <a:chExt cx="0" cy="0"/>
        </a:xfrm>
      </p:grpSpPr>
      <p:pic>
        <p:nvPicPr>
          <p:cNvPr id="216" name="Shape 216"/>
          <p:cNvPicPr preferRelativeResize="0"/>
          <p:nvPr/>
        </p:nvPicPr>
        <p:blipFill>
          <a:blip r:embed="rId3">
            <a:alphaModFix amt="30000"/>
          </a:blip>
          <a:stretch>
            <a:fillRect/>
          </a:stretch>
        </p:blipFill>
        <p:spPr>
          <a:xfrm>
            <a:off x="-1" y="0"/>
            <a:ext cx="9220202" cy="6729397"/>
          </a:xfrm>
          <a:prstGeom prst="rect">
            <a:avLst/>
          </a:prstGeom>
          <a:noFill/>
          <a:ln>
            <a:noFill/>
          </a:ln>
        </p:spPr>
      </p:pic>
      <p:sp>
        <p:nvSpPr>
          <p:cNvPr id="217" name="Shape 217"/>
          <p:cNvSpPr txBox="1">
            <a:spLocks noGrp="1"/>
          </p:cNvSpPr>
          <p:nvPr>
            <p:ph type="title"/>
          </p:nvPr>
        </p:nvSpPr>
        <p:spPr>
          <a:xfrm>
            <a:off x="387900" y="2454800"/>
            <a:ext cx="32031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QUESTION:</a:t>
            </a:r>
            <a:endParaRPr lang="en" b="1" dirty="0">
              <a:latin typeface="Calibri" panose="020F0502020204030204" pitchFamily="34" charset="0"/>
            </a:endParaRPr>
          </a:p>
        </p:txBody>
      </p:sp>
      <p:sp>
        <p:nvSpPr>
          <p:cNvPr id="218" name="Shape 218"/>
          <p:cNvSpPr txBox="1">
            <a:spLocks noGrp="1"/>
          </p:cNvSpPr>
          <p:nvPr>
            <p:ph type="body" idx="1"/>
          </p:nvPr>
        </p:nvSpPr>
        <p:spPr>
          <a:xfrm>
            <a:off x="1140375" y="3308400"/>
            <a:ext cx="6727200" cy="2216100"/>
          </a:xfrm>
          <a:prstGeom prst="rect">
            <a:avLst/>
          </a:prstGeom>
        </p:spPr>
        <p:txBody>
          <a:bodyPr lIns="91425" tIns="91425" rIns="91425" bIns="91425" anchor="t" anchorCtr="0">
            <a:noAutofit/>
          </a:bodyPr>
          <a:lstStyle/>
          <a:p>
            <a:pPr lvl="0">
              <a:spcBef>
                <a:spcPts val="0"/>
              </a:spcBef>
              <a:buNone/>
            </a:pPr>
            <a:r>
              <a:rPr lang="en" dirty="0">
                <a:solidFill>
                  <a:schemeClr val="tx1"/>
                </a:solidFill>
                <a:latin typeface="Calibri" panose="020F0502020204030204" pitchFamily="34" charset="0"/>
              </a:rPr>
              <a:t>What issues have you encountered with a captioning process?</a:t>
            </a:r>
          </a:p>
        </p:txBody>
      </p:sp>
      <p:sp>
        <p:nvSpPr>
          <p:cNvPr id="219" name="Shape 2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17</a:t>
            </a:fld>
            <a:endParaRPr lang="en"/>
          </a:p>
        </p:txBody>
      </p:sp>
      <p:pic>
        <p:nvPicPr>
          <p:cNvPr id="220" name="Shape 220"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descr="morning-time-alarm-bell.jpg"/>
          <p:cNvPicPr preferRelativeResize="0"/>
          <p:nvPr/>
        </p:nvPicPr>
        <p:blipFill>
          <a:blip r:embed="rId3">
            <a:alphaModFix/>
          </a:blip>
          <a:stretch>
            <a:fillRect/>
          </a:stretch>
        </p:blipFill>
        <p:spPr>
          <a:xfrm>
            <a:off x="-1" y="0"/>
            <a:ext cx="9144003" cy="6096512"/>
          </a:xfrm>
          <a:prstGeom prst="rect">
            <a:avLst/>
          </a:prstGeom>
          <a:noFill/>
          <a:ln>
            <a:noFill/>
          </a:ln>
        </p:spPr>
      </p:pic>
      <p:sp>
        <p:nvSpPr>
          <p:cNvPr id="226" name="Shape 2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solidFill>
                  <a:srgbClr val="EFEFEF"/>
                </a:solidFill>
                <a:latin typeface="Calibri" panose="020F0502020204030204" pitchFamily="34" charset="0"/>
              </a:rPr>
              <a:t>CHALLENGES</a:t>
            </a:r>
            <a:br>
              <a:rPr lang="en" b="1" dirty="0" smtClean="0">
                <a:solidFill>
                  <a:srgbClr val="EFEFEF"/>
                </a:solidFill>
                <a:latin typeface="Calibri" panose="020F0502020204030204" pitchFamily="34" charset="0"/>
              </a:rPr>
            </a:br>
            <a:endParaRPr dirty="0">
              <a:solidFill>
                <a:srgbClr val="EFEFEF"/>
              </a:solidFill>
            </a:endParaRPr>
          </a:p>
        </p:txBody>
      </p:sp>
      <p:sp>
        <p:nvSpPr>
          <p:cNvPr id="227" name="Shape 22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nSpc>
                <a:spcPct val="142857"/>
              </a:lnSpc>
              <a:spcBef>
                <a:spcPts val="0"/>
              </a:spcBef>
              <a:spcAft>
                <a:spcPts val="0"/>
              </a:spcAft>
              <a:buNone/>
            </a:pPr>
            <a:endParaRPr dirty="0">
              <a:solidFill>
                <a:srgbClr val="1B2432"/>
              </a:solidFill>
              <a:highlight>
                <a:srgbClr val="FFFFFF"/>
              </a:highlight>
            </a:endParaRPr>
          </a:p>
          <a:p>
            <a:pPr lvl="0">
              <a:lnSpc>
                <a:spcPct val="142857"/>
              </a:lnSpc>
              <a:spcBef>
                <a:spcPts val="0"/>
              </a:spcBef>
              <a:spcAft>
                <a:spcPts val="0"/>
              </a:spcAft>
              <a:buNone/>
            </a:pPr>
            <a:endParaRPr dirty="0">
              <a:solidFill>
                <a:srgbClr val="1B2432"/>
              </a:solidFill>
              <a:highlight>
                <a:srgbClr val="FFFFFF"/>
              </a:highlight>
            </a:endParaRPr>
          </a:p>
        </p:txBody>
      </p:sp>
      <p:sp>
        <p:nvSpPr>
          <p:cNvPr id="228" name="Shape 2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229" name="Shape 229"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pic>
        <p:nvPicPr>
          <p:cNvPr id="234" name="Shape 234"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
        <p:nvSpPr>
          <p:cNvPr id="235" name="Shape 235"/>
          <p:cNvSpPr txBox="1">
            <a:spLocks noGrp="1"/>
          </p:cNvSpPr>
          <p:nvPr>
            <p:ph type="title"/>
          </p:nvPr>
        </p:nvSpPr>
        <p:spPr>
          <a:xfrm>
            <a:off x="164700" y="40905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CHALLENGES</a:t>
            </a:r>
            <a:br>
              <a:rPr lang="en" b="1" dirty="0" smtClean="0">
                <a:latin typeface="Calibri" panose="020F0502020204030204" pitchFamily="34" charset="0"/>
              </a:rPr>
            </a:br>
            <a:endParaRPr dirty="0"/>
          </a:p>
        </p:txBody>
      </p:sp>
      <p:sp>
        <p:nvSpPr>
          <p:cNvPr id="236" name="Shape 2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
        <p:cNvGrpSpPr/>
        <p:nvPr/>
      </p:nvGrpSpPr>
      <p:grpSpPr>
        <a:xfrm>
          <a:off x="0" y="0"/>
          <a:ext cx="0" cy="0"/>
          <a:chOff x="0" y="0"/>
          <a:chExt cx="0" cy="0"/>
        </a:xfrm>
      </p:grpSpPr>
      <p:pic>
        <p:nvPicPr>
          <p:cNvPr id="63" name="Shape 63"/>
          <p:cNvPicPr preferRelativeResize="0"/>
          <p:nvPr/>
        </p:nvPicPr>
        <p:blipFill>
          <a:blip r:embed="rId3">
            <a:alphaModFix/>
          </a:blip>
          <a:stretch>
            <a:fillRect/>
          </a:stretch>
        </p:blipFill>
        <p:spPr>
          <a:xfrm>
            <a:off x="1085850" y="4344025"/>
            <a:ext cx="6877050" cy="495300"/>
          </a:xfrm>
          <a:prstGeom prst="rect">
            <a:avLst/>
          </a:prstGeom>
          <a:noFill/>
          <a:ln>
            <a:noFill/>
          </a:ln>
        </p:spPr>
      </p:pic>
      <p:pic>
        <p:nvPicPr>
          <p:cNvPr id="64" name="Shape 64"/>
          <p:cNvPicPr preferRelativeResize="0"/>
          <p:nvPr/>
        </p:nvPicPr>
        <p:blipFill>
          <a:blip r:embed="rId4">
            <a:alphaModFix amt="50000"/>
          </a:blip>
          <a:stretch>
            <a:fillRect/>
          </a:stretch>
        </p:blipFill>
        <p:spPr>
          <a:xfrm>
            <a:off x="-95250" y="-540964"/>
            <a:ext cx="9239254" cy="6147889"/>
          </a:xfrm>
          <a:prstGeom prst="rect">
            <a:avLst/>
          </a:prstGeom>
          <a:noFill/>
          <a:ln>
            <a:noFill/>
          </a:ln>
        </p:spPr>
      </p:pic>
      <p:sp>
        <p:nvSpPr>
          <p:cNvPr id="65" name="Shape 65"/>
          <p:cNvSpPr txBox="1">
            <a:spLocks noGrp="1"/>
          </p:cNvSpPr>
          <p:nvPr>
            <p:ph type="ctrTitle"/>
          </p:nvPr>
        </p:nvSpPr>
        <p:spPr>
          <a:xfrm>
            <a:off x="264083" y="1912475"/>
            <a:ext cx="8520600" cy="2052600"/>
          </a:xfrm>
          <a:prstGeom prst="rect">
            <a:avLst/>
          </a:prstGeom>
        </p:spPr>
        <p:txBody>
          <a:bodyPr lIns="91425" tIns="91425" rIns="91425" bIns="91425" anchor="b" anchorCtr="0">
            <a:noAutofit/>
          </a:bodyPr>
          <a:lstStyle/>
          <a:p>
            <a:pPr lvl="0">
              <a:lnSpc>
                <a:spcPct val="115000"/>
              </a:lnSpc>
              <a:spcBef>
                <a:spcPts val="0"/>
              </a:spcBef>
              <a:buClr>
                <a:schemeClr val="dk1"/>
              </a:buClr>
              <a:buSzPct val="30555"/>
              <a:buFont typeface="Arial"/>
              <a:buNone/>
            </a:pPr>
            <a:r>
              <a:rPr lang="en" sz="3200" b="1" dirty="0" smtClean="0">
                <a:latin typeface="Calibri" panose="020F0502020204030204" pitchFamily="34" charset="0"/>
              </a:rPr>
              <a:t>IT MAKES CENTS: AFFORDABLE IN-HOUSE CAPTIONING</a:t>
            </a:r>
            <a:endParaRPr lang="en" sz="3200" b="1" dirty="0">
              <a:latin typeface="Calibri" panose="020F0502020204030204" pitchFamily="34" charset="0"/>
            </a:endParaRPr>
          </a:p>
        </p:txBody>
      </p:sp>
      <p:pic>
        <p:nvPicPr>
          <p:cNvPr id="66" name="Shape 66"/>
          <p:cNvPicPr preferRelativeResize="0"/>
          <p:nvPr/>
        </p:nvPicPr>
        <p:blipFill>
          <a:blip r:embed="rId5">
            <a:alphaModFix/>
          </a:blip>
          <a:stretch>
            <a:fillRect/>
          </a:stretch>
        </p:blipFill>
        <p:spPr>
          <a:xfrm>
            <a:off x="8832306" y="0"/>
            <a:ext cx="300037" cy="5143500"/>
          </a:xfrm>
          <a:prstGeom prst="rect">
            <a:avLst/>
          </a:prstGeom>
          <a:noFill/>
          <a:ln>
            <a:noFill/>
          </a:ln>
        </p:spPr>
      </p:pic>
      <p:pic>
        <p:nvPicPr>
          <p:cNvPr id="68" name="Shape 68"/>
          <p:cNvPicPr preferRelativeResize="0"/>
          <p:nvPr/>
        </p:nvPicPr>
        <p:blipFill>
          <a:blip r:embed="rId6">
            <a:alphaModFix/>
          </a:blip>
          <a:stretch>
            <a:fillRect/>
          </a:stretch>
        </p:blipFill>
        <p:spPr>
          <a:xfrm>
            <a:off x="762337" y="-12"/>
            <a:ext cx="1285875" cy="15335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500550" y="473600"/>
            <a:ext cx="8520600" cy="572700"/>
          </a:xfrm>
          <a:prstGeom prst="rect">
            <a:avLst/>
          </a:prstGeom>
        </p:spPr>
        <p:txBody>
          <a:bodyPr lIns="91425" tIns="91425" rIns="91425" bIns="91425" anchor="t" anchorCtr="0">
            <a:noAutofit/>
          </a:bodyPr>
          <a:lstStyle/>
          <a:p>
            <a:pPr lvl="0" algn="r">
              <a:spcBef>
                <a:spcPts val="0"/>
              </a:spcBef>
              <a:buClr>
                <a:schemeClr val="dk1"/>
              </a:buClr>
              <a:buSzPct val="39285"/>
              <a:buFont typeface="Arial"/>
              <a:buNone/>
            </a:pPr>
            <a:r>
              <a:rPr lang="en" b="1" dirty="0" smtClean="0">
                <a:latin typeface="Calibri" panose="020F0502020204030204" pitchFamily="34" charset="0"/>
              </a:rPr>
              <a:t>CHALLENGES</a:t>
            </a:r>
            <a:endParaRPr lang="en" b="1" dirty="0">
              <a:latin typeface="Calibri" panose="020F0502020204030204" pitchFamily="34" charset="0"/>
            </a:endParaRPr>
          </a:p>
          <a:p>
            <a:pPr lvl="0">
              <a:spcBef>
                <a:spcPts val="0"/>
              </a:spcBef>
              <a:buNone/>
            </a:pPr>
            <a:endParaRPr dirty="0"/>
          </a:p>
        </p:txBody>
      </p:sp>
      <p:sp>
        <p:nvSpPr>
          <p:cNvPr id="242" name="Shape 2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20</a:t>
            </a:fld>
            <a:endParaRPr lang="en"/>
          </a:p>
        </p:txBody>
      </p:sp>
      <p:pic>
        <p:nvPicPr>
          <p:cNvPr id="243" name="Shape 24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mt="80000"/>
          </a:blip>
          <a:srcRect/>
          <a:stretch/>
        </p:blipFill>
        <p:spPr>
          <a:xfrm>
            <a:off x="-57149" y="-190500"/>
            <a:ext cx="9604500" cy="6404700"/>
          </a:xfrm>
          <a:prstGeom prst="rect">
            <a:avLst/>
          </a:prstGeom>
          <a:noFill/>
          <a:ln>
            <a:noFill/>
          </a:ln>
        </p:spPr>
      </p:pic>
      <p:sp>
        <p:nvSpPr>
          <p:cNvPr id="249" name="Shape 249"/>
          <p:cNvSpPr txBox="1">
            <a:spLocks noGrp="1"/>
          </p:cNvSpPr>
          <p:nvPr>
            <p:ph type="title"/>
          </p:nvPr>
        </p:nvSpPr>
        <p:spPr>
          <a:xfrm>
            <a:off x="0" y="36087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CHALLENGES</a:t>
            </a:r>
            <a:endParaRPr lang="en" b="1" dirty="0">
              <a:latin typeface="Calibri" panose="020F0502020204030204" pitchFamily="34" charset="0"/>
            </a:endParaRPr>
          </a:p>
          <a:p>
            <a:pPr lvl="0">
              <a:spcBef>
                <a:spcPts val="0"/>
              </a:spcBef>
              <a:buNone/>
            </a:pPr>
            <a:endParaRPr dirty="0"/>
          </a:p>
        </p:txBody>
      </p:sp>
      <p:sp>
        <p:nvSpPr>
          <p:cNvPr id="250" name="Shape 25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21</a:t>
            </a:fld>
            <a:endParaRPr lang="en"/>
          </a:p>
        </p:txBody>
      </p:sp>
      <p:pic>
        <p:nvPicPr>
          <p:cNvPr id="251" name="Shape 25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dirty="0"/>
          </a:p>
        </p:txBody>
      </p:sp>
      <p:sp>
        <p:nvSpPr>
          <p:cNvPr id="257" name="Shape 25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dirty="0"/>
          </a:p>
        </p:txBody>
      </p:sp>
      <p:sp>
        <p:nvSpPr>
          <p:cNvPr id="258" name="Shape 2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pic>
        <p:nvPicPr>
          <p:cNvPr id="259" name="Shape 259"/>
          <p:cNvPicPr preferRelativeResize="0"/>
          <p:nvPr/>
        </p:nvPicPr>
        <p:blipFill rotWithShape="1">
          <a:blip r:embed="rId3">
            <a:alphaModFix/>
          </a:blip>
          <a:srcRect b="24998"/>
          <a:stretch/>
        </p:blipFill>
        <p:spPr>
          <a:xfrm>
            <a:off x="0" y="0"/>
            <a:ext cx="9144001" cy="5143498"/>
          </a:xfrm>
          <a:prstGeom prst="rect">
            <a:avLst/>
          </a:prstGeom>
          <a:noFill/>
          <a:ln>
            <a:noFill/>
          </a:ln>
        </p:spPr>
      </p:pic>
      <p:pic>
        <p:nvPicPr>
          <p:cNvPr id="260" name="Shape 260"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64"/>
        <p:cNvGrpSpPr/>
        <p:nvPr/>
      </p:nvGrpSpPr>
      <p:grpSpPr>
        <a:xfrm>
          <a:off x="0" y="0"/>
          <a:ext cx="0" cy="0"/>
          <a:chOff x="0" y="0"/>
          <a:chExt cx="0" cy="0"/>
        </a:xfrm>
      </p:grpSpPr>
      <p:pic>
        <p:nvPicPr>
          <p:cNvPr id="265" name="Shape 265"/>
          <p:cNvPicPr preferRelativeResize="0"/>
          <p:nvPr/>
        </p:nvPicPr>
        <p:blipFill>
          <a:blip r:embed="rId3">
            <a:alphaModFix/>
          </a:blip>
          <a:stretch>
            <a:fillRect/>
          </a:stretch>
        </p:blipFill>
        <p:spPr>
          <a:xfrm>
            <a:off x="-2" y="-980375"/>
            <a:ext cx="9220194" cy="6123877"/>
          </a:xfrm>
          <a:prstGeom prst="rect">
            <a:avLst/>
          </a:prstGeom>
          <a:noFill/>
          <a:ln>
            <a:noFill/>
          </a:ln>
        </p:spPr>
      </p:pic>
      <p:sp>
        <p:nvSpPr>
          <p:cNvPr id="266" name="Shape 2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lnSpc>
                <a:spcPct val="142857"/>
              </a:lnSpc>
              <a:spcBef>
                <a:spcPts val="0"/>
              </a:spcBef>
              <a:buClr>
                <a:schemeClr val="dk1"/>
              </a:buClr>
              <a:buSzPct val="45833"/>
              <a:buFont typeface="Arial"/>
              <a:buNone/>
            </a:pPr>
            <a:r>
              <a:rPr lang="en" sz="2400" b="1" dirty="0" smtClean="0">
                <a:solidFill>
                  <a:srgbClr val="1B2432"/>
                </a:solidFill>
                <a:latin typeface="Calibri" panose="020F0502020204030204" pitchFamily="34" charset="0"/>
              </a:rPr>
              <a:t>BEFORE...</a:t>
            </a:r>
            <a:endParaRPr lang="en" sz="2400" b="1" dirty="0">
              <a:solidFill>
                <a:srgbClr val="1B2432"/>
              </a:solidFill>
              <a:latin typeface="Calibri" panose="020F0502020204030204" pitchFamily="34" charset="0"/>
            </a:endParaRPr>
          </a:p>
        </p:txBody>
      </p:sp>
      <p:sp>
        <p:nvSpPr>
          <p:cNvPr id="267" name="Shape 2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23</a:t>
            </a:fld>
            <a:endParaRPr lang="en"/>
          </a:p>
        </p:txBody>
      </p:sp>
      <p:pic>
        <p:nvPicPr>
          <p:cNvPr id="268" name="Shape 268"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2"/>
        <p:cNvGrpSpPr/>
        <p:nvPr/>
      </p:nvGrpSpPr>
      <p:grpSpPr>
        <a:xfrm>
          <a:off x="0" y="0"/>
          <a:ext cx="0" cy="0"/>
          <a:chOff x="0" y="0"/>
          <a:chExt cx="0" cy="0"/>
        </a:xfrm>
      </p:grpSpPr>
      <p:pic>
        <p:nvPicPr>
          <p:cNvPr id="273" name="Shape 273"/>
          <p:cNvPicPr preferRelativeResize="0"/>
          <p:nvPr/>
        </p:nvPicPr>
        <p:blipFill>
          <a:blip r:embed="rId3">
            <a:alphaModFix amt="40000"/>
          </a:blip>
          <a:stretch>
            <a:fillRect/>
          </a:stretch>
        </p:blipFill>
        <p:spPr>
          <a:xfrm>
            <a:off x="0" y="0"/>
            <a:ext cx="9144000" cy="5143500"/>
          </a:xfrm>
          <a:prstGeom prst="rect">
            <a:avLst/>
          </a:prstGeom>
          <a:noFill/>
          <a:ln>
            <a:noFill/>
          </a:ln>
        </p:spPr>
      </p:pic>
      <p:sp>
        <p:nvSpPr>
          <p:cNvPr id="274" name="Shape 274"/>
          <p:cNvSpPr txBox="1">
            <a:spLocks noGrp="1"/>
          </p:cNvSpPr>
          <p:nvPr>
            <p:ph type="title"/>
          </p:nvPr>
        </p:nvSpPr>
        <p:spPr>
          <a:xfrm>
            <a:off x="355425" y="41387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WHAT WE TRIED WITH CAPTIONING</a:t>
            </a:r>
            <a:endParaRPr lang="en" b="1" dirty="0">
              <a:latin typeface="Calibri" panose="020F0502020204030204" pitchFamily="34" charset="0"/>
            </a:endParaRPr>
          </a:p>
        </p:txBody>
      </p:sp>
      <p:sp>
        <p:nvSpPr>
          <p:cNvPr id="275" name="Shape 27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24</a:t>
            </a:fld>
            <a:endParaRPr lang="en"/>
          </a:p>
        </p:txBody>
      </p:sp>
      <p:pic>
        <p:nvPicPr>
          <p:cNvPr id="276" name="Shape 276"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0"/>
        <p:cNvGrpSpPr/>
        <p:nvPr/>
      </p:nvGrpSpPr>
      <p:grpSpPr>
        <a:xfrm>
          <a:off x="0" y="0"/>
          <a:ext cx="0" cy="0"/>
          <a:chOff x="0" y="0"/>
          <a:chExt cx="0" cy="0"/>
        </a:xfrm>
      </p:grpSpPr>
      <p:pic>
        <p:nvPicPr>
          <p:cNvPr id="281" name="Shape 281"/>
          <p:cNvPicPr preferRelativeResize="0"/>
          <p:nvPr/>
        </p:nvPicPr>
        <p:blipFill>
          <a:blip r:embed="rId3">
            <a:alphaModFix amt="10000"/>
          </a:blip>
          <a:stretch>
            <a:fillRect/>
          </a:stretch>
        </p:blipFill>
        <p:spPr>
          <a:xfrm>
            <a:off x="0" y="0"/>
            <a:ext cx="9234273" cy="6156176"/>
          </a:xfrm>
          <a:prstGeom prst="rect">
            <a:avLst/>
          </a:prstGeom>
          <a:noFill/>
          <a:ln>
            <a:noFill/>
          </a:ln>
        </p:spPr>
      </p:pic>
      <p:sp>
        <p:nvSpPr>
          <p:cNvPr id="282" name="Shape 2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FINDING A PROCESS</a:t>
            </a:r>
            <a:endParaRPr lang="en" b="1" dirty="0">
              <a:latin typeface="Calibri" panose="020F0502020204030204" pitchFamily="34" charset="0"/>
            </a:endParaRPr>
          </a:p>
        </p:txBody>
      </p:sp>
      <p:sp>
        <p:nvSpPr>
          <p:cNvPr id="283" name="Shape 28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Media is created by Ecampus </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Media links added project management software</a:t>
            </a:r>
          </a:p>
          <a:p>
            <a:pPr marL="457200" lvl="0" indent="-381000" rtl="0">
              <a:spcBef>
                <a:spcPts val="0"/>
              </a:spcBef>
              <a:spcAft>
                <a:spcPts val="0"/>
              </a:spcAft>
              <a:buClr>
                <a:schemeClr val="dk1"/>
              </a:buClr>
              <a:buSzPct val="100000"/>
            </a:pPr>
            <a:r>
              <a:rPr lang="en" sz="2400" dirty="0">
                <a:solidFill>
                  <a:schemeClr val="dk1"/>
                </a:solidFill>
                <a:latin typeface="Calibri" panose="020F0502020204030204" pitchFamily="34" charset="0"/>
              </a:rPr>
              <a:t>Students workers select media and transcribe</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Students create timing files with YouTube</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Timing files are uploaded to media server</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Instructors notified for quality assurance</a:t>
            </a:r>
          </a:p>
        </p:txBody>
      </p:sp>
      <p:sp>
        <p:nvSpPr>
          <p:cNvPr id="284" name="Shape 2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25</a:t>
            </a:fld>
            <a:endParaRPr lang="en"/>
          </a:p>
        </p:txBody>
      </p:sp>
      <p:pic>
        <p:nvPicPr>
          <p:cNvPr id="285" name="Shape 28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9"/>
        <p:cNvGrpSpPr/>
        <p:nvPr/>
      </p:nvGrpSpPr>
      <p:grpSpPr>
        <a:xfrm>
          <a:off x="0" y="0"/>
          <a:ext cx="0" cy="0"/>
          <a:chOff x="0" y="0"/>
          <a:chExt cx="0" cy="0"/>
        </a:xfrm>
      </p:grpSpPr>
      <p:pic>
        <p:nvPicPr>
          <p:cNvPr id="290" name="Shape 290"/>
          <p:cNvPicPr preferRelativeResize="0"/>
          <p:nvPr/>
        </p:nvPicPr>
        <p:blipFill>
          <a:blip r:embed="rId3">
            <a:alphaModFix amt="30000"/>
          </a:blip>
          <a:stretch>
            <a:fillRect/>
          </a:stretch>
        </p:blipFill>
        <p:spPr>
          <a:xfrm>
            <a:off x="1" y="0"/>
            <a:ext cx="9144000" cy="5143500"/>
          </a:xfrm>
          <a:prstGeom prst="rect">
            <a:avLst/>
          </a:prstGeom>
          <a:noFill/>
          <a:ln>
            <a:noFill/>
          </a:ln>
        </p:spPr>
      </p:pic>
      <p:sp>
        <p:nvSpPr>
          <p:cNvPr id="291" name="Shape 291"/>
          <p:cNvSpPr txBox="1">
            <a:spLocks noGrp="1"/>
          </p:cNvSpPr>
          <p:nvPr>
            <p:ph type="title"/>
          </p:nvPr>
        </p:nvSpPr>
        <p:spPr>
          <a:xfrm>
            <a:off x="588550" y="3228050"/>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WHAT WE’RE DOING NOW - STUDENTS</a:t>
            </a:r>
            <a:endParaRPr lang="en" b="1" dirty="0">
              <a:latin typeface="Calibri" panose="020F0502020204030204" pitchFamily="34" charset="0"/>
            </a:endParaRPr>
          </a:p>
        </p:txBody>
      </p:sp>
      <p:sp>
        <p:nvSpPr>
          <p:cNvPr id="292" name="Shape 2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26</a:t>
            </a:fld>
            <a:endParaRPr lang="en"/>
          </a:p>
        </p:txBody>
      </p:sp>
      <p:pic>
        <p:nvPicPr>
          <p:cNvPr id="293" name="Shape 29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7"/>
        <p:cNvGrpSpPr/>
        <p:nvPr/>
      </p:nvGrpSpPr>
      <p:grpSpPr>
        <a:xfrm>
          <a:off x="0" y="0"/>
          <a:ext cx="0" cy="0"/>
          <a:chOff x="0" y="0"/>
          <a:chExt cx="0" cy="0"/>
        </a:xfrm>
      </p:grpSpPr>
      <p:pic>
        <p:nvPicPr>
          <p:cNvPr id="298" name="Shape 298"/>
          <p:cNvPicPr preferRelativeResize="0"/>
          <p:nvPr/>
        </p:nvPicPr>
        <p:blipFill>
          <a:blip r:embed="rId3">
            <a:alphaModFix amt="20000"/>
          </a:blip>
          <a:stretch>
            <a:fillRect/>
          </a:stretch>
        </p:blipFill>
        <p:spPr>
          <a:xfrm>
            <a:off x="-47625" y="-502189"/>
            <a:ext cx="9239254" cy="6147889"/>
          </a:xfrm>
          <a:prstGeom prst="rect">
            <a:avLst/>
          </a:prstGeom>
          <a:noFill/>
          <a:ln>
            <a:noFill/>
          </a:ln>
        </p:spPr>
      </p:pic>
      <p:sp>
        <p:nvSpPr>
          <p:cNvPr id="299" name="Shape 299"/>
          <p:cNvSpPr txBox="1">
            <a:spLocks noGrp="1"/>
          </p:cNvSpPr>
          <p:nvPr>
            <p:ph type="title"/>
          </p:nvPr>
        </p:nvSpPr>
        <p:spPr>
          <a:xfrm>
            <a:off x="1994400" y="141950"/>
            <a:ext cx="702675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WHAT WE’RE DOING NOW - THE NUMBERS</a:t>
            </a:r>
            <a:endParaRPr lang="en" b="1" dirty="0">
              <a:latin typeface="Calibri" panose="020F0502020204030204" pitchFamily="34" charset="0"/>
            </a:endParaRPr>
          </a:p>
        </p:txBody>
      </p:sp>
      <p:sp>
        <p:nvSpPr>
          <p:cNvPr id="300" name="Shape 3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27</a:t>
            </a:fld>
            <a:endParaRPr lang="en"/>
          </a:p>
        </p:txBody>
      </p:sp>
      <p:sp>
        <p:nvSpPr>
          <p:cNvPr id="301" name="Shape 301"/>
          <p:cNvSpPr txBox="1"/>
          <p:nvPr/>
        </p:nvSpPr>
        <p:spPr>
          <a:xfrm flipH="1">
            <a:off x="275525" y="2571755"/>
            <a:ext cx="3632400" cy="1082100"/>
          </a:xfrm>
          <a:prstGeom prst="rect">
            <a:avLst/>
          </a:prstGeom>
          <a:noFill/>
          <a:ln>
            <a:noFill/>
          </a:ln>
        </p:spPr>
        <p:txBody>
          <a:bodyPr lIns="91425" tIns="91425" rIns="91425" bIns="91425" anchor="t" anchorCtr="0">
            <a:noAutofit/>
          </a:bodyPr>
          <a:lstStyle/>
          <a:p>
            <a:pPr lvl="0">
              <a:spcBef>
                <a:spcPts val="0"/>
              </a:spcBef>
              <a:buNone/>
            </a:pPr>
            <a:r>
              <a:rPr lang="en" sz="1800" b="1" dirty="0">
                <a:latin typeface="Calibri" panose="020F0502020204030204" pitchFamily="34" charset="0"/>
              </a:rPr>
              <a:t>Outsourcing:</a:t>
            </a:r>
          </a:p>
          <a:p>
            <a:pPr lvl="0">
              <a:spcBef>
                <a:spcPts val="0"/>
              </a:spcBef>
              <a:buNone/>
            </a:pPr>
            <a:r>
              <a:rPr lang="en" sz="1800" dirty="0" smtClean="0">
                <a:latin typeface="Calibri" panose="020F0502020204030204" pitchFamily="34" charset="0"/>
              </a:rPr>
              <a:t>60 </a:t>
            </a:r>
            <a:r>
              <a:rPr lang="en" sz="1800" dirty="0">
                <a:latin typeface="Calibri" panose="020F0502020204030204" pitchFamily="34" charset="0"/>
              </a:rPr>
              <a:t>minutes; </a:t>
            </a:r>
            <a:endParaRPr lang="en" sz="1800" dirty="0" smtClean="0">
              <a:latin typeface="Calibri" panose="020F0502020204030204" pitchFamily="34" charset="0"/>
            </a:endParaRPr>
          </a:p>
          <a:p>
            <a:pPr lvl="0"/>
            <a:r>
              <a:rPr lang="en" sz="1800" dirty="0">
                <a:latin typeface="Calibri" panose="020F0502020204030204" pitchFamily="34" charset="0"/>
              </a:rPr>
              <a:t>$2-$4 per minute,</a:t>
            </a:r>
            <a:endParaRPr lang="en" sz="1800" dirty="0">
              <a:latin typeface="Calibri" panose="020F0502020204030204" pitchFamily="34" charset="0"/>
            </a:endParaRPr>
          </a:p>
          <a:p>
            <a:pPr lvl="0">
              <a:spcBef>
                <a:spcPts val="0"/>
              </a:spcBef>
              <a:buNone/>
            </a:pPr>
            <a:r>
              <a:rPr lang="en" sz="1800" dirty="0">
                <a:latin typeface="Calibri" panose="020F0502020204030204" pitchFamily="34" charset="0"/>
              </a:rPr>
              <a:t>$</a:t>
            </a:r>
            <a:r>
              <a:rPr lang="en" sz="1800" dirty="0" smtClean="0">
                <a:latin typeface="Calibri" panose="020F0502020204030204" pitchFamily="34" charset="0"/>
              </a:rPr>
              <a:t>120.00 </a:t>
            </a:r>
            <a:r>
              <a:rPr lang="en" sz="1800" dirty="0">
                <a:latin typeface="Calibri" panose="020F0502020204030204" pitchFamily="34" charset="0"/>
              </a:rPr>
              <a:t>for captioned video</a:t>
            </a:r>
          </a:p>
          <a:p>
            <a:pPr lvl="0">
              <a:spcBef>
                <a:spcPts val="0"/>
              </a:spcBef>
              <a:buNone/>
            </a:pPr>
            <a:endParaRPr sz="1800" dirty="0"/>
          </a:p>
        </p:txBody>
      </p:sp>
      <p:sp>
        <p:nvSpPr>
          <p:cNvPr id="302" name="Shape 302"/>
          <p:cNvSpPr txBox="1"/>
          <p:nvPr/>
        </p:nvSpPr>
        <p:spPr>
          <a:xfrm>
            <a:off x="275525" y="714637"/>
            <a:ext cx="2810700" cy="532800"/>
          </a:xfrm>
          <a:prstGeom prst="rect">
            <a:avLst/>
          </a:prstGeom>
          <a:noFill/>
          <a:ln>
            <a:noFill/>
          </a:ln>
        </p:spPr>
        <p:txBody>
          <a:bodyPr lIns="91425" tIns="91425" rIns="91425" bIns="91425" anchor="t" anchorCtr="0">
            <a:noAutofit/>
          </a:bodyPr>
          <a:lstStyle/>
          <a:p>
            <a:pPr lvl="0">
              <a:spcBef>
                <a:spcPts val="0"/>
              </a:spcBef>
              <a:buNone/>
            </a:pPr>
            <a:r>
              <a:rPr lang="en" sz="2400" b="1" dirty="0">
                <a:latin typeface="Calibri" panose="020F0502020204030204" pitchFamily="34" charset="0"/>
              </a:rPr>
              <a:t>60 minute video:</a:t>
            </a:r>
          </a:p>
        </p:txBody>
      </p:sp>
      <p:sp>
        <p:nvSpPr>
          <p:cNvPr id="303" name="Shape 303"/>
          <p:cNvSpPr txBox="1"/>
          <p:nvPr/>
        </p:nvSpPr>
        <p:spPr>
          <a:xfrm>
            <a:off x="275525" y="1247978"/>
            <a:ext cx="4500600" cy="1017600"/>
          </a:xfrm>
          <a:prstGeom prst="rect">
            <a:avLst/>
          </a:prstGeom>
          <a:noFill/>
          <a:ln>
            <a:noFill/>
          </a:ln>
        </p:spPr>
        <p:txBody>
          <a:bodyPr lIns="91425" tIns="91425" rIns="91425" bIns="91425" anchor="t" anchorCtr="0">
            <a:noAutofit/>
          </a:bodyPr>
          <a:lstStyle/>
          <a:p>
            <a:pPr lvl="0">
              <a:spcBef>
                <a:spcPts val="0"/>
              </a:spcBef>
              <a:buClr>
                <a:schemeClr val="dk1"/>
              </a:buClr>
              <a:buSzPct val="61111"/>
              <a:buFont typeface="Arial"/>
              <a:buNone/>
            </a:pPr>
            <a:r>
              <a:rPr lang="en" sz="1800" b="1" dirty="0" smtClean="0">
                <a:solidFill>
                  <a:schemeClr val="dk1"/>
                </a:solidFill>
                <a:latin typeface="Calibri" panose="020F0502020204030204" pitchFamily="34" charset="0"/>
              </a:rPr>
              <a:t>Students: </a:t>
            </a:r>
            <a:endParaRPr lang="en" sz="1800" b="1" dirty="0">
              <a:solidFill>
                <a:schemeClr val="dk1"/>
              </a:solidFill>
              <a:latin typeface="Calibri" panose="020F0502020204030204" pitchFamily="34" charset="0"/>
            </a:endParaRPr>
          </a:p>
          <a:p>
            <a:pPr lvl="0">
              <a:spcBef>
                <a:spcPts val="0"/>
              </a:spcBef>
              <a:buNone/>
            </a:pPr>
            <a:r>
              <a:rPr lang="en" sz="1800" dirty="0">
                <a:solidFill>
                  <a:schemeClr val="dk1"/>
                </a:solidFill>
                <a:latin typeface="Calibri" panose="020F0502020204030204" pitchFamily="34" charset="0"/>
              </a:rPr>
              <a:t>60 minute video = 4 hours to caption; </a:t>
            </a:r>
          </a:p>
          <a:p>
            <a:pPr lvl="0">
              <a:spcBef>
                <a:spcPts val="0"/>
              </a:spcBef>
              <a:buClr>
                <a:schemeClr val="dk1"/>
              </a:buClr>
              <a:buSzPct val="61111"/>
              <a:buFont typeface="Arial"/>
              <a:buNone/>
            </a:pPr>
            <a:r>
              <a:rPr lang="en" sz="1800" dirty="0">
                <a:solidFill>
                  <a:schemeClr val="dk1"/>
                </a:solidFill>
                <a:latin typeface="Calibri" panose="020F0502020204030204" pitchFamily="34" charset="0"/>
              </a:rPr>
              <a:t>at $10.00/hour, </a:t>
            </a:r>
            <a:endParaRPr lang="en" sz="1800" dirty="0" smtClean="0">
              <a:solidFill>
                <a:schemeClr val="dk1"/>
              </a:solidFill>
              <a:latin typeface="Calibri" panose="020F0502020204030204" pitchFamily="34" charset="0"/>
            </a:endParaRPr>
          </a:p>
          <a:p>
            <a:pPr lvl="0">
              <a:spcBef>
                <a:spcPts val="0"/>
              </a:spcBef>
              <a:buClr>
                <a:schemeClr val="dk1"/>
              </a:buClr>
              <a:buSzPct val="61111"/>
              <a:buFont typeface="Arial"/>
              <a:buNone/>
            </a:pPr>
            <a:r>
              <a:rPr lang="en" sz="1800" dirty="0" smtClean="0">
                <a:solidFill>
                  <a:schemeClr val="dk1"/>
                </a:solidFill>
                <a:latin typeface="Calibri" panose="020F0502020204030204" pitchFamily="34" charset="0"/>
              </a:rPr>
              <a:t>$</a:t>
            </a:r>
            <a:r>
              <a:rPr lang="en" sz="1800" dirty="0">
                <a:solidFill>
                  <a:schemeClr val="dk1"/>
                </a:solidFill>
                <a:latin typeface="Calibri" panose="020F0502020204030204" pitchFamily="34" charset="0"/>
              </a:rPr>
              <a:t>40 for captioned </a:t>
            </a:r>
            <a:r>
              <a:rPr lang="en" sz="1800" dirty="0" smtClean="0">
                <a:solidFill>
                  <a:schemeClr val="dk1"/>
                </a:solidFill>
                <a:latin typeface="Calibri" panose="020F0502020204030204" pitchFamily="34" charset="0"/>
              </a:rPr>
              <a:t>video</a:t>
            </a:r>
            <a:endParaRPr lang="en" sz="1800" dirty="0">
              <a:solidFill>
                <a:schemeClr val="dk1"/>
              </a:solidFill>
              <a:latin typeface="Calibri" panose="020F0502020204030204" pitchFamily="34" charset="0"/>
            </a:endParaRPr>
          </a:p>
        </p:txBody>
      </p:sp>
      <p:sp>
        <p:nvSpPr>
          <p:cNvPr id="304" name="Shape 304"/>
          <p:cNvSpPr txBox="1"/>
          <p:nvPr/>
        </p:nvSpPr>
        <p:spPr>
          <a:xfrm>
            <a:off x="2813850" y="3611425"/>
            <a:ext cx="6207300" cy="967200"/>
          </a:xfrm>
          <a:prstGeom prst="rect">
            <a:avLst/>
          </a:prstGeom>
          <a:noFill/>
          <a:ln>
            <a:noFill/>
          </a:ln>
        </p:spPr>
        <p:txBody>
          <a:bodyPr lIns="91425" tIns="91425" rIns="91425" bIns="91425" anchor="t" anchorCtr="0">
            <a:noAutofit/>
          </a:bodyPr>
          <a:lstStyle/>
          <a:p>
            <a:pPr lvl="0" algn="r">
              <a:spcBef>
                <a:spcPts val="0"/>
              </a:spcBef>
              <a:buClr>
                <a:schemeClr val="dk1"/>
              </a:buClr>
              <a:buSzPct val="45833"/>
              <a:buFont typeface="Arial"/>
              <a:buNone/>
            </a:pPr>
            <a:r>
              <a:rPr lang="en" sz="2400" dirty="0">
                <a:solidFill>
                  <a:schemeClr val="dk1"/>
                </a:solidFill>
                <a:latin typeface="Calibri" panose="020F0502020204030204" pitchFamily="34" charset="0"/>
              </a:rPr>
              <a:t>Conclusion: students are </a:t>
            </a:r>
            <a:r>
              <a:rPr lang="en" sz="2400" b="1" dirty="0">
                <a:solidFill>
                  <a:schemeClr val="dk1"/>
                </a:solidFill>
                <a:latin typeface="Calibri" panose="020F0502020204030204" pitchFamily="34" charset="0"/>
              </a:rPr>
              <a:t>3-6 </a:t>
            </a:r>
            <a:r>
              <a:rPr lang="en" sz="2400" dirty="0">
                <a:solidFill>
                  <a:schemeClr val="dk1"/>
                </a:solidFill>
                <a:latin typeface="Calibri" panose="020F0502020204030204" pitchFamily="34" charset="0"/>
              </a:rPr>
              <a:t>times less expensive, after initial training investment</a:t>
            </a:r>
          </a:p>
        </p:txBody>
      </p:sp>
      <p:pic>
        <p:nvPicPr>
          <p:cNvPr id="305" name="Shape 30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185450" y="152650"/>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WHAT WE’RE DOING NOW - STUDENTS</a:t>
            </a:r>
            <a:endParaRPr lang="en" b="1" dirty="0">
              <a:latin typeface="Calibri" panose="020F0502020204030204" pitchFamily="34" charset="0"/>
            </a:endParaRPr>
          </a:p>
        </p:txBody>
      </p:sp>
      <p:sp>
        <p:nvSpPr>
          <p:cNvPr id="311" name="Shape 31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28</a:t>
            </a:fld>
            <a:endParaRPr lang="en"/>
          </a:p>
        </p:txBody>
      </p:sp>
      <p:pic>
        <p:nvPicPr>
          <p:cNvPr id="312" name="Shape 312" descr="transcribing_module.png"/>
          <p:cNvPicPr preferRelativeResize="0"/>
          <p:nvPr/>
        </p:nvPicPr>
        <p:blipFill>
          <a:blip r:embed="rId3">
            <a:alphaModFix/>
          </a:blip>
          <a:stretch>
            <a:fillRect/>
          </a:stretch>
        </p:blipFill>
        <p:spPr>
          <a:xfrm>
            <a:off x="-63150" y="725350"/>
            <a:ext cx="9270275" cy="4146249"/>
          </a:xfrm>
          <a:prstGeom prst="rect">
            <a:avLst/>
          </a:prstGeom>
          <a:noFill/>
          <a:ln>
            <a:noFill/>
          </a:ln>
        </p:spPr>
      </p:pic>
      <p:pic>
        <p:nvPicPr>
          <p:cNvPr id="313" name="Shape 31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WHAT WE’RE DOING NOW - PROJECT MANAGEMENT</a:t>
            </a:r>
            <a:endParaRPr lang="en" b="1" dirty="0">
              <a:latin typeface="Calibri" panose="020F0502020204030204" pitchFamily="34" charset="0"/>
            </a:endParaRPr>
          </a:p>
        </p:txBody>
      </p:sp>
      <p:sp>
        <p:nvSpPr>
          <p:cNvPr id="319" name="Shape 319"/>
          <p:cNvSpPr txBox="1">
            <a:spLocks noGrp="1"/>
          </p:cNvSpPr>
          <p:nvPr>
            <p:ph type="body" idx="1"/>
          </p:nvPr>
        </p:nvSpPr>
        <p:spPr>
          <a:xfrm>
            <a:off x="311700" y="1132275"/>
            <a:ext cx="8520600" cy="3416400"/>
          </a:xfrm>
          <a:prstGeom prst="rect">
            <a:avLst/>
          </a:prstGeom>
        </p:spPr>
        <p:txBody>
          <a:bodyPr lIns="91425" tIns="91425" rIns="91425" bIns="91425" anchor="t" anchorCtr="0">
            <a:noAutofit/>
          </a:bodyPr>
          <a:lstStyle/>
          <a:p>
            <a:pPr lvl="0" rtl="0">
              <a:lnSpc>
                <a:spcPct val="142857"/>
              </a:lnSpc>
              <a:spcBef>
                <a:spcPts val="0"/>
              </a:spcBef>
              <a:spcAft>
                <a:spcPts val="0"/>
              </a:spcAft>
              <a:buNone/>
            </a:pPr>
            <a:endParaRPr sz="2400" dirty="0">
              <a:solidFill>
                <a:srgbClr val="1B2432"/>
              </a:solidFill>
            </a:endParaRPr>
          </a:p>
          <a:p>
            <a:pPr marR="0" lvl="0" algn="l" rtl="0">
              <a:lnSpc>
                <a:spcPct val="142857"/>
              </a:lnSpc>
              <a:spcBef>
                <a:spcPts val="0"/>
              </a:spcBef>
              <a:spcAft>
                <a:spcPts val="0"/>
              </a:spcAft>
              <a:buNone/>
            </a:pPr>
            <a:endParaRPr sz="1050" b="1" dirty="0">
              <a:solidFill>
                <a:srgbClr val="1B2432"/>
              </a:solidFill>
              <a:highlight>
                <a:srgbClr val="FFFFFF"/>
              </a:highlight>
            </a:endParaRPr>
          </a:p>
          <a:p>
            <a:pPr lvl="0">
              <a:lnSpc>
                <a:spcPct val="142857"/>
              </a:lnSpc>
              <a:spcBef>
                <a:spcPts val="0"/>
              </a:spcBef>
              <a:spcAft>
                <a:spcPts val="0"/>
              </a:spcAft>
              <a:buNone/>
            </a:pPr>
            <a:endParaRPr dirty="0"/>
          </a:p>
        </p:txBody>
      </p:sp>
      <p:sp>
        <p:nvSpPr>
          <p:cNvPr id="320" name="Shape 3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29</a:t>
            </a:fld>
            <a:endParaRPr lang="en"/>
          </a:p>
        </p:txBody>
      </p:sp>
      <p:pic>
        <p:nvPicPr>
          <p:cNvPr id="321" name="Shape 321"/>
          <p:cNvPicPr preferRelativeResize="0"/>
          <p:nvPr/>
        </p:nvPicPr>
        <p:blipFill>
          <a:blip r:embed="rId3">
            <a:alphaModFix/>
          </a:blip>
          <a:stretch>
            <a:fillRect/>
          </a:stretch>
        </p:blipFill>
        <p:spPr>
          <a:xfrm>
            <a:off x="2467962" y="1090525"/>
            <a:ext cx="3723974" cy="3723974"/>
          </a:xfrm>
          <a:prstGeom prst="rect">
            <a:avLst/>
          </a:prstGeom>
          <a:noFill/>
          <a:ln>
            <a:noFill/>
          </a:ln>
        </p:spPr>
      </p:pic>
      <p:pic>
        <p:nvPicPr>
          <p:cNvPr id="322" name="Shape 322"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pic>
        <p:nvPicPr>
          <p:cNvPr id="77" name="Shape 77" descr="Ecampus lower banner 2.png"/>
          <p:cNvPicPr preferRelativeResize="0"/>
          <p:nvPr/>
        </p:nvPicPr>
        <p:blipFill>
          <a:blip r:embed="rId3">
            <a:alphaModFix/>
          </a:blip>
          <a:stretch>
            <a:fillRect/>
          </a:stretch>
        </p:blipFill>
        <p:spPr>
          <a:xfrm>
            <a:off x="0" y="4480555"/>
            <a:ext cx="9144000" cy="662940"/>
          </a:xfrm>
          <a:prstGeom prst="rect">
            <a:avLst/>
          </a:prstGeom>
          <a:noFill/>
          <a:ln>
            <a:noFill/>
          </a:ln>
        </p:spPr>
      </p:pic>
      <p:sp>
        <p:nvSpPr>
          <p:cNvPr id="75" name="Shape 75"/>
          <p:cNvSpPr txBox="1">
            <a:spLocks noGrp="1"/>
          </p:cNvSpPr>
          <p:nvPr>
            <p:ph type="title"/>
          </p:nvPr>
        </p:nvSpPr>
        <p:spPr>
          <a:xfrm>
            <a:off x="737824" y="186075"/>
            <a:ext cx="3300775"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INTRODUCTIONS</a:t>
            </a:r>
            <a:endParaRPr lang="en" b="1" dirty="0">
              <a:latin typeface="Calibri" panose="020F0502020204030204" pitchFamily="34" charset="0"/>
            </a:endParaRPr>
          </a:p>
        </p:txBody>
      </p:sp>
      <p:pic>
        <p:nvPicPr>
          <p:cNvPr id="76" name="Shape 76" descr="group photo-1.jpg"/>
          <p:cNvPicPr preferRelativeResize="0"/>
          <p:nvPr/>
        </p:nvPicPr>
        <p:blipFill>
          <a:blip r:embed="rId4">
            <a:alphaModFix/>
          </a:blip>
          <a:stretch>
            <a:fillRect/>
          </a:stretch>
        </p:blipFill>
        <p:spPr>
          <a:xfrm>
            <a:off x="1372249" y="807699"/>
            <a:ext cx="6291604" cy="352809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326"/>
        <p:cNvGrpSpPr/>
        <p:nvPr/>
      </p:nvGrpSpPr>
      <p:grpSpPr>
        <a:xfrm>
          <a:off x="0" y="0"/>
          <a:ext cx="0" cy="0"/>
          <a:chOff x="0" y="0"/>
          <a:chExt cx="0" cy="0"/>
        </a:xfrm>
      </p:grpSpPr>
      <p:pic>
        <p:nvPicPr>
          <p:cNvPr id="327" name="Shape 327"/>
          <p:cNvPicPr preferRelativeResize="0"/>
          <p:nvPr/>
        </p:nvPicPr>
        <p:blipFill rotWithShape="1">
          <a:blip r:embed="rId3">
            <a:alphaModFix/>
          </a:blip>
          <a:srcRect t="11366" b="4252"/>
          <a:stretch/>
        </p:blipFill>
        <p:spPr>
          <a:xfrm>
            <a:off x="0" y="0"/>
            <a:ext cx="9143999" cy="5143497"/>
          </a:xfrm>
          <a:prstGeom prst="rect">
            <a:avLst/>
          </a:prstGeom>
          <a:noFill/>
          <a:ln>
            <a:noFill/>
          </a:ln>
        </p:spPr>
      </p:pic>
      <p:sp>
        <p:nvSpPr>
          <p:cNvPr id="328" name="Shape 328"/>
          <p:cNvSpPr txBox="1">
            <a:spLocks noGrp="1"/>
          </p:cNvSpPr>
          <p:nvPr>
            <p:ph type="title"/>
          </p:nvPr>
        </p:nvSpPr>
        <p:spPr>
          <a:xfrm>
            <a:off x="0" y="154875"/>
            <a:ext cx="9144000" cy="572700"/>
          </a:xfrm>
          <a:prstGeom prst="rect">
            <a:avLst/>
          </a:prstGeom>
          <a:solidFill>
            <a:srgbClr val="EFEFEF"/>
          </a:solidFill>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WHAT WE’RE DOING NOW - PROJECT MANAGEMENT</a:t>
            </a:r>
            <a:br>
              <a:rPr lang="en" b="1" dirty="0" smtClean="0">
                <a:latin typeface="Calibri" panose="020F0502020204030204" pitchFamily="34" charset="0"/>
              </a:rPr>
            </a:br>
            <a:endParaRPr dirty="0"/>
          </a:p>
        </p:txBody>
      </p:sp>
      <p:sp>
        <p:nvSpPr>
          <p:cNvPr id="329" name="Shape 329"/>
          <p:cNvSpPr txBox="1">
            <a:spLocks noGrp="1"/>
          </p:cNvSpPr>
          <p:nvPr>
            <p:ph type="body" idx="1"/>
          </p:nvPr>
        </p:nvSpPr>
        <p:spPr>
          <a:xfrm>
            <a:off x="100675" y="3699375"/>
            <a:ext cx="4113000" cy="1140900"/>
          </a:xfrm>
          <a:prstGeom prst="rect">
            <a:avLst/>
          </a:prstGeom>
          <a:noFill/>
          <a:ln>
            <a:noFill/>
          </a:ln>
        </p:spPr>
        <p:txBody>
          <a:bodyPr lIns="91425" tIns="91425" rIns="91425" bIns="91425" anchor="t" anchorCtr="0">
            <a:noAutofit/>
          </a:bodyPr>
          <a:lstStyle/>
          <a:p>
            <a:pPr marL="457200" lvl="0" indent="-381000" rtl="0">
              <a:lnSpc>
                <a:spcPct val="142857"/>
              </a:lnSpc>
              <a:spcBef>
                <a:spcPts val="0"/>
              </a:spcBef>
              <a:spcAft>
                <a:spcPts val="0"/>
              </a:spcAft>
              <a:buClr>
                <a:srgbClr val="1B2432"/>
              </a:buClr>
              <a:buSzPct val="100000"/>
            </a:pPr>
            <a:r>
              <a:rPr lang="en" sz="2400" dirty="0">
                <a:solidFill>
                  <a:srgbClr val="1B2432"/>
                </a:solidFill>
                <a:latin typeface="Calibri" panose="020F0502020204030204" pitchFamily="34" charset="0"/>
              </a:rPr>
              <a:t>Tracking</a:t>
            </a:r>
          </a:p>
          <a:p>
            <a:pPr marL="1371600" lvl="1" indent="-381000">
              <a:lnSpc>
                <a:spcPct val="142857"/>
              </a:lnSpc>
              <a:spcBef>
                <a:spcPts val="0"/>
              </a:spcBef>
              <a:spcAft>
                <a:spcPts val="0"/>
              </a:spcAft>
              <a:buClr>
                <a:srgbClr val="1B2432"/>
              </a:buClr>
              <a:buSzPct val="100000"/>
            </a:pPr>
            <a:r>
              <a:rPr lang="en" sz="2400" dirty="0">
                <a:solidFill>
                  <a:srgbClr val="1B2432"/>
                </a:solidFill>
                <a:latin typeface="Calibri" panose="020F0502020204030204" pitchFamily="34" charset="0"/>
              </a:rPr>
              <a:t>Google Sheets</a:t>
            </a:r>
          </a:p>
        </p:txBody>
      </p:sp>
      <p:sp>
        <p:nvSpPr>
          <p:cNvPr id="330" name="Shape 3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30</a:t>
            </a:fld>
            <a:endParaRPr lang="en"/>
          </a:p>
        </p:txBody>
      </p:sp>
      <p:pic>
        <p:nvPicPr>
          <p:cNvPr id="331" name="Shape 33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WHAT WE’RE DOING NOW - PROJECT MANAGEMENT</a:t>
            </a:r>
            <a:br>
              <a:rPr lang="en" b="1" dirty="0" smtClean="0">
                <a:latin typeface="Calibri" panose="020F0502020204030204" pitchFamily="34" charset="0"/>
              </a:rPr>
            </a:br>
            <a:endParaRPr b="1" dirty="0"/>
          </a:p>
        </p:txBody>
      </p:sp>
      <p:sp>
        <p:nvSpPr>
          <p:cNvPr id="337" name="Shape 33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42857"/>
              </a:lnSpc>
              <a:spcBef>
                <a:spcPts val="0"/>
              </a:spcBef>
              <a:spcAft>
                <a:spcPts val="0"/>
              </a:spcAft>
              <a:buNone/>
            </a:pPr>
            <a:endParaRPr dirty="0"/>
          </a:p>
        </p:txBody>
      </p:sp>
      <p:sp>
        <p:nvSpPr>
          <p:cNvPr id="338" name="Shape 3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31</a:t>
            </a:fld>
            <a:endParaRPr lang="en"/>
          </a:p>
        </p:txBody>
      </p:sp>
      <p:pic>
        <p:nvPicPr>
          <p:cNvPr id="339" name="Shape 339"/>
          <p:cNvPicPr preferRelativeResize="0"/>
          <p:nvPr/>
        </p:nvPicPr>
        <p:blipFill>
          <a:blip r:embed="rId3">
            <a:alphaModFix/>
          </a:blip>
          <a:stretch>
            <a:fillRect/>
          </a:stretch>
        </p:blipFill>
        <p:spPr>
          <a:xfrm>
            <a:off x="0" y="1104581"/>
            <a:ext cx="9144000" cy="4338637"/>
          </a:xfrm>
          <a:prstGeom prst="rect">
            <a:avLst/>
          </a:prstGeom>
          <a:noFill/>
          <a:ln>
            <a:noFill/>
          </a:ln>
        </p:spPr>
      </p:pic>
      <p:pic>
        <p:nvPicPr>
          <p:cNvPr id="340" name="Shape 340"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311700" y="479650"/>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WHAT WE’RE DOING NOW - STUDENT WORKFLOW</a:t>
            </a:r>
            <a:endParaRPr lang="en" b="1" dirty="0">
              <a:latin typeface="Calibri" panose="020F0502020204030204" pitchFamily="34" charset="0"/>
            </a:endParaRPr>
          </a:p>
        </p:txBody>
      </p:sp>
      <p:sp>
        <p:nvSpPr>
          <p:cNvPr id="346" name="Shape 3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32</a:t>
            </a:fld>
            <a:endParaRPr lang="en"/>
          </a:p>
        </p:txBody>
      </p:sp>
      <p:pic>
        <p:nvPicPr>
          <p:cNvPr id="347" name="Shape 347"/>
          <p:cNvPicPr preferRelativeResize="0"/>
          <p:nvPr/>
        </p:nvPicPr>
        <p:blipFill>
          <a:blip r:embed="rId3">
            <a:alphaModFix/>
          </a:blip>
          <a:stretch>
            <a:fillRect/>
          </a:stretch>
        </p:blipFill>
        <p:spPr>
          <a:xfrm>
            <a:off x="5138075" y="1615162"/>
            <a:ext cx="3935775" cy="2623875"/>
          </a:xfrm>
          <a:prstGeom prst="rect">
            <a:avLst/>
          </a:prstGeom>
          <a:noFill/>
          <a:ln>
            <a:noFill/>
          </a:ln>
        </p:spPr>
      </p:pic>
      <p:sp>
        <p:nvSpPr>
          <p:cNvPr id="348" name="Shape 348"/>
          <p:cNvSpPr/>
          <p:nvPr/>
        </p:nvSpPr>
        <p:spPr>
          <a:xfrm>
            <a:off x="4139062" y="2667887"/>
            <a:ext cx="922800" cy="518400"/>
          </a:xfrm>
          <a:prstGeom prst="leftRightArrow">
            <a:avLst>
              <a:gd name="adj1" fmla="val 50000"/>
              <a:gd name="adj2" fmla="val 50000"/>
            </a:avLst>
          </a:prstGeom>
          <a:solidFill>
            <a:srgbClr val="6AA84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349" name="Shape 349" descr="2016-10-12_1339.png"/>
          <p:cNvPicPr preferRelativeResize="0"/>
          <p:nvPr/>
        </p:nvPicPr>
        <p:blipFill>
          <a:blip r:embed="rId4">
            <a:alphaModFix/>
          </a:blip>
          <a:stretch>
            <a:fillRect/>
          </a:stretch>
        </p:blipFill>
        <p:spPr>
          <a:xfrm>
            <a:off x="0" y="1341399"/>
            <a:ext cx="4042749" cy="3171391"/>
          </a:xfrm>
          <a:prstGeom prst="rect">
            <a:avLst/>
          </a:prstGeom>
          <a:noFill/>
          <a:ln>
            <a:noFill/>
          </a:ln>
        </p:spPr>
      </p:pic>
      <p:pic>
        <p:nvPicPr>
          <p:cNvPr id="350" name="Shape 350"/>
          <p:cNvPicPr preferRelativeResize="0"/>
          <p:nvPr/>
        </p:nvPicPr>
        <p:blipFill>
          <a:blip r:embed="rId5">
            <a:alphaModFix/>
          </a:blip>
          <a:stretch>
            <a:fillRect/>
          </a:stretch>
        </p:blipFill>
        <p:spPr>
          <a:xfrm>
            <a:off x="59899" y="1017725"/>
            <a:ext cx="593550" cy="593550"/>
          </a:xfrm>
          <a:prstGeom prst="rect">
            <a:avLst/>
          </a:prstGeom>
          <a:noFill/>
          <a:ln>
            <a:noFill/>
          </a:ln>
        </p:spPr>
      </p:pic>
      <p:pic>
        <p:nvPicPr>
          <p:cNvPr id="351" name="Shape 351" descr="Ecampus lower banner 2.png"/>
          <p:cNvPicPr preferRelativeResize="0"/>
          <p:nvPr/>
        </p:nvPicPr>
        <p:blipFill>
          <a:blip r:embed="rId6">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WHAT WE’RE DOING NOW - STUDENT WORKFLOW</a:t>
            </a:r>
            <a:br>
              <a:rPr lang="en" b="1" dirty="0" smtClean="0">
                <a:latin typeface="Calibri" panose="020F0502020204030204" pitchFamily="34" charset="0"/>
              </a:rPr>
            </a:br>
            <a:endParaRPr b="1" dirty="0"/>
          </a:p>
        </p:txBody>
      </p:sp>
      <p:sp>
        <p:nvSpPr>
          <p:cNvPr id="357" name="Shape 35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33</a:t>
            </a:fld>
            <a:endParaRPr lang="en"/>
          </a:p>
        </p:txBody>
      </p:sp>
      <p:pic>
        <p:nvPicPr>
          <p:cNvPr id="358" name="Shape 358"/>
          <p:cNvPicPr preferRelativeResize="0"/>
          <p:nvPr/>
        </p:nvPicPr>
        <p:blipFill>
          <a:blip r:embed="rId3">
            <a:alphaModFix/>
          </a:blip>
          <a:stretch>
            <a:fillRect/>
          </a:stretch>
        </p:blipFill>
        <p:spPr>
          <a:xfrm>
            <a:off x="0" y="979189"/>
            <a:ext cx="9143998" cy="4893971"/>
          </a:xfrm>
          <a:prstGeom prst="rect">
            <a:avLst/>
          </a:prstGeom>
          <a:noFill/>
          <a:ln>
            <a:noFill/>
          </a:ln>
        </p:spPr>
      </p:pic>
      <p:pic>
        <p:nvPicPr>
          <p:cNvPr id="359" name="Shape 359"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229825" y="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latin typeface="Calibri" panose="020F0502020204030204" pitchFamily="34" charset="0"/>
              </a:rPr>
              <a:t>WHAT WE’RE DOING NOW - STUDENT WORKFLOW</a:t>
            </a:r>
            <a:br>
              <a:rPr lang="en" b="1" dirty="0" smtClean="0">
                <a:latin typeface="Calibri" panose="020F0502020204030204" pitchFamily="34" charset="0"/>
              </a:rPr>
            </a:br>
            <a:endParaRPr dirty="0"/>
          </a:p>
        </p:txBody>
      </p:sp>
      <p:sp>
        <p:nvSpPr>
          <p:cNvPr id="365" name="Shape 36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34</a:t>
            </a:fld>
            <a:endParaRPr lang="en"/>
          </a:p>
        </p:txBody>
      </p:sp>
      <p:pic>
        <p:nvPicPr>
          <p:cNvPr id="366" name="Shape 366"/>
          <p:cNvPicPr preferRelativeResize="0"/>
          <p:nvPr/>
        </p:nvPicPr>
        <p:blipFill>
          <a:blip r:embed="rId3">
            <a:alphaModFix/>
          </a:blip>
          <a:stretch>
            <a:fillRect/>
          </a:stretch>
        </p:blipFill>
        <p:spPr>
          <a:xfrm>
            <a:off x="1364750" y="524625"/>
            <a:ext cx="6096794" cy="4211100"/>
          </a:xfrm>
          <a:prstGeom prst="rect">
            <a:avLst/>
          </a:prstGeom>
          <a:noFill/>
          <a:ln>
            <a:noFill/>
          </a:ln>
        </p:spPr>
      </p:pic>
      <p:pic>
        <p:nvPicPr>
          <p:cNvPr id="367" name="Shape 367"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311700" y="7610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What we’re doing now - Student Workflow</a:t>
            </a:r>
          </a:p>
          <a:p>
            <a:pPr lvl="0">
              <a:spcBef>
                <a:spcPts val="0"/>
              </a:spcBef>
              <a:buNone/>
            </a:pPr>
            <a:endParaRPr dirty="0"/>
          </a:p>
        </p:txBody>
      </p:sp>
      <p:sp>
        <p:nvSpPr>
          <p:cNvPr id="373" name="Shape 37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35</a:t>
            </a:fld>
            <a:endParaRPr lang="en"/>
          </a:p>
        </p:txBody>
      </p:sp>
      <p:pic>
        <p:nvPicPr>
          <p:cNvPr id="375" name="Shape 37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pic>
        <p:nvPicPr>
          <p:cNvPr id="2" name="bdT-y3x6qH4"/>
          <p:cNvPicPr>
            <a:picLocks noRot="1" noChangeAspect="1"/>
          </p:cNvPicPr>
          <p:nvPr>
            <a:videoFile r:link="rId1"/>
          </p:nvPr>
        </p:nvPicPr>
        <p:blipFill>
          <a:blip r:embed="rId5"/>
          <a:stretch>
            <a:fillRect/>
          </a:stretch>
        </p:blipFill>
        <p:spPr>
          <a:xfrm>
            <a:off x="510513" y="49310"/>
            <a:ext cx="7906491" cy="444740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9"/>
        <p:cNvGrpSpPr/>
        <p:nvPr/>
      </p:nvGrpSpPr>
      <p:grpSpPr>
        <a:xfrm>
          <a:off x="0" y="0"/>
          <a:ext cx="0" cy="0"/>
          <a:chOff x="0" y="0"/>
          <a:chExt cx="0" cy="0"/>
        </a:xfrm>
      </p:grpSpPr>
      <p:pic>
        <p:nvPicPr>
          <p:cNvPr id="380" name="Shape 380"/>
          <p:cNvPicPr preferRelativeResize="0"/>
          <p:nvPr/>
        </p:nvPicPr>
        <p:blipFill rotWithShape="1">
          <a:blip r:embed="rId3">
            <a:alphaModFix amt="64000"/>
          </a:blip>
          <a:srcRect b="21048"/>
          <a:stretch/>
        </p:blipFill>
        <p:spPr>
          <a:xfrm>
            <a:off x="0" y="0"/>
            <a:ext cx="9144000" cy="5143498"/>
          </a:xfrm>
          <a:prstGeom prst="rect">
            <a:avLst/>
          </a:prstGeom>
          <a:noFill/>
          <a:ln>
            <a:noFill/>
          </a:ln>
        </p:spPr>
      </p:pic>
      <p:sp>
        <p:nvSpPr>
          <p:cNvPr id="381" name="Shape 381"/>
          <p:cNvSpPr txBox="1">
            <a:spLocks noGrp="1"/>
          </p:cNvSpPr>
          <p:nvPr>
            <p:ph type="title"/>
          </p:nvPr>
        </p:nvSpPr>
        <p:spPr>
          <a:xfrm>
            <a:off x="0" y="233650"/>
            <a:ext cx="9144000" cy="572700"/>
          </a:xfrm>
          <a:prstGeom prst="rect">
            <a:avLst/>
          </a:prstGeom>
          <a:solidFill>
            <a:srgbClr val="B6D7A8"/>
          </a:solidFill>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WHAT WE’RE DOING NOW - QUALITY ASSURANCE</a:t>
            </a:r>
            <a:endParaRPr lang="en" b="1" dirty="0">
              <a:latin typeface="Calibri" panose="020F0502020204030204" pitchFamily="34" charset="0"/>
            </a:endParaRPr>
          </a:p>
        </p:txBody>
      </p:sp>
      <p:sp>
        <p:nvSpPr>
          <p:cNvPr id="382" name="Shape 38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42857"/>
              </a:lnSpc>
              <a:spcBef>
                <a:spcPts val="0"/>
              </a:spcBef>
              <a:spcAft>
                <a:spcPts val="0"/>
              </a:spcAft>
              <a:buNone/>
            </a:pPr>
            <a:endParaRPr sz="2400" dirty="0">
              <a:solidFill>
                <a:srgbClr val="1B2432"/>
              </a:solidFill>
              <a:highlight>
                <a:srgbClr val="FFFFFF"/>
              </a:highlight>
            </a:endParaRPr>
          </a:p>
          <a:p>
            <a:pPr lvl="0" rtl="0">
              <a:lnSpc>
                <a:spcPct val="142857"/>
              </a:lnSpc>
              <a:spcBef>
                <a:spcPts val="0"/>
              </a:spcBef>
              <a:spcAft>
                <a:spcPts val="0"/>
              </a:spcAft>
              <a:buNone/>
            </a:pPr>
            <a:endParaRPr dirty="0"/>
          </a:p>
        </p:txBody>
      </p:sp>
      <p:sp>
        <p:nvSpPr>
          <p:cNvPr id="383" name="Shape 38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36</a:t>
            </a:fld>
            <a:endParaRPr lang="en"/>
          </a:p>
        </p:txBody>
      </p:sp>
      <p:pic>
        <p:nvPicPr>
          <p:cNvPr id="384" name="Shape 384"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8"/>
        <p:cNvGrpSpPr/>
        <p:nvPr/>
      </p:nvGrpSpPr>
      <p:grpSpPr>
        <a:xfrm>
          <a:off x="0" y="0"/>
          <a:ext cx="0" cy="0"/>
          <a:chOff x="0" y="0"/>
          <a:chExt cx="0" cy="0"/>
        </a:xfrm>
      </p:grpSpPr>
      <p:pic>
        <p:nvPicPr>
          <p:cNvPr id="389" name="Shape 389"/>
          <p:cNvPicPr preferRelativeResize="0"/>
          <p:nvPr/>
        </p:nvPicPr>
        <p:blipFill>
          <a:blip r:embed="rId3">
            <a:alphaModFix amt="10000"/>
          </a:blip>
          <a:stretch>
            <a:fillRect/>
          </a:stretch>
        </p:blipFill>
        <p:spPr>
          <a:xfrm>
            <a:off x="-45137" y="0"/>
            <a:ext cx="9234273" cy="6156176"/>
          </a:xfrm>
          <a:prstGeom prst="rect">
            <a:avLst/>
          </a:prstGeom>
          <a:noFill/>
          <a:ln>
            <a:noFill/>
          </a:ln>
        </p:spPr>
      </p:pic>
      <p:sp>
        <p:nvSpPr>
          <p:cNvPr id="390" name="Shape 3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REVIEW OF THE FULL PROCESS</a:t>
            </a:r>
            <a:endParaRPr lang="en" b="1" dirty="0">
              <a:latin typeface="Calibri" panose="020F0502020204030204" pitchFamily="34" charset="0"/>
            </a:endParaRPr>
          </a:p>
        </p:txBody>
      </p:sp>
      <p:sp>
        <p:nvSpPr>
          <p:cNvPr id="391" name="Shape 39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81000" rtl="0">
              <a:spcBef>
                <a:spcPts val="0"/>
              </a:spcBef>
              <a:spcAft>
                <a:spcPts val="0"/>
              </a:spcAft>
              <a:buClr>
                <a:schemeClr val="dk1"/>
              </a:buClr>
              <a:buSzPct val="100000"/>
            </a:pPr>
            <a:r>
              <a:rPr lang="en" sz="2400" dirty="0">
                <a:solidFill>
                  <a:schemeClr val="dk1"/>
                </a:solidFill>
                <a:latin typeface="Calibri" panose="020F0502020204030204" pitchFamily="34" charset="0"/>
              </a:rPr>
              <a:t>Media is created by Ecampus </a:t>
            </a:r>
          </a:p>
          <a:p>
            <a:pPr marL="457200" lvl="0" indent="-381000" rtl="0">
              <a:spcBef>
                <a:spcPts val="0"/>
              </a:spcBef>
              <a:spcAft>
                <a:spcPts val="0"/>
              </a:spcAft>
              <a:buClr>
                <a:schemeClr val="dk1"/>
              </a:buClr>
              <a:buSzPct val="100000"/>
            </a:pPr>
            <a:r>
              <a:rPr lang="en" sz="2400" dirty="0">
                <a:solidFill>
                  <a:schemeClr val="dk1"/>
                </a:solidFill>
                <a:latin typeface="Calibri" panose="020F0502020204030204" pitchFamily="34" charset="0"/>
              </a:rPr>
              <a:t>Media links added in Asana </a:t>
            </a:r>
          </a:p>
          <a:p>
            <a:pPr marL="457200" lvl="0" indent="-381000" rtl="0">
              <a:spcBef>
                <a:spcPts val="0"/>
              </a:spcBef>
              <a:spcAft>
                <a:spcPts val="0"/>
              </a:spcAft>
              <a:buClr>
                <a:schemeClr val="dk1"/>
              </a:buClr>
              <a:buSzPct val="100000"/>
            </a:pPr>
            <a:r>
              <a:rPr lang="en" sz="2400" dirty="0">
                <a:solidFill>
                  <a:schemeClr val="dk1"/>
                </a:solidFill>
                <a:latin typeface="Calibri" panose="020F0502020204030204" pitchFamily="34" charset="0"/>
              </a:rPr>
              <a:t>Students workers select media</a:t>
            </a:r>
          </a:p>
          <a:p>
            <a:pPr marL="457200" lvl="0" indent="-381000" rtl="0">
              <a:spcBef>
                <a:spcPts val="0"/>
              </a:spcBef>
              <a:spcAft>
                <a:spcPts val="0"/>
              </a:spcAft>
              <a:buClr>
                <a:schemeClr val="dk1"/>
              </a:buClr>
              <a:buSzPct val="100000"/>
            </a:pPr>
            <a:r>
              <a:rPr lang="en" sz="2400" dirty="0">
                <a:solidFill>
                  <a:schemeClr val="dk1"/>
                </a:solidFill>
                <a:latin typeface="Calibri" panose="020F0502020204030204" pitchFamily="34" charset="0"/>
              </a:rPr>
              <a:t>Students transcribe</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YouTube to create SRTs (timing files)</a:t>
            </a: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SRT files are uploaded and link </a:t>
            </a:r>
            <a:r>
              <a:rPr lang="en" sz="2400" dirty="0" smtClean="0">
                <a:solidFill>
                  <a:schemeClr val="dk1"/>
                </a:solidFill>
                <a:latin typeface="Calibri" panose="020F0502020204030204" pitchFamily="34" charset="0"/>
              </a:rPr>
              <a:t>updated</a:t>
            </a:r>
            <a:endParaRPr lang="en" sz="2400" dirty="0">
              <a:solidFill>
                <a:schemeClr val="dk1"/>
              </a:solidFill>
              <a:latin typeface="Calibri" panose="020F0502020204030204" pitchFamily="34" charset="0"/>
            </a:endParaRPr>
          </a:p>
          <a:p>
            <a:pPr marL="457200" lvl="0" indent="-381000">
              <a:spcBef>
                <a:spcPts val="0"/>
              </a:spcBef>
              <a:spcAft>
                <a:spcPts val="0"/>
              </a:spcAft>
              <a:buClr>
                <a:schemeClr val="dk1"/>
              </a:buClr>
              <a:buSzPct val="100000"/>
            </a:pPr>
            <a:r>
              <a:rPr lang="en" sz="2400" dirty="0">
                <a:solidFill>
                  <a:schemeClr val="dk1"/>
                </a:solidFill>
                <a:latin typeface="Calibri" panose="020F0502020204030204" pitchFamily="34" charset="0"/>
              </a:rPr>
              <a:t>Instructors are emailed transcripts to review</a:t>
            </a:r>
          </a:p>
        </p:txBody>
      </p:sp>
      <p:sp>
        <p:nvSpPr>
          <p:cNvPr id="392" name="Shape 39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37</a:t>
            </a:fld>
            <a:endParaRPr lang="en"/>
          </a:p>
        </p:txBody>
      </p:sp>
      <p:pic>
        <p:nvPicPr>
          <p:cNvPr id="393" name="Shape 39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397"/>
        <p:cNvGrpSpPr/>
        <p:nvPr/>
      </p:nvGrpSpPr>
      <p:grpSpPr>
        <a:xfrm>
          <a:off x="0" y="0"/>
          <a:ext cx="0" cy="0"/>
          <a:chOff x="0" y="0"/>
          <a:chExt cx="0" cy="0"/>
        </a:xfrm>
      </p:grpSpPr>
      <p:pic>
        <p:nvPicPr>
          <p:cNvPr id="398" name="Shape 3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9" name="Shape 399"/>
          <p:cNvSpPr txBox="1">
            <a:spLocks noGrp="1"/>
          </p:cNvSpPr>
          <p:nvPr>
            <p:ph type="title"/>
          </p:nvPr>
        </p:nvSpPr>
        <p:spPr>
          <a:xfrm>
            <a:off x="0" y="28200"/>
            <a:ext cx="9144000" cy="572700"/>
          </a:xfrm>
          <a:prstGeom prst="rect">
            <a:avLst/>
          </a:prstGeom>
          <a:solidFill>
            <a:srgbClr val="000000"/>
          </a:solidFill>
        </p:spPr>
        <p:txBody>
          <a:bodyPr lIns="91425" tIns="91425" rIns="91425" bIns="91425" anchor="t" anchorCtr="0">
            <a:noAutofit/>
          </a:bodyPr>
          <a:lstStyle/>
          <a:p>
            <a:pPr lvl="0">
              <a:spcBef>
                <a:spcPts val="0"/>
              </a:spcBef>
              <a:buClr>
                <a:schemeClr val="dk1"/>
              </a:buClr>
              <a:buSzPct val="39285"/>
              <a:buFont typeface="Arial"/>
              <a:buNone/>
            </a:pPr>
            <a:r>
              <a:rPr lang="en" b="1" dirty="0" smtClean="0">
                <a:solidFill>
                  <a:srgbClr val="FFFFFF"/>
                </a:solidFill>
                <a:latin typeface="Calibri" panose="020F0502020204030204" pitchFamily="34" charset="0"/>
              </a:rPr>
              <a:t>WHAT WE’RE STILL WORKING ON</a:t>
            </a:r>
            <a:br>
              <a:rPr lang="en" b="1" dirty="0" smtClean="0">
                <a:solidFill>
                  <a:srgbClr val="FFFFFF"/>
                </a:solidFill>
                <a:latin typeface="Calibri" panose="020F0502020204030204" pitchFamily="34" charset="0"/>
              </a:rPr>
            </a:br>
            <a:endParaRPr dirty="0"/>
          </a:p>
        </p:txBody>
      </p:sp>
      <p:sp>
        <p:nvSpPr>
          <p:cNvPr id="400" name="Shape 40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38</a:t>
            </a:fld>
            <a:endParaRPr lang="en"/>
          </a:p>
        </p:txBody>
      </p:sp>
      <p:pic>
        <p:nvPicPr>
          <p:cNvPr id="401" name="Shape 40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5"/>
        <p:cNvGrpSpPr/>
        <p:nvPr/>
      </p:nvGrpSpPr>
      <p:grpSpPr>
        <a:xfrm>
          <a:off x="0" y="0"/>
          <a:ext cx="0" cy="0"/>
          <a:chOff x="0" y="0"/>
          <a:chExt cx="0" cy="0"/>
        </a:xfrm>
      </p:grpSpPr>
      <p:pic>
        <p:nvPicPr>
          <p:cNvPr id="406" name="Shape 406"/>
          <p:cNvPicPr preferRelativeResize="0"/>
          <p:nvPr/>
        </p:nvPicPr>
        <p:blipFill rotWithShape="1">
          <a:blip r:embed="rId3">
            <a:alphaModFix amt="35000"/>
          </a:blip>
          <a:srcRect t="7813" b="7813"/>
          <a:stretch/>
        </p:blipFill>
        <p:spPr>
          <a:xfrm>
            <a:off x="0" y="0"/>
            <a:ext cx="9144000" cy="5143500"/>
          </a:xfrm>
          <a:prstGeom prst="rect">
            <a:avLst/>
          </a:prstGeom>
          <a:noFill/>
          <a:ln>
            <a:noFill/>
          </a:ln>
        </p:spPr>
      </p:pic>
      <p:sp>
        <p:nvSpPr>
          <p:cNvPr id="407" name="Shape 407"/>
          <p:cNvSpPr/>
          <p:nvPr/>
        </p:nvSpPr>
        <p:spPr>
          <a:xfrm>
            <a:off x="0" y="541425"/>
            <a:ext cx="9144000" cy="2343300"/>
          </a:xfrm>
          <a:prstGeom prst="rect">
            <a:avLst/>
          </a:prstGeom>
          <a:solidFill>
            <a:srgbClr val="FCE5C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408" name="Shape 408"/>
          <p:cNvSpPr txBox="1">
            <a:spLocks noGrp="1"/>
          </p:cNvSpPr>
          <p:nvPr>
            <p:ph type="title"/>
          </p:nvPr>
        </p:nvSpPr>
        <p:spPr>
          <a:xfrm>
            <a:off x="100225" y="63960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b="1" dirty="0" smtClean="0">
                <a:solidFill>
                  <a:srgbClr val="000000"/>
                </a:solidFill>
                <a:latin typeface="Calibri" panose="020F0502020204030204" pitchFamily="34" charset="0"/>
              </a:rPr>
              <a:t>WHAT WE’RE STILL WORKING ON</a:t>
            </a:r>
            <a:br>
              <a:rPr lang="en" b="1" dirty="0" smtClean="0">
                <a:solidFill>
                  <a:srgbClr val="000000"/>
                </a:solidFill>
                <a:latin typeface="Calibri" panose="020F0502020204030204" pitchFamily="34" charset="0"/>
              </a:rPr>
            </a:br>
            <a:endParaRPr dirty="0"/>
          </a:p>
        </p:txBody>
      </p:sp>
      <p:sp>
        <p:nvSpPr>
          <p:cNvPr id="409" name="Shape 409"/>
          <p:cNvSpPr txBox="1">
            <a:spLocks noGrp="1"/>
          </p:cNvSpPr>
          <p:nvPr>
            <p:ph type="body" idx="1"/>
          </p:nvPr>
        </p:nvSpPr>
        <p:spPr>
          <a:xfrm>
            <a:off x="311700" y="1080475"/>
            <a:ext cx="8520600" cy="1596900"/>
          </a:xfrm>
          <a:prstGeom prst="rect">
            <a:avLst/>
          </a:prstGeom>
        </p:spPr>
        <p:txBody>
          <a:bodyPr lIns="91425" tIns="91425" rIns="91425" bIns="91425" anchor="t" anchorCtr="0">
            <a:noAutofit/>
          </a:bodyPr>
          <a:lstStyle/>
          <a:p>
            <a:pPr lvl="0" rtl="0">
              <a:spcBef>
                <a:spcPts val="0"/>
              </a:spcBef>
              <a:spcAft>
                <a:spcPts val="600"/>
              </a:spcAft>
              <a:buNone/>
            </a:pPr>
            <a:r>
              <a:rPr lang="en" dirty="0">
                <a:solidFill>
                  <a:srgbClr val="000000"/>
                </a:solidFill>
                <a:latin typeface="Calibri" panose="020F0502020204030204" pitchFamily="34" charset="0"/>
              </a:rPr>
              <a:t>Students captioners still aren’t perfect</a:t>
            </a:r>
          </a:p>
          <a:p>
            <a:pPr marL="914400" lvl="1" indent="-228600" rtl="0">
              <a:spcBef>
                <a:spcPts val="0"/>
              </a:spcBef>
              <a:spcAft>
                <a:spcPts val="600"/>
              </a:spcAft>
              <a:buClr>
                <a:srgbClr val="000000"/>
              </a:buClr>
            </a:pPr>
            <a:r>
              <a:rPr lang="en" dirty="0">
                <a:solidFill>
                  <a:srgbClr val="000000"/>
                </a:solidFill>
                <a:latin typeface="Calibri" panose="020F0502020204030204" pitchFamily="34" charset="0"/>
              </a:rPr>
              <a:t>Self selection vs. prioritizing</a:t>
            </a:r>
          </a:p>
          <a:p>
            <a:pPr marL="914400" lvl="1" indent="-228600" rtl="0">
              <a:spcBef>
                <a:spcPts val="0"/>
              </a:spcBef>
              <a:spcAft>
                <a:spcPts val="600"/>
              </a:spcAft>
              <a:buClr>
                <a:srgbClr val="000000"/>
              </a:buClr>
            </a:pPr>
            <a:r>
              <a:rPr lang="en" dirty="0">
                <a:solidFill>
                  <a:srgbClr val="000000"/>
                </a:solidFill>
                <a:latin typeface="Calibri" panose="020F0502020204030204" pitchFamily="34" charset="0"/>
              </a:rPr>
              <a:t>Avoiding longer lectures</a:t>
            </a:r>
          </a:p>
          <a:p>
            <a:pPr marL="914400" lvl="1" indent="-228600" rtl="0">
              <a:spcBef>
                <a:spcPts val="0"/>
              </a:spcBef>
              <a:spcAft>
                <a:spcPts val="600"/>
              </a:spcAft>
              <a:buClr>
                <a:srgbClr val="000000"/>
              </a:buClr>
            </a:pPr>
            <a:r>
              <a:rPr lang="en" dirty="0">
                <a:solidFill>
                  <a:srgbClr val="000000"/>
                </a:solidFill>
                <a:latin typeface="Calibri" panose="020F0502020204030204" pitchFamily="34" charset="0"/>
              </a:rPr>
              <a:t>Quality control</a:t>
            </a:r>
          </a:p>
          <a:p>
            <a:pPr marL="914400" lvl="1" indent="-228600" rtl="0">
              <a:spcBef>
                <a:spcPts val="0"/>
              </a:spcBef>
              <a:spcAft>
                <a:spcPts val="600"/>
              </a:spcAft>
              <a:buClr>
                <a:srgbClr val="000000"/>
              </a:buClr>
            </a:pPr>
            <a:r>
              <a:rPr lang="en" dirty="0">
                <a:solidFill>
                  <a:srgbClr val="000000"/>
                </a:solidFill>
                <a:latin typeface="Calibri" panose="020F0502020204030204" pitchFamily="34" charset="0"/>
              </a:rPr>
              <a:t>Keeping student training up to date</a:t>
            </a:r>
          </a:p>
        </p:txBody>
      </p:sp>
      <p:sp>
        <p:nvSpPr>
          <p:cNvPr id="410" name="Shape 41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39</a:t>
            </a:fld>
            <a:endParaRPr lang="en"/>
          </a:p>
        </p:txBody>
      </p:sp>
      <p:pic>
        <p:nvPicPr>
          <p:cNvPr id="411" name="Shape 41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1"/>
        <p:cNvGrpSpPr/>
        <p:nvPr/>
      </p:nvGrpSpPr>
      <p:grpSpPr>
        <a:xfrm>
          <a:off x="0" y="0"/>
          <a:ext cx="0" cy="0"/>
          <a:chOff x="0" y="0"/>
          <a:chExt cx="0" cy="0"/>
        </a:xfrm>
      </p:grpSpPr>
      <p:pic>
        <p:nvPicPr>
          <p:cNvPr id="85" name="Shape 85"/>
          <p:cNvPicPr preferRelativeResize="0"/>
          <p:nvPr/>
        </p:nvPicPr>
        <p:blipFill>
          <a:blip r:embed="rId3">
            <a:alphaModFix amt="9000"/>
          </a:blip>
          <a:stretch>
            <a:fillRect/>
          </a:stretch>
        </p:blipFill>
        <p:spPr>
          <a:xfrm>
            <a:off x="36327" y="129600"/>
            <a:ext cx="9107673" cy="5143499"/>
          </a:xfrm>
          <a:prstGeom prst="rect">
            <a:avLst/>
          </a:prstGeom>
          <a:noFill/>
          <a:ln>
            <a:noFill/>
          </a:ln>
        </p:spPr>
      </p:pic>
      <p:sp>
        <p:nvSpPr>
          <p:cNvPr id="82" name="Shape 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LEARNING OBJECTIVES</a:t>
            </a:r>
            <a:endParaRPr lang="en" b="1" dirty="0">
              <a:latin typeface="Calibri" panose="020F0502020204030204" pitchFamily="34" charset="0"/>
            </a:endParaRPr>
          </a:p>
        </p:txBody>
      </p:sp>
      <p:sp>
        <p:nvSpPr>
          <p:cNvPr id="83" name="Shape 8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1800"/>
              </a:spcBef>
              <a:spcAft>
                <a:spcPts val="0"/>
              </a:spcAft>
              <a:buClr>
                <a:schemeClr val="dk1"/>
              </a:buClr>
              <a:buChar char="●"/>
            </a:pPr>
            <a:r>
              <a:rPr lang="en" i="1" dirty="0">
                <a:solidFill>
                  <a:schemeClr val="dk1"/>
                </a:solidFill>
                <a:latin typeface="Calibri" panose="020F0502020204030204" pitchFamily="34" charset="0"/>
              </a:rPr>
              <a:t>Outline</a:t>
            </a:r>
            <a:r>
              <a:rPr lang="en" dirty="0">
                <a:solidFill>
                  <a:schemeClr val="dk1"/>
                </a:solidFill>
                <a:latin typeface="Calibri" panose="020F0502020204030204" pitchFamily="34" charset="0"/>
              </a:rPr>
              <a:t> how Ecampus at Oregon State University solves the special challenges of meeting Standard 8.3 to achieve excellence in their online courses.  </a:t>
            </a:r>
          </a:p>
          <a:p>
            <a:pPr marL="457200" lvl="0" indent="-228600" rtl="0">
              <a:spcBef>
                <a:spcPts val="1800"/>
              </a:spcBef>
              <a:spcAft>
                <a:spcPts val="0"/>
              </a:spcAft>
              <a:buClr>
                <a:schemeClr val="dk1"/>
              </a:buClr>
              <a:buChar char="●"/>
            </a:pPr>
            <a:r>
              <a:rPr lang="en" i="1" dirty="0">
                <a:solidFill>
                  <a:schemeClr val="dk1"/>
                </a:solidFill>
                <a:latin typeface="Calibri" panose="020F0502020204030204" pitchFamily="34" charset="0"/>
              </a:rPr>
              <a:t>Explain</a:t>
            </a:r>
            <a:r>
              <a:rPr lang="en" dirty="0">
                <a:solidFill>
                  <a:schemeClr val="dk1"/>
                </a:solidFill>
                <a:latin typeface="Calibri" panose="020F0502020204030204" pitchFamily="34" charset="0"/>
              </a:rPr>
              <a:t> how student employees, a task management system and YouTube are being used to produce accessible content efficiently and affordably at Ecampus.</a:t>
            </a:r>
          </a:p>
          <a:p>
            <a:pPr marL="457200" lvl="0" indent="-228600">
              <a:spcBef>
                <a:spcPts val="1800"/>
              </a:spcBef>
              <a:spcAft>
                <a:spcPts val="0"/>
              </a:spcAft>
              <a:buClr>
                <a:schemeClr val="dk1"/>
              </a:buClr>
              <a:buChar char="●"/>
            </a:pPr>
            <a:r>
              <a:rPr lang="en" i="1" dirty="0">
                <a:solidFill>
                  <a:schemeClr val="dk1"/>
                </a:solidFill>
                <a:latin typeface="Calibri" panose="020F0502020204030204" pitchFamily="34" charset="0"/>
              </a:rPr>
              <a:t>Evaluate</a:t>
            </a:r>
            <a:r>
              <a:rPr lang="en" dirty="0">
                <a:solidFill>
                  <a:schemeClr val="dk1"/>
                </a:solidFill>
                <a:latin typeface="Calibri" panose="020F0502020204030204" pitchFamily="34" charset="0"/>
              </a:rPr>
              <a:t> and </a:t>
            </a:r>
            <a:r>
              <a:rPr lang="en" i="1" dirty="0">
                <a:solidFill>
                  <a:schemeClr val="dk1"/>
                </a:solidFill>
                <a:latin typeface="Calibri" panose="020F0502020204030204" pitchFamily="34" charset="0"/>
              </a:rPr>
              <a:t>share</a:t>
            </a:r>
            <a:r>
              <a:rPr lang="en" dirty="0">
                <a:solidFill>
                  <a:schemeClr val="dk1"/>
                </a:solidFill>
                <a:latin typeface="Calibri" panose="020F0502020204030204" pitchFamily="34" charset="0"/>
              </a:rPr>
              <a:t> strategies for affordably meeting Standard 8.3 at your own school or within your own course.  </a:t>
            </a:r>
          </a:p>
        </p:txBody>
      </p:sp>
      <p:sp>
        <p:nvSpPr>
          <p:cNvPr id="84" name="Shape 8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a:p>
        </p:txBody>
      </p:sp>
      <p:pic>
        <p:nvPicPr>
          <p:cNvPr id="86" name="Shape 86"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415"/>
        <p:cNvGrpSpPr/>
        <p:nvPr/>
      </p:nvGrpSpPr>
      <p:grpSpPr>
        <a:xfrm>
          <a:off x="0" y="0"/>
          <a:ext cx="0" cy="0"/>
          <a:chOff x="0" y="0"/>
          <a:chExt cx="0" cy="0"/>
        </a:xfrm>
      </p:grpSpPr>
      <p:pic>
        <p:nvPicPr>
          <p:cNvPr id="416" name="Shape 416" descr="Veteran_Affairs_backlog_(2012-08-09).jpg"/>
          <p:cNvPicPr preferRelativeResize="0"/>
          <p:nvPr/>
        </p:nvPicPr>
        <p:blipFill>
          <a:blip r:embed="rId3">
            <a:alphaModFix/>
          </a:blip>
          <a:stretch>
            <a:fillRect/>
          </a:stretch>
        </p:blipFill>
        <p:spPr>
          <a:xfrm>
            <a:off x="2937" y="0"/>
            <a:ext cx="9138126" cy="5143500"/>
          </a:xfrm>
          <a:prstGeom prst="rect">
            <a:avLst/>
          </a:prstGeom>
          <a:noFill/>
          <a:ln>
            <a:noFill/>
          </a:ln>
        </p:spPr>
      </p:pic>
      <p:sp>
        <p:nvSpPr>
          <p:cNvPr id="417" name="Shape 417"/>
          <p:cNvSpPr txBox="1">
            <a:spLocks noGrp="1"/>
          </p:cNvSpPr>
          <p:nvPr>
            <p:ph type="title"/>
          </p:nvPr>
        </p:nvSpPr>
        <p:spPr>
          <a:xfrm>
            <a:off x="12" y="165500"/>
            <a:ext cx="9144000" cy="572700"/>
          </a:xfrm>
          <a:prstGeom prst="rect">
            <a:avLst/>
          </a:prstGeom>
          <a:solidFill>
            <a:srgbClr val="B45F06"/>
          </a:solidFill>
        </p:spPr>
        <p:txBody>
          <a:bodyPr lIns="91425" tIns="91425" rIns="91425" bIns="91425" anchor="t" anchorCtr="0">
            <a:noAutofit/>
          </a:bodyPr>
          <a:lstStyle/>
          <a:p>
            <a:pPr lvl="0" rtl="0">
              <a:spcBef>
                <a:spcPts val="0"/>
              </a:spcBef>
              <a:buNone/>
            </a:pPr>
            <a:r>
              <a:rPr lang="en" b="1" dirty="0" smtClean="0">
                <a:solidFill>
                  <a:srgbClr val="FFFFFF"/>
                </a:solidFill>
                <a:latin typeface="Calibri" panose="020F0502020204030204" pitchFamily="34" charset="0"/>
              </a:rPr>
              <a:t>WHAT WE’RE STILL WORKING ON</a:t>
            </a:r>
            <a:endParaRPr lang="en" b="1" dirty="0">
              <a:solidFill>
                <a:srgbClr val="FFFFFF"/>
              </a:solidFill>
              <a:latin typeface="Calibri" panose="020F0502020204030204" pitchFamily="34" charset="0"/>
            </a:endParaRPr>
          </a:p>
        </p:txBody>
      </p:sp>
      <p:sp>
        <p:nvSpPr>
          <p:cNvPr id="418" name="Shape 4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dirty="0"/>
          </a:p>
          <a:p>
            <a:pPr lvl="0" rtl="0">
              <a:spcBef>
                <a:spcPts val="0"/>
              </a:spcBef>
              <a:buNone/>
            </a:pPr>
            <a:endParaRPr dirty="0"/>
          </a:p>
        </p:txBody>
      </p:sp>
      <p:sp>
        <p:nvSpPr>
          <p:cNvPr id="419" name="Shape 4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40</a:t>
            </a:fld>
            <a:endParaRPr lang="en"/>
          </a:p>
        </p:txBody>
      </p:sp>
      <p:pic>
        <p:nvPicPr>
          <p:cNvPr id="420" name="Shape 420"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4"/>
        <p:cNvGrpSpPr/>
        <p:nvPr/>
      </p:nvGrpSpPr>
      <p:grpSpPr>
        <a:xfrm>
          <a:off x="0" y="0"/>
          <a:ext cx="0" cy="0"/>
          <a:chOff x="0" y="0"/>
          <a:chExt cx="0" cy="0"/>
        </a:xfrm>
      </p:grpSpPr>
      <p:pic>
        <p:nvPicPr>
          <p:cNvPr id="425" name="Shape 425"/>
          <p:cNvPicPr preferRelativeResize="0"/>
          <p:nvPr/>
        </p:nvPicPr>
        <p:blipFill>
          <a:blip r:embed="rId3">
            <a:alphaModFix amt="30000"/>
          </a:blip>
          <a:stretch>
            <a:fillRect/>
          </a:stretch>
        </p:blipFill>
        <p:spPr>
          <a:xfrm>
            <a:off x="0" y="0"/>
            <a:ext cx="9144000" cy="5143500"/>
          </a:xfrm>
          <a:prstGeom prst="rect">
            <a:avLst/>
          </a:prstGeom>
          <a:noFill/>
          <a:ln>
            <a:noFill/>
          </a:ln>
        </p:spPr>
      </p:pic>
      <p:sp>
        <p:nvSpPr>
          <p:cNvPr id="426" name="Shape 4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QUICK GROUP DISCUSSION</a:t>
            </a:r>
            <a:endParaRPr lang="en" b="1" dirty="0">
              <a:latin typeface="Calibri" panose="020F0502020204030204" pitchFamily="34" charset="0"/>
            </a:endParaRPr>
          </a:p>
        </p:txBody>
      </p:sp>
      <p:sp>
        <p:nvSpPr>
          <p:cNvPr id="427" name="Shape 42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1200"/>
              </a:spcBef>
              <a:spcAft>
                <a:spcPts val="1200"/>
              </a:spcAft>
              <a:buFont typeface="Arial" panose="020B0604020202020204" pitchFamily="34" charset="0"/>
              <a:buChar char="•"/>
            </a:pPr>
            <a:r>
              <a:rPr lang="en" dirty="0">
                <a:latin typeface="Calibri" panose="020F0502020204030204" pitchFamily="34" charset="0"/>
              </a:rPr>
              <a:t>What was the most valuable idea/strategy/tool for you from today’s </a:t>
            </a:r>
            <a:r>
              <a:rPr lang="en" dirty="0" smtClean="0">
                <a:latin typeface="Calibri" panose="020F0502020204030204" pitchFamily="34" charset="0"/>
              </a:rPr>
              <a:t>presentation</a:t>
            </a:r>
            <a:r>
              <a:rPr lang="en" dirty="0">
                <a:latin typeface="Calibri" panose="020F0502020204030204" pitchFamily="34" charset="0"/>
              </a:rPr>
              <a:t>?</a:t>
            </a:r>
          </a:p>
          <a:p>
            <a:pPr marL="514350" lvl="0" indent="-285750" rtl="0">
              <a:spcBef>
                <a:spcPts val="1200"/>
              </a:spcBef>
              <a:spcAft>
                <a:spcPts val="1200"/>
              </a:spcAft>
              <a:buFont typeface="Arial" panose="020B0604020202020204" pitchFamily="34" charset="0"/>
              <a:buChar char="•"/>
            </a:pPr>
            <a:r>
              <a:rPr lang="en" dirty="0">
                <a:latin typeface="Calibri" panose="020F0502020204030204" pitchFamily="34" charset="0"/>
              </a:rPr>
              <a:t>In what ways can you use the information presented today to improve your own process?</a:t>
            </a:r>
          </a:p>
          <a:p>
            <a:pPr marL="514350" lvl="0" indent="-285750">
              <a:spcBef>
                <a:spcPts val="1200"/>
              </a:spcBef>
              <a:spcAft>
                <a:spcPts val="1200"/>
              </a:spcAft>
              <a:buFont typeface="Arial" panose="020B0604020202020204" pitchFamily="34" charset="0"/>
              <a:buChar char="•"/>
            </a:pPr>
            <a:r>
              <a:rPr lang="en" dirty="0">
                <a:latin typeface="Calibri" panose="020F0502020204030204" pitchFamily="34" charset="0"/>
              </a:rPr>
              <a:t>What other strategies, tools, processes, etc., are you using to solve the issue of captioning at your institution?</a:t>
            </a:r>
          </a:p>
        </p:txBody>
      </p:sp>
      <p:sp>
        <p:nvSpPr>
          <p:cNvPr id="428" name="Shape 4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41</a:t>
            </a:fld>
            <a:endParaRPr lang="en"/>
          </a:p>
        </p:txBody>
      </p:sp>
      <p:pic>
        <p:nvPicPr>
          <p:cNvPr id="429" name="Shape 429"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3"/>
        <p:cNvGrpSpPr/>
        <p:nvPr/>
      </p:nvGrpSpPr>
      <p:grpSpPr>
        <a:xfrm>
          <a:off x="0" y="0"/>
          <a:ext cx="0" cy="0"/>
          <a:chOff x="0" y="0"/>
          <a:chExt cx="0" cy="0"/>
        </a:xfrm>
      </p:grpSpPr>
      <p:pic>
        <p:nvPicPr>
          <p:cNvPr id="434" name="Shape 434"/>
          <p:cNvPicPr preferRelativeResize="0"/>
          <p:nvPr/>
        </p:nvPicPr>
        <p:blipFill>
          <a:blip r:embed="rId3">
            <a:alphaModFix amt="30000"/>
          </a:blip>
          <a:stretch>
            <a:fillRect/>
          </a:stretch>
        </p:blipFill>
        <p:spPr>
          <a:xfrm>
            <a:off x="0" y="0"/>
            <a:ext cx="9144000" cy="5143500"/>
          </a:xfrm>
          <a:prstGeom prst="rect">
            <a:avLst/>
          </a:prstGeom>
          <a:noFill/>
          <a:ln>
            <a:noFill/>
          </a:ln>
        </p:spPr>
      </p:pic>
      <p:sp>
        <p:nvSpPr>
          <p:cNvPr id="435" name="Shape 4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CONSTANTLY IMPROVING PROCESS</a:t>
            </a:r>
            <a:endParaRPr lang="en" b="1" dirty="0">
              <a:latin typeface="Calibri" panose="020F0502020204030204" pitchFamily="34" charset="0"/>
            </a:endParaRPr>
          </a:p>
        </p:txBody>
      </p:sp>
      <p:sp>
        <p:nvSpPr>
          <p:cNvPr id="436" name="Shape 4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42</a:t>
            </a:fld>
            <a:endParaRPr lang="en"/>
          </a:p>
        </p:txBody>
      </p:sp>
      <p:pic>
        <p:nvPicPr>
          <p:cNvPr id="437" name="Shape 437"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1"/>
        <p:cNvGrpSpPr/>
        <p:nvPr/>
      </p:nvGrpSpPr>
      <p:grpSpPr>
        <a:xfrm>
          <a:off x="0" y="0"/>
          <a:ext cx="0" cy="0"/>
          <a:chOff x="0" y="0"/>
          <a:chExt cx="0" cy="0"/>
        </a:xfrm>
      </p:grpSpPr>
      <p:pic>
        <p:nvPicPr>
          <p:cNvPr id="442" name="Shape 442"/>
          <p:cNvPicPr preferRelativeResize="0"/>
          <p:nvPr/>
        </p:nvPicPr>
        <p:blipFill>
          <a:blip r:embed="rId3">
            <a:alphaModFix amt="30000"/>
          </a:blip>
          <a:stretch>
            <a:fillRect/>
          </a:stretch>
        </p:blipFill>
        <p:spPr>
          <a:xfrm>
            <a:off x="0" y="-670375"/>
            <a:ext cx="9144000" cy="5974950"/>
          </a:xfrm>
          <a:prstGeom prst="rect">
            <a:avLst/>
          </a:prstGeom>
          <a:noFill/>
          <a:ln>
            <a:noFill/>
          </a:ln>
        </p:spPr>
      </p:pic>
      <p:sp>
        <p:nvSpPr>
          <p:cNvPr id="443" name="Shape 443"/>
          <p:cNvSpPr txBox="1">
            <a:spLocks noGrp="1"/>
          </p:cNvSpPr>
          <p:nvPr>
            <p:ph type="title"/>
          </p:nvPr>
        </p:nvSpPr>
        <p:spPr>
          <a:xfrm>
            <a:off x="6541850" y="2494150"/>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QUESTIONS?</a:t>
            </a:r>
            <a:endParaRPr lang="en" b="1" dirty="0">
              <a:latin typeface="Calibri" panose="020F0502020204030204" pitchFamily="34" charset="0"/>
            </a:endParaRPr>
          </a:p>
        </p:txBody>
      </p:sp>
      <p:sp>
        <p:nvSpPr>
          <p:cNvPr id="444" name="Shape 4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43</a:t>
            </a:fld>
            <a:endParaRPr lang="en"/>
          </a:p>
        </p:txBody>
      </p:sp>
      <p:pic>
        <p:nvPicPr>
          <p:cNvPr id="445" name="Shape 44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9" y="-87241"/>
            <a:ext cx="9326273" cy="5505091"/>
          </a:xfrm>
          <a:prstGeom prst="rect">
            <a:avLst/>
          </a:prstGeom>
        </p:spPr>
      </p:pic>
      <p:sp>
        <p:nvSpPr>
          <p:cNvPr id="443" name="Shape 443"/>
          <p:cNvSpPr txBox="1">
            <a:spLocks noGrp="1"/>
          </p:cNvSpPr>
          <p:nvPr>
            <p:ph type="title"/>
          </p:nvPr>
        </p:nvSpPr>
        <p:spPr>
          <a:xfrm>
            <a:off x="1378559" y="755821"/>
            <a:ext cx="8520600" cy="572700"/>
          </a:xfrm>
          <a:prstGeom prst="rect">
            <a:avLst/>
          </a:prstGeom>
        </p:spPr>
        <p:txBody>
          <a:bodyPr lIns="91425" tIns="91425" rIns="91425" bIns="91425" anchor="t" anchorCtr="0">
            <a:noAutofit/>
          </a:bodyPr>
          <a:lstStyle/>
          <a:p>
            <a:pPr lvl="0" rtl="0">
              <a:spcBef>
                <a:spcPts val="0"/>
              </a:spcBef>
              <a:buNone/>
            </a:pPr>
            <a:r>
              <a:rPr lang="en" b="1" dirty="0" smtClean="0">
                <a:latin typeface="Calibri" panose="020F0502020204030204" pitchFamily="34" charset="0"/>
              </a:rPr>
              <a:t>SURVEY</a:t>
            </a:r>
            <a:endParaRPr lang="en" b="1" dirty="0">
              <a:latin typeface="Calibri" panose="020F0502020204030204" pitchFamily="34" charset="0"/>
            </a:endParaRPr>
          </a:p>
        </p:txBody>
      </p:sp>
      <p:sp>
        <p:nvSpPr>
          <p:cNvPr id="444" name="Shape 4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44</a:t>
            </a:fld>
            <a:endParaRPr lang="en"/>
          </a:p>
        </p:txBody>
      </p:sp>
      <p:pic>
        <p:nvPicPr>
          <p:cNvPr id="445" name="Shape 44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extLst>
      <p:ext uri="{BB962C8B-B14F-4D97-AF65-F5344CB8AC3E}">
        <p14:creationId xmlns:p14="http://schemas.microsoft.com/office/powerpoint/2010/main" val="1731727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mt="80000"/>
          </a:blip>
          <a:stretch>
            <a:fillRect/>
          </a:stretch>
        </p:blipFill>
        <p:spPr>
          <a:xfrm>
            <a:off x="-32987" y="-694750"/>
            <a:ext cx="9209972" cy="6649698"/>
          </a:xfrm>
          <a:prstGeom prst="rect">
            <a:avLst/>
          </a:prstGeom>
          <a:noFill/>
          <a:ln>
            <a:noFill/>
          </a:ln>
        </p:spPr>
      </p:pic>
      <p:sp>
        <p:nvSpPr>
          <p:cNvPr id="92" name="Shape 92"/>
          <p:cNvSpPr txBox="1">
            <a:spLocks noGrp="1"/>
          </p:cNvSpPr>
          <p:nvPr>
            <p:ph type="title"/>
          </p:nvPr>
        </p:nvSpPr>
        <p:spPr>
          <a:xfrm>
            <a:off x="311700" y="82602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QUESTION:</a:t>
            </a:r>
            <a:endParaRPr lang="en" b="1" dirty="0">
              <a:latin typeface="Calibri" panose="020F0502020204030204" pitchFamily="34" charset="0"/>
            </a:endParaRPr>
          </a:p>
        </p:txBody>
      </p:sp>
      <p:sp>
        <p:nvSpPr>
          <p:cNvPr id="93" name="Shape 93"/>
          <p:cNvSpPr txBox="1">
            <a:spLocks noGrp="1"/>
          </p:cNvSpPr>
          <p:nvPr>
            <p:ph type="body" idx="1"/>
          </p:nvPr>
        </p:nvSpPr>
        <p:spPr>
          <a:xfrm>
            <a:off x="311700" y="1476325"/>
            <a:ext cx="8520600" cy="3416400"/>
          </a:xfrm>
          <a:prstGeom prst="rect">
            <a:avLst/>
          </a:prstGeom>
        </p:spPr>
        <p:txBody>
          <a:bodyPr lIns="91425" tIns="91425" rIns="91425" bIns="91425" anchor="t" anchorCtr="0">
            <a:noAutofit/>
          </a:bodyPr>
          <a:lstStyle/>
          <a:p>
            <a:pPr lvl="0">
              <a:spcBef>
                <a:spcPts val="0"/>
              </a:spcBef>
              <a:buNone/>
            </a:pPr>
            <a:r>
              <a:rPr lang="en" dirty="0">
                <a:solidFill>
                  <a:srgbClr val="000000"/>
                </a:solidFill>
                <a:latin typeface="Calibri" panose="020F0502020204030204" pitchFamily="34" charset="0"/>
              </a:rPr>
              <a:t>Do you currently have a process in place to create captions for your courses?</a:t>
            </a:r>
          </a:p>
          <a:p>
            <a:pPr lvl="0">
              <a:spcBef>
                <a:spcPts val="0"/>
              </a:spcBef>
              <a:buNone/>
            </a:pPr>
            <a:endParaRPr dirty="0"/>
          </a:p>
          <a:p>
            <a:pPr lvl="0">
              <a:spcBef>
                <a:spcPts val="0"/>
              </a:spcBef>
              <a:buNone/>
            </a:pPr>
            <a:endParaRPr dirty="0"/>
          </a:p>
        </p:txBody>
      </p:sp>
      <p:sp>
        <p:nvSpPr>
          <p:cNvPr id="94" name="Shape 9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pic>
        <p:nvPicPr>
          <p:cNvPr id="95" name="Shape 95"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Shape 100"/>
          <p:cNvPicPr preferRelativeResize="0"/>
          <p:nvPr/>
        </p:nvPicPr>
        <p:blipFill>
          <a:blip r:embed="rId3">
            <a:alphaModFix/>
          </a:blip>
          <a:stretch>
            <a:fillRect/>
          </a:stretch>
        </p:blipFill>
        <p:spPr>
          <a:xfrm>
            <a:off x="0" y="0"/>
            <a:ext cx="4840500" cy="5143499"/>
          </a:xfrm>
          <a:prstGeom prst="rect">
            <a:avLst/>
          </a:prstGeom>
          <a:noFill/>
          <a:ln>
            <a:noFill/>
          </a:ln>
        </p:spPr>
      </p:pic>
      <p:sp>
        <p:nvSpPr>
          <p:cNvPr id="101" name="Shape 101"/>
          <p:cNvSpPr txBox="1">
            <a:spLocks noGrp="1"/>
          </p:cNvSpPr>
          <p:nvPr>
            <p:ph type="title"/>
          </p:nvPr>
        </p:nvSpPr>
        <p:spPr>
          <a:xfrm>
            <a:off x="5637600" y="1598525"/>
            <a:ext cx="3254400" cy="1431300"/>
          </a:xfrm>
          <a:prstGeom prst="rect">
            <a:avLst/>
          </a:prstGeom>
        </p:spPr>
        <p:txBody>
          <a:bodyPr lIns="91425" tIns="91425" rIns="91425" bIns="91425" anchor="t" anchorCtr="0">
            <a:noAutofit/>
          </a:bodyPr>
          <a:lstStyle/>
          <a:p>
            <a:pPr lvl="0" algn="ctr">
              <a:spcBef>
                <a:spcPts val="0"/>
              </a:spcBef>
              <a:buNone/>
            </a:pPr>
            <a:r>
              <a:rPr lang="en" b="1" dirty="0" smtClean="0">
                <a:latin typeface="Calibri" panose="020F0502020204030204" pitchFamily="34" charset="0"/>
              </a:rPr>
              <a:t>INTRODUCTION TO ECAMPUS </a:t>
            </a:r>
            <a:br>
              <a:rPr lang="en" b="1" dirty="0" smtClean="0">
                <a:latin typeface="Calibri" panose="020F0502020204030204" pitchFamily="34" charset="0"/>
              </a:rPr>
            </a:br>
            <a:r>
              <a:rPr lang="en" b="1" dirty="0" smtClean="0">
                <a:latin typeface="Calibri" panose="020F0502020204030204" pitchFamily="34" charset="0"/>
              </a:rPr>
              <a:t>STUDENTS</a:t>
            </a:r>
            <a:endParaRPr lang="en" b="1" dirty="0">
              <a:latin typeface="Calibri" panose="020F0502020204030204" pitchFamily="34" charset="0"/>
            </a:endParaRPr>
          </a:p>
        </p:txBody>
      </p:sp>
      <p:sp>
        <p:nvSpPr>
          <p:cNvPr id="102" name="Shape 10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pic>
        <p:nvPicPr>
          <p:cNvPr id="103" name="Shape 10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4096875" y="-54925"/>
            <a:ext cx="4375575" cy="4876225"/>
          </a:xfrm>
          <a:prstGeom prst="rect">
            <a:avLst/>
          </a:prstGeom>
          <a:noFill/>
          <a:ln>
            <a:noFill/>
          </a:ln>
        </p:spPr>
      </p:pic>
      <p:sp>
        <p:nvSpPr>
          <p:cNvPr id="109" name="Shape 109"/>
          <p:cNvSpPr txBox="1">
            <a:spLocks noGrp="1"/>
          </p:cNvSpPr>
          <p:nvPr>
            <p:ph type="title"/>
          </p:nvPr>
        </p:nvSpPr>
        <p:spPr>
          <a:xfrm>
            <a:off x="316800" y="1503662"/>
            <a:ext cx="3254400" cy="1759050"/>
          </a:xfrm>
          <a:prstGeom prst="rect">
            <a:avLst/>
          </a:prstGeom>
        </p:spPr>
        <p:txBody>
          <a:bodyPr lIns="91425" tIns="91425" rIns="91425" bIns="91425" anchor="t" anchorCtr="0">
            <a:noAutofit/>
          </a:bodyPr>
          <a:lstStyle/>
          <a:p>
            <a:pPr lvl="0" algn="ctr">
              <a:spcBef>
                <a:spcPts val="0"/>
              </a:spcBef>
              <a:buNone/>
            </a:pPr>
            <a:r>
              <a:rPr lang="en" b="1" dirty="0" smtClean="0">
                <a:latin typeface="Calibri" panose="020F0502020204030204" pitchFamily="34" charset="0"/>
              </a:rPr>
              <a:t>INTRODUCTION TO ECAMPUS</a:t>
            </a:r>
            <a:br>
              <a:rPr lang="en" b="1" dirty="0" smtClean="0">
                <a:latin typeface="Calibri" panose="020F0502020204030204" pitchFamily="34" charset="0"/>
              </a:rPr>
            </a:br>
            <a:r>
              <a:rPr lang="en" b="1" dirty="0" smtClean="0">
                <a:latin typeface="Calibri" panose="020F0502020204030204" pitchFamily="34" charset="0"/>
              </a:rPr>
              <a:t>DEGREE PROGRAMS</a:t>
            </a:r>
            <a:endParaRPr lang="en" b="1" dirty="0">
              <a:latin typeface="Calibri" panose="020F0502020204030204" pitchFamily="34" charset="0"/>
            </a:endParaRPr>
          </a:p>
        </p:txBody>
      </p:sp>
      <p:sp>
        <p:nvSpPr>
          <p:cNvPr id="110" name="Shape 11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a:t>
            </a:fld>
            <a:endParaRPr lang="en"/>
          </a:p>
        </p:txBody>
      </p:sp>
      <p:pic>
        <p:nvPicPr>
          <p:cNvPr id="111" name="Shape 111"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5"/>
        <p:cNvGrpSpPr/>
        <p:nvPr/>
      </p:nvGrpSpPr>
      <p:grpSpPr>
        <a:xfrm>
          <a:off x="0" y="0"/>
          <a:ext cx="0" cy="0"/>
          <a:chOff x="0" y="0"/>
          <a:chExt cx="0" cy="0"/>
        </a:xfrm>
      </p:grpSpPr>
      <p:pic>
        <p:nvPicPr>
          <p:cNvPr id="116" name="Shape 116"/>
          <p:cNvPicPr preferRelativeResize="0"/>
          <p:nvPr/>
        </p:nvPicPr>
        <p:blipFill>
          <a:blip r:embed="rId3">
            <a:alphaModFix amt="30000"/>
          </a:blip>
          <a:stretch>
            <a:fillRect/>
          </a:stretch>
        </p:blipFill>
        <p:spPr>
          <a:xfrm>
            <a:off x="-93025" y="0"/>
            <a:ext cx="9270249" cy="5583925"/>
          </a:xfrm>
          <a:prstGeom prst="rect">
            <a:avLst/>
          </a:prstGeom>
          <a:noFill/>
          <a:ln>
            <a:noFill/>
          </a:ln>
        </p:spPr>
      </p:pic>
      <p:sp>
        <p:nvSpPr>
          <p:cNvPr id="117" name="Shape 117"/>
          <p:cNvSpPr txBox="1">
            <a:spLocks noGrp="1"/>
          </p:cNvSpPr>
          <p:nvPr>
            <p:ph type="title"/>
          </p:nvPr>
        </p:nvSpPr>
        <p:spPr>
          <a:xfrm>
            <a:off x="204325" y="253175"/>
            <a:ext cx="8520600" cy="572700"/>
          </a:xfrm>
          <a:prstGeom prst="rect">
            <a:avLst/>
          </a:prstGeom>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ECAMPUS ORGANIZATIONAL STRUCTURE</a:t>
            </a:r>
            <a:endParaRPr lang="en" b="1" dirty="0">
              <a:latin typeface="Calibri" panose="020F0502020204030204" pitchFamily="34" charset="0"/>
            </a:endParaRPr>
          </a:p>
        </p:txBody>
      </p:sp>
      <p:sp>
        <p:nvSpPr>
          <p:cNvPr id="118" name="Shape 11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a:t>
            </a:fld>
            <a:endParaRPr lang="en"/>
          </a:p>
        </p:txBody>
      </p:sp>
      <p:sp>
        <p:nvSpPr>
          <p:cNvPr id="119" name="Shape 119"/>
          <p:cNvSpPr/>
          <p:nvPr/>
        </p:nvSpPr>
        <p:spPr>
          <a:xfrm>
            <a:off x="3880200" y="1055900"/>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Extended Campus</a:t>
            </a:r>
          </a:p>
        </p:txBody>
      </p:sp>
      <p:sp>
        <p:nvSpPr>
          <p:cNvPr id="120" name="Shape 120"/>
          <p:cNvSpPr/>
          <p:nvPr/>
        </p:nvSpPr>
        <p:spPr>
          <a:xfrm>
            <a:off x="1094900" y="20172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Open Oregon State</a:t>
            </a:r>
          </a:p>
        </p:txBody>
      </p:sp>
      <p:sp>
        <p:nvSpPr>
          <p:cNvPr id="121" name="Shape 121"/>
          <p:cNvSpPr/>
          <p:nvPr/>
        </p:nvSpPr>
        <p:spPr>
          <a:xfrm>
            <a:off x="3112175" y="20172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Ecampus</a:t>
            </a:r>
          </a:p>
        </p:txBody>
      </p:sp>
      <p:sp>
        <p:nvSpPr>
          <p:cNvPr id="122" name="Shape 122"/>
          <p:cNvSpPr/>
          <p:nvPr/>
        </p:nvSpPr>
        <p:spPr>
          <a:xfrm>
            <a:off x="5129450" y="20172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Summer Session</a:t>
            </a:r>
          </a:p>
        </p:txBody>
      </p:sp>
      <p:sp>
        <p:nvSpPr>
          <p:cNvPr id="123" name="Shape 123"/>
          <p:cNvSpPr/>
          <p:nvPr/>
        </p:nvSpPr>
        <p:spPr>
          <a:xfrm>
            <a:off x="7088850" y="20172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Professional and Continuing Education</a:t>
            </a:r>
          </a:p>
        </p:txBody>
      </p:sp>
      <p:sp>
        <p:nvSpPr>
          <p:cNvPr id="124" name="Shape 124"/>
          <p:cNvSpPr/>
          <p:nvPr/>
        </p:nvSpPr>
        <p:spPr>
          <a:xfrm>
            <a:off x="1000200" y="3461175"/>
            <a:ext cx="1383600" cy="641700"/>
          </a:xfrm>
          <a:prstGeom prst="rect">
            <a:avLst/>
          </a:prstGeom>
          <a:solidFill>
            <a:srgbClr val="FF66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Course Development and Training</a:t>
            </a:r>
          </a:p>
        </p:txBody>
      </p:sp>
      <p:sp>
        <p:nvSpPr>
          <p:cNvPr id="125" name="Shape 125"/>
          <p:cNvSpPr/>
          <p:nvPr/>
        </p:nvSpPr>
        <p:spPr>
          <a:xfrm>
            <a:off x="2627637" y="34611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Department and Learner Services</a:t>
            </a:r>
          </a:p>
        </p:txBody>
      </p:sp>
      <p:sp>
        <p:nvSpPr>
          <p:cNvPr id="126" name="Shape 126"/>
          <p:cNvSpPr/>
          <p:nvPr/>
        </p:nvSpPr>
        <p:spPr>
          <a:xfrm>
            <a:off x="4255100" y="34611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solidFill>
                  <a:srgbClr val="FFFFFF"/>
                </a:solidFill>
              </a:rPr>
              <a:t>Marketing and Enrollment</a:t>
            </a:r>
          </a:p>
        </p:txBody>
      </p:sp>
      <p:sp>
        <p:nvSpPr>
          <p:cNvPr id="127" name="Shape 127"/>
          <p:cNvSpPr/>
          <p:nvPr/>
        </p:nvSpPr>
        <p:spPr>
          <a:xfrm>
            <a:off x="5882550" y="3461075"/>
            <a:ext cx="1383600" cy="641700"/>
          </a:xfrm>
          <a:prstGeom prst="rect">
            <a:avLst/>
          </a:prstGeom>
          <a:solidFill>
            <a:srgbClr val="383C4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rPr>
              <a:t>Research</a:t>
            </a:r>
          </a:p>
        </p:txBody>
      </p:sp>
      <p:cxnSp>
        <p:nvCxnSpPr>
          <p:cNvPr id="128" name="Shape 128"/>
          <p:cNvCxnSpPr>
            <a:stCxn id="121" idx="2"/>
            <a:endCxn id="124" idx="0"/>
          </p:cNvCxnSpPr>
          <p:nvPr/>
        </p:nvCxnSpPr>
        <p:spPr>
          <a:xfrm flipH="1">
            <a:off x="1691975" y="2658975"/>
            <a:ext cx="2112000" cy="802200"/>
          </a:xfrm>
          <a:prstGeom prst="straightConnector1">
            <a:avLst/>
          </a:prstGeom>
          <a:noFill/>
          <a:ln w="9525" cap="flat" cmpd="sng">
            <a:solidFill>
              <a:schemeClr val="dk2"/>
            </a:solidFill>
            <a:prstDash val="solid"/>
            <a:round/>
            <a:headEnd type="none" w="lg" len="lg"/>
            <a:tailEnd type="none" w="lg" len="lg"/>
          </a:ln>
        </p:spPr>
      </p:cxnSp>
      <p:cxnSp>
        <p:nvCxnSpPr>
          <p:cNvPr id="129" name="Shape 129"/>
          <p:cNvCxnSpPr>
            <a:stCxn id="121" idx="2"/>
            <a:endCxn id="125" idx="0"/>
          </p:cNvCxnSpPr>
          <p:nvPr/>
        </p:nvCxnSpPr>
        <p:spPr>
          <a:xfrm flipH="1">
            <a:off x="3319475" y="2658975"/>
            <a:ext cx="484500" cy="802200"/>
          </a:xfrm>
          <a:prstGeom prst="straightConnector1">
            <a:avLst/>
          </a:prstGeom>
          <a:noFill/>
          <a:ln w="9525" cap="flat" cmpd="sng">
            <a:solidFill>
              <a:schemeClr val="dk2"/>
            </a:solidFill>
            <a:prstDash val="solid"/>
            <a:round/>
            <a:headEnd type="none" w="lg" len="lg"/>
            <a:tailEnd type="none" w="lg" len="lg"/>
          </a:ln>
        </p:spPr>
      </p:cxnSp>
      <p:cxnSp>
        <p:nvCxnSpPr>
          <p:cNvPr id="130" name="Shape 130"/>
          <p:cNvCxnSpPr>
            <a:stCxn id="121" idx="2"/>
            <a:endCxn id="126" idx="0"/>
          </p:cNvCxnSpPr>
          <p:nvPr/>
        </p:nvCxnSpPr>
        <p:spPr>
          <a:xfrm>
            <a:off x="3803975" y="2658975"/>
            <a:ext cx="1143000" cy="802200"/>
          </a:xfrm>
          <a:prstGeom prst="straightConnector1">
            <a:avLst/>
          </a:prstGeom>
          <a:noFill/>
          <a:ln w="9525" cap="flat" cmpd="sng">
            <a:solidFill>
              <a:schemeClr val="dk2"/>
            </a:solidFill>
            <a:prstDash val="solid"/>
            <a:round/>
            <a:headEnd type="none" w="lg" len="lg"/>
            <a:tailEnd type="none" w="lg" len="lg"/>
          </a:ln>
        </p:spPr>
      </p:cxnSp>
      <p:cxnSp>
        <p:nvCxnSpPr>
          <p:cNvPr id="131" name="Shape 131"/>
          <p:cNvCxnSpPr>
            <a:stCxn id="121" idx="2"/>
            <a:endCxn id="127" idx="0"/>
          </p:cNvCxnSpPr>
          <p:nvPr/>
        </p:nvCxnSpPr>
        <p:spPr>
          <a:xfrm>
            <a:off x="3803975" y="2658975"/>
            <a:ext cx="2770500" cy="802200"/>
          </a:xfrm>
          <a:prstGeom prst="straightConnector1">
            <a:avLst/>
          </a:prstGeom>
          <a:noFill/>
          <a:ln w="9525" cap="flat" cmpd="sng">
            <a:solidFill>
              <a:schemeClr val="dk2"/>
            </a:solidFill>
            <a:prstDash val="solid"/>
            <a:round/>
            <a:headEnd type="none" w="lg" len="lg"/>
            <a:tailEnd type="none" w="lg" len="lg"/>
          </a:ln>
        </p:spPr>
      </p:cxnSp>
      <p:sp>
        <p:nvSpPr>
          <p:cNvPr id="132" name="Shape 132"/>
          <p:cNvSpPr/>
          <p:nvPr/>
        </p:nvSpPr>
        <p:spPr>
          <a:xfrm rot="-5400000">
            <a:off x="4576200" y="-1818850"/>
            <a:ext cx="412800" cy="7445700"/>
          </a:xfrm>
          <a:prstGeom prst="rightBrace">
            <a:avLst>
              <a:gd name="adj1" fmla="val 8333"/>
              <a:gd name="adj2" fmla="val 48251"/>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133" name="Shape 133" descr="Ecampus lower banner 2.png"/>
          <p:cNvPicPr preferRelativeResize="0"/>
          <p:nvPr/>
        </p:nvPicPr>
        <p:blipFill>
          <a:blip r:embed="rId4">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11700" y="182525"/>
            <a:ext cx="8520600" cy="572700"/>
          </a:xfrm>
          <a:prstGeom prst="rect">
            <a:avLst/>
          </a:prstGeom>
          <a:noFill/>
        </p:spPr>
        <p:txBody>
          <a:bodyPr lIns="91425" tIns="91425" rIns="91425" bIns="91425" anchor="t" anchorCtr="0">
            <a:noAutofit/>
          </a:bodyPr>
          <a:lstStyle/>
          <a:p>
            <a:pPr lvl="0">
              <a:spcBef>
                <a:spcPts val="0"/>
              </a:spcBef>
              <a:buNone/>
            </a:pPr>
            <a:r>
              <a:rPr lang="en" b="1" dirty="0" smtClean="0">
                <a:latin typeface="Calibri" panose="020F0502020204030204" pitchFamily="34" charset="0"/>
              </a:rPr>
              <a:t>COURSE DEVELOPMENT AND TRAINING TEAM</a:t>
            </a:r>
            <a:endParaRPr lang="en" b="1" dirty="0">
              <a:latin typeface="Calibri" panose="020F0502020204030204" pitchFamily="34" charset="0"/>
            </a:endParaRPr>
          </a:p>
        </p:txBody>
      </p:sp>
      <p:sp>
        <p:nvSpPr>
          <p:cNvPr id="139" name="Shape 13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9</a:t>
            </a:fld>
            <a:endParaRPr lang="en"/>
          </a:p>
        </p:txBody>
      </p:sp>
      <p:grpSp>
        <p:nvGrpSpPr>
          <p:cNvPr id="140" name="Shape 140"/>
          <p:cNvGrpSpPr/>
          <p:nvPr/>
        </p:nvGrpSpPr>
        <p:grpSpPr>
          <a:xfrm>
            <a:off x="1051173" y="1005617"/>
            <a:ext cx="6438900" cy="3657599"/>
            <a:chOff x="0" y="0"/>
            <a:chExt cx="6438900" cy="3657599"/>
          </a:xfrm>
        </p:grpSpPr>
        <p:sp>
          <p:nvSpPr>
            <p:cNvPr id="141" name="Shape 141"/>
            <p:cNvSpPr/>
            <p:nvPr/>
          </p:nvSpPr>
          <p:spPr>
            <a:xfrm rot="-5400000">
              <a:off x="695249" y="-695248"/>
              <a:ext cx="1828800" cy="3219300"/>
            </a:xfrm>
            <a:prstGeom prst="round1Rect">
              <a:avLst>
                <a:gd name="adj" fmla="val 16667"/>
              </a:avLst>
            </a:prstGeom>
            <a:solidFill>
              <a:srgbClr val="383C40"/>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rgbClr val="000000"/>
                </a:buClr>
                <a:buFont typeface="Calibri"/>
                <a:buNone/>
              </a:pPr>
              <a:endParaRPr sz="1800" dirty="0">
                <a:solidFill>
                  <a:srgbClr val="000000"/>
                </a:solidFill>
                <a:latin typeface="Calibri"/>
                <a:ea typeface="Calibri"/>
                <a:cs typeface="Calibri"/>
                <a:sym typeface="Calibri"/>
              </a:endParaRPr>
            </a:p>
          </p:txBody>
        </p:sp>
        <p:sp>
          <p:nvSpPr>
            <p:cNvPr id="142" name="Shape 142"/>
            <p:cNvSpPr txBox="1"/>
            <p:nvPr/>
          </p:nvSpPr>
          <p:spPr>
            <a:xfrm>
              <a:off x="0" y="0"/>
              <a:ext cx="3219300" cy="1371600"/>
            </a:xfrm>
            <a:prstGeom prst="rect">
              <a:avLst/>
            </a:prstGeom>
            <a:noFill/>
            <a:ln>
              <a:noFill/>
            </a:ln>
          </p:spPr>
          <p:txBody>
            <a:bodyPr lIns="163575" tIns="163575" rIns="163575" bIns="163575" anchor="ctr" anchorCtr="0">
              <a:noAutofit/>
            </a:bodyPr>
            <a:lstStyle/>
            <a:p>
              <a:pPr marL="0" marR="0" lvl="0" indent="0" algn="ctr" rtl="0">
                <a:lnSpc>
                  <a:spcPct val="90000"/>
                </a:lnSpc>
                <a:spcBef>
                  <a:spcPts val="0"/>
                </a:spcBef>
                <a:spcAft>
                  <a:spcPts val="0"/>
                </a:spcAft>
                <a:buClr>
                  <a:srgbClr val="FFFFFF"/>
                </a:buClr>
                <a:buSzPct val="25000"/>
                <a:buFont typeface="Calibri"/>
                <a:buNone/>
              </a:pPr>
              <a:r>
                <a:rPr lang="en" sz="2800" b="0" i="0" u="none" strike="noStrike" cap="none">
                  <a:solidFill>
                    <a:srgbClr val="FFFFFF"/>
                  </a:solidFill>
                  <a:latin typeface="Calibri"/>
                  <a:ea typeface="Calibri"/>
                  <a:cs typeface="Calibri"/>
                  <a:sym typeface="Calibri"/>
                </a:rPr>
                <a:t>Instructional Design</a:t>
              </a:r>
            </a:p>
          </p:txBody>
        </p:sp>
        <p:sp>
          <p:nvSpPr>
            <p:cNvPr id="143" name="Shape 143"/>
            <p:cNvSpPr/>
            <p:nvPr/>
          </p:nvSpPr>
          <p:spPr>
            <a:xfrm>
              <a:off x="3219449" y="0"/>
              <a:ext cx="3219300" cy="1828800"/>
            </a:xfrm>
            <a:prstGeom prst="round1Rect">
              <a:avLst>
                <a:gd name="adj" fmla="val 16667"/>
              </a:avLst>
            </a:prstGeom>
            <a:solidFill>
              <a:srgbClr val="383C40"/>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rgbClr val="000000"/>
                </a:buClr>
                <a:buFont typeface="Calibri"/>
                <a:buNone/>
              </a:pPr>
              <a:endParaRPr sz="1800" dirty="0">
                <a:solidFill>
                  <a:srgbClr val="000000"/>
                </a:solidFill>
                <a:latin typeface="Calibri"/>
                <a:ea typeface="Calibri"/>
                <a:cs typeface="Calibri"/>
                <a:sym typeface="Calibri"/>
              </a:endParaRPr>
            </a:p>
          </p:txBody>
        </p:sp>
        <p:sp>
          <p:nvSpPr>
            <p:cNvPr id="144" name="Shape 144"/>
            <p:cNvSpPr txBox="1"/>
            <p:nvPr/>
          </p:nvSpPr>
          <p:spPr>
            <a:xfrm>
              <a:off x="3219449" y="0"/>
              <a:ext cx="3219300" cy="1371600"/>
            </a:xfrm>
            <a:prstGeom prst="rect">
              <a:avLst/>
            </a:prstGeom>
            <a:noFill/>
            <a:ln>
              <a:noFill/>
            </a:ln>
          </p:spPr>
          <p:txBody>
            <a:bodyPr lIns="163575" tIns="163575" rIns="163575" bIns="163575" anchor="ctr" anchorCtr="0">
              <a:noAutofit/>
            </a:bodyPr>
            <a:lstStyle/>
            <a:p>
              <a:pPr marL="0" marR="0" lvl="0" indent="0" algn="ctr" rtl="0">
                <a:lnSpc>
                  <a:spcPct val="90000"/>
                </a:lnSpc>
                <a:spcBef>
                  <a:spcPts val="0"/>
                </a:spcBef>
                <a:spcAft>
                  <a:spcPts val="0"/>
                </a:spcAft>
                <a:buClr>
                  <a:srgbClr val="FFFFFF"/>
                </a:buClr>
                <a:buSzPct val="25000"/>
                <a:buFont typeface="Calibri"/>
                <a:buNone/>
              </a:pPr>
              <a:r>
                <a:rPr lang="en" sz="2800" b="0" i="0" u="none" strike="noStrike" cap="none">
                  <a:solidFill>
                    <a:srgbClr val="FFFFFF"/>
                  </a:solidFill>
                  <a:latin typeface="Calibri"/>
                  <a:ea typeface="Calibri"/>
                  <a:cs typeface="Calibri"/>
                  <a:sym typeface="Calibri"/>
                </a:rPr>
                <a:t>Media Development</a:t>
              </a:r>
            </a:p>
          </p:txBody>
        </p:sp>
        <p:sp>
          <p:nvSpPr>
            <p:cNvPr id="145" name="Shape 145"/>
            <p:cNvSpPr/>
            <p:nvPr/>
          </p:nvSpPr>
          <p:spPr>
            <a:xfrm rot="10800000">
              <a:off x="149" y="1828798"/>
              <a:ext cx="3219300" cy="1828800"/>
            </a:xfrm>
            <a:prstGeom prst="round1Rect">
              <a:avLst>
                <a:gd name="adj" fmla="val 16667"/>
              </a:avLst>
            </a:prstGeom>
            <a:solidFill>
              <a:srgbClr val="383C40"/>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rgbClr val="000000"/>
                </a:buClr>
                <a:buFont typeface="Calibri"/>
                <a:buNone/>
              </a:pPr>
              <a:endParaRPr sz="1800" dirty="0">
                <a:solidFill>
                  <a:srgbClr val="000000"/>
                </a:solidFill>
                <a:latin typeface="Calibri"/>
                <a:ea typeface="Calibri"/>
                <a:cs typeface="Calibri"/>
                <a:sym typeface="Calibri"/>
              </a:endParaRPr>
            </a:p>
          </p:txBody>
        </p:sp>
        <p:sp>
          <p:nvSpPr>
            <p:cNvPr id="146" name="Shape 146"/>
            <p:cNvSpPr txBox="1"/>
            <p:nvPr/>
          </p:nvSpPr>
          <p:spPr>
            <a:xfrm>
              <a:off x="0" y="2285999"/>
              <a:ext cx="3219300" cy="1371600"/>
            </a:xfrm>
            <a:prstGeom prst="rect">
              <a:avLst/>
            </a:prstGeom>
            <a:noFill/>
            <a:ln>
              <a:noFill/>
            </a:ln>
          </p:spPr>
          <p:txBody>
            <a:bodyPr lIns="163575" tIns="163575" rIns="163575" bIns="163575" anchor="ctr" anchorCtr="0">
              <a:noAutofit/>
            </a:bodyPr>
            <a:lstStyle/>
            <a:p>
              <a:pPr marL="0" marR="0" lvl="0" indent="0" algn="ctr" rtl="0">
                <a:lnSpc>
                  <a:spcPct val="90000"/>
                </a:lnSpc>
                <a:spcBef>
                  <a:spcPts val="0"/>
                </a:spcBef>
                <a:spcAft>
                  <a:spcPts val="0"/>
                </a:spcAft>
                <a:buClr>
                  <a:srgbClr val="FFFFFF"/>
                </a:buClr>
                <a:buSzPct val="25000"/>
                <a:buFont typeface="Calibri"/>
                <a:buNone/>
              </a:pPr>
              <a:r>
                <a:rPr lang="en" sz="2800" b="0" i="0" u="none" strike="noStrike" cap="none">
                  <a:solidFill>
                    <a:srgbClr val="FFFFFF"/>
                  </a:solidFill>
                  <a:latin typeface="Calibri"/>
                  <a:ea typeface="Calibri"/>
                  <a:cs typeface="Calibri"/>
                  <a:sym typeface="Calibri"/>
                </a:rPr>
                <a:t>Course Building</a:t>
              </a:r>
            </a:p>
          </p:txBody>
        </p:sp>
        <p:sp>
          <p:nvSpPr>
            <p:cNvPr id="147" name="Shape 147"/>
            <p:cNvSpPr/>
            <p:nvPr/>
          </p:nvSpPr>
          <p:spPr>
            <a:xfrm rot="5400000">
              <a:off x="3914849" y="1133548"/>
              <a:ext cx="1828800" cy="3219300"/>
            </a:xfrm>
            <a:prstGeom prst="round1Rect">
              <a:avLst>
                <a:gd name="adj" fmla="val 16667"/>
              </a:avLst>
            </a:prstGeom>
            <a:solidFill>
              <a:srgbClr val="383C40"/>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rgbClr val="000000"/>
                </a:buClr>
                <a:buFont typeface="Calibri"/>
                <a:buNone/>
              </a:pPr>
              <a:endParaRPr sz="1800" dirty="0">
                <a:solidFill>
                  <a:srgbClr val="000000"/>
                </a:solidFill>
                <a:latin typeface="Calibri"/>
                <a:ea typeface="Calibri"/>
                <a:cs typeface="Calibri"/>
                <a:sym typeface="Calibri"/>
              </a:endParaRPr>
            </a:p>
          </p:txBody>
        </p:sp>
        <p:sp>
          <p:nvSpPr>
            <p:cNvPr id="148" name="Shape 148"/>
            <p:cNvSpPr txBox="1"/>
            <p:nvPr/>
          </p:nvSpPr>
          <p:spPr>
            <a:xfrm>
              <a:off x="3219450" y="2285998"/>
              <a:ext cx="3219300" cy="1371600"/>
            </a:xfrm>
            <a:prstGeom prst="rect">
              <a:avLst/>
            </a:prstGeom>
            <a:noFill/>
            <a:ln>
              <a:noFill/>
            </a:ln>
          </p:spPr>
          <p:txBody>
            <a:bodyPr lIns="163575" tIns="163575" rIns="163575" bIns="163575" anchor="ctr" anchorCtr="0">
              <a:noAutofit/>
            </a:bodyPr>
            <a:lstStyle/>
            <a:p>
              <a:pPr marL="0" marR="0" lvl="0" indent="0" algn="ctr" rtl="0">
                <a:lnSpc>
                  <a:spcPct val="90000"/>
                </a:lnSpc>
                <a:spcBef>
                  <a:spcPts val="0"/>
                </a:spcBef>
                <a:spcAft>
                  <a:spcPts val="0"/>
                </a:spcAft>
                <a:buClr>
                  <a:srgbClr val="FFFFFF"/>
                </a:buClr>
                <a:buSzPct val="25000"/>
                <a:buFont typeface="Calibri"/>
                <a:buNone/>
              </a:pPr>
              <a:r>
                <a:rPr lang="en" sz="2800" b="0" i="0" u="none" strike="noStrike" cap="none">
                  <a:solidFill>
                    <a:srgbClr val="FFFFFF"/>
                  </a:solidFill>
                  <a:latin typeface="Calibri"/>
                  <a:ea typeface="Calibri"/>
                  <a:cs typeface="Calibri"/>
                  <a:sym typeface="Calibri"/>
                </a:rPr>
                <a:t>Faculty Training &amp; Support</a:t>
              </a:r>
            </a:p>
          </p:txBody>
        </p:sp>
        <p:sp>
          <p:nvSpPr>
            <p:cNvPr id="149" name="Shape 149"/>
            <p:cNvSpPr/>
            <p:nvPr/>
          </p:nvSpPr>
          <p:spPr>
            <a:xfrm>
              <a:off x="2253614" y="1371599"/>
              <a:ext cx="1931700" cy="914400"/>
            </a:xfrm>
            <a:prstGeom prst="roundRect">
              <a:avLst>
                <a:gd name="adj" fmla="val 16667"/>
              </a:avLst>
            </a:prstGeom>
            <a:solidFill>
              <a:srgbClr val="FF6600"/>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rgbClr val="000000"/>
                </a:buClr>
                <a:buFont typeface="Calibri"/>
                <a:buNone/>
              </a:pPr>
              <a:endParaRPr sz="1800" dirty="0">
                <a:solidFill>
                  <a:srgbClr val="000000"/>
                </a:solidFill>
                <a:latin typeface="Calibri"/>
                <a:ea typeface="Calibri"/>
                <a:cs typeface="Calibri"/>
                <a:sym typeface="Calibri"/>
              </a:endParaRPr>
            </a:p>
          </p:txBody>
        </p:sp>
        <p:sp>
          <p:nvSpPr>
            <p:cNvPr id="150" name="Shape 150"/>
            <p:cNvSpPr txBox="1"/>
            <p:nvPr/>
          </p:nvSpPr>
          <p:spPr>
            <a:xfrm>
              <a:off x="2298250" y="1416236"/>
              <a:ext cx="1842300" cy="825000"/>
            </a:xfrm>
            <a:prstGeom prst="rect">
              <a:avLst/>
            </a:prstGeom>
            <a:noFill/>
            <a:ln>
              <a:noFill/>
            </a:ln>
          </p:spPr>
          <p:txBody>
            <a:bodyPr lIns="87625" tIns="87625" rIns="87625" bIns="87625" anchor="ctr" anchorCtr="0">
              <a:noAutofit/>
            </a:bodyPr>
            <a:lstStyle/>
            <a:p>
              <a:pPr marL="0" marR="0" lvl="0" indent="0" algn="ctr" rtl="0">
                <a:lnSpc>
                  <a:spcPct val="90000"/>
                </a:lnSpc>
                <a:spcBef>
                  <a:spcPts val="0"/>
                </a:spcBef>
                <a:spcAft>
                  <a:spcPts val="0"/>
                </a:spcAft>
                <a:buClr>
                  <a:srgbClr val="000000"/>
                </a:buClr>
                <a:buSzPct val="25000"/>
                <a:buFont typeface="Calibri"/>
                <a:buNone/>
              </a:pPr>
              <a:r>
                <a:rPr lang="en" sz="2800" b="0" i="0" u="none" strike="noStrike" cap="none">
                  <a:solidFill>
                    <a:srgbClr val="000000"/>
                  </a:solidFill>
                  <a:latin typeface="Calibri"/>
                  <a:ea typeface="Calibri"/>
                  <a:cs typeface="Calibri"/>
                  <a:sym typeface="Calibri"/>
                </a:rPr>
                <a:t>Ecampus</a:t>
              </a:r>
              <a:br>
                <a:rPr lang="en" sz="2800" b="0" i="0" u="none" strike="noStrike" cap="none">
                  <a:solidFill>
                    <a:srgbClr val="000000"/>
                  </a:solidFill>
                  <a:latin typeface="Calibri"/>
                  <a:ea typeface="Calibri"/>
                  <a:cs typeface="Calibri"/>
                  <a:sym typeface="Calibri"/>
                </a:rPr>
              </a:br>
              <a:r>
                <a:rPr lang="en" sz="2800" b="0" i="0" u="none" strike="noStrike" cap="none">
                  <a:solidFill>
                    <a:srgbClr val="000000"/>
                  </a:solidFill>
                  <a:latin typeface="Calibri"/>
                  <a:ea typeface="Calibri"/>
                  <a:cs typeface="Calibri"/>
                  <a:sym typeface="Calibri"/>
                </a:rPr>
                <a:t>CDT Roles</a:t>
              </a:r>
            </a:p>
          </p:txBody>
        </p:sp>
      </p:grpSp>
      <p:pic>
        <p:nvPicPr>
          <p:cNvPr id="151" name="Shape 151" descr="Ecampus lower banner 2.png"/>
          <p:cNvPicPr preferRelativeResize="0"/>
          <p:nvPr/>
        </p:nvPicPr>
        <p:blipFill>
          <a:blip r:embed="rId3">
            <a:alphaModFix/>
          </a:blip>
          <a:stretch>
            <a:fillRect/>
          </a:stretch>
        </p:blipFill>
        <p:spPr>
          <a:xfrm>
            <a:off x="0" y="4480555"/>
            <a:ext cx="9144000" cy="66294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690</Words>
  <Application>Microsoft Office PowerPoint</Application>
  <PresentationFormat>On-screen Show (16:9)</PresentationFormat>
  <Paragraphs>151</Paragraphs>
  <Slides>44</Slides>
  <Notes>44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simple-light-2</vt:lpstr>
      <vt:lpstr>SMALL GROUP DISCUSSION</vt:lpstr>
      <vt:lpstr>IT MAKES CENTS: AFFORDABLE IN-HOUSE CAPTIONING</vt:lpstr>
      <vt:lpstr>INTRODUCTIONS</vt:lpstr>
      <vt:lpstr>LEARNING OBJECTIVES</vt:lpstr>
      <vt:lpstr>QUESTION:</vt:lpstr>
      <vt:lpstr>INTRODUCTION TO ECAMPUS  STUDENTS</vt:lpstr>
      <vt:lpstr>INTRODUCTION TO ECAMPUS DEGREE PROGRAMS</vt:lpstr>
      <vt:lpstr>ECAMPUS ORGANIZATIONAL STRUCTURE</vt:lpstr>
      <vt:lpstr>COURSE DEVELOPMENT AND TRAINING TEAM</vt:lpstr>
      <vt:lpstr>ECAMPUS IS A PARTNER</vt:lpstr>
      <vt:lpstr>DISABILITY ACCESS SERVICES</vt:lpstr>
      <vt:lpstr>A QUALITY MATTERS INSTITUTION</vt:lpstr>
      <vt:lpstr>STANDARD 8.3</vt:lpstr>
      <vt:lpstr>STANDARD 8.3 ANNOTATIONS</vt:lpstr>
      <vt:lpstr>WHY IS 8.3 IMPORTANT TO OUR STUDENTS?</vt:lpstr>
      <vt:lpstr>STUDENT USE AND PERCEPTIONS OF CLOSED CAPTIONS IN THE FULLY ONLINE CLASSROOM</vt:lpstr>
      <vt:lpstr>QUESTION:</vt:lpstr>
      <vt:lpstr>CHALLENGES </vt:lpstr>
      <vt:lpstr>CHALLENGES </vt:lpstr>
      <vt:lpstr>CHALLENGES </vt:lpstr>
      <vt:lpstr>CHALLENGES </vt:lpstr>
      <vt:lpstr>PowerPoint Presentation</vt:lpstr>
      <vt:lpstr>BEFORE...</vt:lpstr>
      <vt:lpstr>WHAT WE TRIED WITH CAPTIONING</vt:lpstr>
      <vt:lpstr>FINDING A PROCESS</vt:lpstr>
      <vt:lpstr>WHAT WE’RE DOING NOW - STUDENTS</vt:lpstr>
      <vt:lpstr>WHAT WE’RE DOING NOW - THE NUMBERS</vt:lpstr>
      <vt:lpstr>WHAT WE’RE DOING NOW - STUDENTS</vt:lpstr>
      <vt:lpstr>WHAT WE’RE DOING NOW - PROJECT MANAGEMENT</vt:lpstr>
      <vt:lpstr>WHAT WE’RE DOING NOW - PROJECT MANAGEMENT </vt:lpstr>
      <vt:lpstr>WHAT WE’RE DOING NOW - PROJECT MANAGEMENT </vt:lpstr>
      <vt:lpstr>WHAT WE’RE DOING NOW - STUDENT WORKFLOW</vt:lpstr>
      <vt:lpstr>WHAT WE’RE DOING NOW - STUDENT WORKFLOW </vt:lpstr>
      <vt:lpstr>WHAT WE’RE DOING NOW - STUDENT WORKFLOW </vt:lpstr>
      <vt:lpstr>What we’re doing now - Student Workflow </vt:lpstr>
      <vt:lpstr>WHAT WE’RE DOING NOW - QUALITY ASSURANCE</vt:lpstr>
      <vt:lpstr>REVIEW OF THE FULL PROCESS</vt:lpstr>
      <vt:lpstr>WHAT WE’RE STILL WORKING ON </vt:lpstr>
      <vt:lpstr>WHAT WE’RE STILL WORKING ON </vt:lpstr>
      <vt:lpstr>WHAT WE’RE STILL WORKING ON</vt:lpstr>
      <vt:lpstr>QUICK GROUP DISCUSSION</vt:lpstr>
      <vt:lpstr>CONSTANTLY IMPROVING PROCESS</vt:lpstr>
      <vt:lpstr>QUESTIONS?</vt:lpstr>
      <vt:lpstr>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GROUP DISCUSSION</dc:title>
  <dc:creator>Curry, Erica Noel</dc:creator>
  <cp:lastModifiedBy>Erica Curry</cp:lastModifiedBy>
  <cp:revision>8</cp:revision>
  <dcterms:modified xsi:type="dcterms:W3CDTF">2016-10-19T16:26:57Z</dcterms:modified>
</cp:coreProperties>
</file>