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sldIdLst>
    <p:sldId id="256" r:id="rId2"/>
    <p:sldId id="257" r:id="rId3"/>
    <p:sldId id="264" r:id="rId4"/>
    <p:sldId id="258" r:id="rId5"/>
    <p:sldId id="268" r:id="rId6"/>
    <p:sldId id="262" r:id="rId7"/>
    <p:sldId id="260" r:id="rId8"/>
    <p:sldId id="270" r:id="rId9"/>
    <p:sldId id="271" r:id="rId10"/>
    <p:sldId id="263" r:id="rId11"/>
    <p:sldId id="261" r:id="rId12"/>
    <p:sldId id="267" r:id="rId13"/>
    <p:sldId id="266" r:id="rId14"/>
    <p:sldId id="274" r:id="rId15"/>
    <p:sldId id="279" r:id="rId16"/>
    <p:sldId id="272" r:id="rId17"/>
    <p:sldId id="275" r:id="rId18"/>
    <p:sldId id="276" r:id="rId19"/>
    <p:sldId id="281" r:id="rId20"/>
    <p:sldId id="282" r:id="rId21"/>
    <p:sldId id="280" r:id="rId22"/>
    <p:sldId id="277" r:id="rId23"/>
    <p:sldId id="278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2205" autoAdjust="0"/>
  </p:normalViewPr>
  <p:slideViewPr>
    <p:cSldViewPr showGuides="1">
      <p:cViewPr varScale="1">
        <p:scale>
          <a:sx n="56" d="100"/>
          <a:sy n="5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12425-EE6B-4843-B446-7595CDF11E49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B5714-98C9-4B16-BB5F-D293BCE16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1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36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participate in a quick write warm-up activity consisting of prompts about their course’s “content”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7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After a brief overview of Bloom’s Taxonomy, course designers sort verbs into the appropriate level category</a:t>
            </a:r>
          </a:p>
          <a:p>
            <a:pPr lvl="1"/>
            <a:r>
              <a:rPr lang="en-US" dirty="0" smtClean="0"/>
              <a:t>Course designers discuss and debate their findings with other workshop participants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9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are given an extensive list of verbs categorized according to Bloom’s taxonomy</a:t>
            </a:r>
          </a:p>
          <a:p>
            <a:pPr lvl="1"/>
            <a:r>
              <a:rPr lang="en-US" dirty="0" smtClean="0"/>
              <a:t>Using a highlighter, course designers select a “wish-list” of verbs to create a “verb pool” they can choose from when writing learning outcomes</a:t>
            </a:r>
          </a:p>
          <a:p>
            <a:pPr lvl="1"/>
            <a:r>
              <a:rPr lang="en-US" dirty="0" smtClean="0"/>
              <a:t>Course designers reflect on the verbs selected and the levels of Bloom’s taxonomy that are represented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9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practice writing learning outcomes based on the workshop activities they have participated in</a:t>
            </a:r>
          </a:p>
          <a:p>
            <a:pPr lvl="1"/>
            <a:r>
              <a:rPr lang="en-US" dirty="0" smtClean="0"/>
              <a:t>Course designers use their verb “wish-list” to draft outcomes for the first week of their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practice writing learning outcomes based on the workshop activities they have participated in</a:t>
            </a:r>
          </a:p>
          <a:p>
            <a:pPr lvl="1"/>
            <a:r>
              <a:rPr lang="en-US" dirty="0" smtClean="0"/>
              <a:t>Course designers use their verb “wish-list” to draft outcomes for the first week of their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practice writing learning outcomes based on the workshop activities they have participated in</a:t>
            </a:r>
          </a:p>
          <a:p>
            <a:pPr lvl="1"/>
            <a:r>
              <a:rPr lang="en-US" dirty="0" smtClean="0"/>
              <a:t>Course designers use their verb “wish-list” to draft outcomes for the first week of their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dirty="0" smtClean="0"/>
              <a:t>Course designers use highlighters</a:t>
            </a:r>
            <a:r>
              <a:rPr lang="en-US" baseline="0" dirty="0" smtClean="0"/>
              <a:t> to select assessment strategies they are interested in using from a list of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</a:p>
          <a:p>
            <a:pPr lvl="1"/>
            <a:r>
              <a:rPr lang="en-US" baseline="0" dirty="0" smtClean="0"/>
              <a:t>Course designers identify which assessment strategy they will use for each of the learning outcomes they have written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5714-98C9-4B16-BB5F-D293BCE1653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3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4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7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9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3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8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4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A26AA-040E-49AE-A6AC-284B2FAAD9A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B153A-30B2-418B-B5C5-D6D0A646ACB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ttps://manhattan.edu/sites/default/files/imagepicker/1/Lasallian-Star_Green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360" y="5920587"/>
            <a:ext cx="777240" cy="78501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762000" y="6400800"/>
            <a:ext cx="7467600" cy="0"/>
          </a:xfrm>
          <a:prstGeom prst="line">
            <a:avLst/>
          </a:prstGeom>
          <a:ln w="19050">
            <a:solidFill>
              <a:srgbClr val="007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62000" y="6465493"/>
            <a:ext cx="7467600" cy="0"/>
          </a:xfrm>
          <a:prstGeom prst="line">
            <a:avLst/>
          </a:prstGeom>
          <a:ln w="19050">
            <a:solidFill>
              <a:srgbClr val="007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42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13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dirty="0" smtClean="0"/>
              <a:t>Starting Off Right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dirty="0" smtClean="0"/>
              <a:t>Engaging Activities for Kick-Starting the Development of Learning Outcomes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51054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Presenter: Kim Woodruff</a:t>
            </a:r>
          </a:p>
          <a:p>
            <a:r>
              <a:rPr lang="en-US" sz="2000" dirty="0" smtClean="0"/>
              <a:t>Director of Instructional Design, Manhattan College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0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Getting to Know Bloom’s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it works</a:t>
            </a:r>
          </a:p>
          <a:p>
            <a:pPr lvl="1"/>
            <a:r>
              <a:rPr lang="en-US" dirty="0" smtClean="0"/>
              <a:t>Course designers get to interact with the levels of Bloom’s Taxonomy in a meaningful way</a:t>
            </a:r>
          </a:p>
          <a:p>
            <a:pPr lvl="1"/>
            <a:r>
              <a:rPr lang="en-US" dirty="0" smtClean="0"/>
              <a:t>Course designers gain an appreciation of the importance of nuance in selecting verbs for learning outcomes; that verbs can be understood differently within different contexts and choosing the best possible verb will help clarify the meaning of their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9771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Bloom’s as a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Verb Wish-List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6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839" y="152400"/>
            <a:ext cx="4440562" cy="612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4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Bloom’s as a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it works</a:t>
            </a:r>
          </a:p>
          <a:p>
            <a:pPr lvl="1"/>
            <a:r>
              <a:rPr lang="en-US" dirty="0" smtClean="0"/>
              <a:t>Course designers become familiar with a useful tool for writing learning outcomes</a:t>
            </a:r>
          </a:p>
          <a:p>
            <a:pPr lvl="1"/>
            <a:r>
              <a:rPr lang="en-US" dirty="0" smtClean="0"/>
              <a:t>Course designers are given a “head-start” for the actual writing of learning outcomes</a:t>
            </a:r>
          </a:p>
          <a:p>
            <a:pPr lvl="1"/>
            <a:r>
              <a:rPr lang="en-US" dirty="0" smtClean="0"/>
              <a:t>Course designers think carefully about what they want their students to do as part of the course</a:t>
            </a:r>
          </a:p>
          <a:p>
            <a:pPr lvl="1"/>
            <a:r>
              <a:rPr lang="en-US" dirty="0" smtClean="0"/>
              <a:t>Course designers see a visual representation of how their course fits within Bloom’s taxonomy and have an opportunity to reflect on this before proceeding with the writing of the specific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30355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Drafting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Whole Group Practice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77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Drafting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Writing Week 1 Outcomes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68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371600"/>
            <a:ext cx="8267700" cy="32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3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Drafting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it works</a:t>
            </a:r>
          </a:p>
          <a:p>
            <a:pPr lvl="1"/>
            <a:r>
              <a:rPr lang="en-US" dirty="0" smtClean="0"/>
              <a:t>Course designers see how outcomes relate to something that they have experienced</a:t>
            </a:r>
          </a:p>
          <a:p>
            <a:pPr lvl="1"/>
            <a:r>
              <a:rPr lang="en-US" dirty="0" smtClean="0"/>
              <a:t>Course designers have an opportunity to practice before working on their own</a:t>
            </a:r>
          </a:p>
          <a:p>
            <a:pPr lvl="1"/>
            <a:r>
              <a:rPr lang="en-US" dirty="0" smtClean="0"/>
              <a:t>Instructional designers can intervene if any course designers are on the wrong track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80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Identify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Assessment Wish-List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680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1463"/>
            <a:ext cx="3569935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33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Discuss the writing of effective learning outcomes as a critical and rewarding step in the course design process</a:t>
            </a:r>
          </a:p>
          <a:p>
            <a:r>
              <a:rPr lang="en-US" dirty="0"/>
              <a:t>U</a:t>
            </a:r>
            <a:r>
              <a:rPr lang="en-US" dirty="0" smtClean="0"/>
              <a:t>se Bloom's Taxonomy and accompanying activities as tools for developing course learning outcomes and for facilitating this process with others</a:t>
            </a:r>
          </a:p>
          <a:p>
            <a:r>
              <a:rPr lang="en-US" dirty="0"/>
              <a:t>E</a:t>
            </a:r>
            <a:r>
              <a:rPr lang="en-US" dirty="0" smtClean="0"/>
              <a:t>xplore strategies for maintaining alignment between learning outcomes, course activities, instructional materials and assessments and for facilitating alignment with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Identify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Matching Assessments </a:t>
            </a:r>
          </a:p>
          <a:p>
            <a:pPr algn="ctr"/>
            <a:r>
              <a:rPr lang="en-US" sz="3600" dirty="0" smtClean="0"/>
              <a:t>and Outcomes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86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06283"/>
            <a:ext cx="8077200" cy="3232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/>
          <p:cNvSpPr/>
          <p:nvPr/>
        </p:nvSpPr>
        <p:spPr>
          <a:xfrm>
            <a:off x="5410200" y="2025283"/>
            <a:ext cx="533400" cy="762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152400"/>
            <a:ext cx="281940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second workshop focuses on strategies for delivering content and strategies for providing opportunities for students to engage with content and practice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5: Identify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it works</a:t>
            </a:r>
          </a:p>
          <a:p>
            <a:pPr lvl="1"/>
            <a:r>
              <a:rPr lang="en-US" dirty="0" smtClean="0"/>
              <a:t>Course designers see first hand how the backward design process works</a:t>
            </a:r>
          </a:p>
          <a:p>
            <a:pPr lvl="1"/>
            <a:r>
              <a:rPr lang="en-US" dirty="0" smtClean="0"/>
              <a:t>Assessments are identified early-on in the process and are not something to be dreaded</a:t>
            </a:r>
          </a:p>
          <a:p>
            <a:pPr lvl="1"/>
            <a:r>
              <a:rPr lang="en-US" dirty="0" smtClean="0"/>
              <a:t>Alignment issues between outcomes and assessments are avoided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540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Faculty Respond?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activities described in this presentation were developed as part of the first workshop in a series of four workshops required for online and hybrid course designers</a:t>
            </a:r>
          </a:p>
          <a:p>
            <a:r>
              <a:rPr lang="en-US" dirty="0" smtClean="0"/>
              <a:t>Prior to this first workshop, course designers are asked to identify the general course goals (usually already in existence) and identify topic names for the 7 weeklong modules</a:t>
            </a:r>
          </a:p>
          <a:p>
            <a:r>
              <a:rPr lang="en-US" dirty="0" smtClean="0"/>
              <a:t>The course development model used is a backward design approach</a:t>
            </a:r>
          </a:p>
          <a:p>
            <a:r>
              <a:rPr lang="en-US" dirty="0" smtClean="0"/>
              <a:t>The first workshop focuses on the writing or learning outcomes and identifying assessment strategies</a:t>
            </a:r>
          </a:p>
          <a:p>
            <a:r>
              <a:rPr lang="en-US" dirty="0" smtClean="0"/>
              <a:t>Courses are generally 7 weeks long and learning outcomes are written for each weeklong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Warm-up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Course Content Considerations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85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4648200" cy="608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4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The Warm-up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it works</a:t>
            </a:r>
          </a:p>
          <a:p>
            <a:pPr lvl="1"/>
            <a:r>
              <a:rPr lang="en-US" dirty="0" smtClean="0"/>
              <a:t>Course designers get to think, write and talk about the curriculum and assessment for their course in a non-threatening and familiar way</a:t>
            </a:r>
          </a:p>
          <a:p>
            <a:pPr lvl="1"/>
            <a:r>
              <a:rPr lang="en-US" dirty="0" smtClean="0"/>
              <a:t>It helps course designers to think about the course in terms of “takeaways” rather than just “content”</a:t>
            </a:r>
          </a:p>
          <a:p>
            <a:pPr lvl="1"/>
            <a:r>
              <a:rPr lang="en-US" dirty="0" smtClean="0"/>
              <a:t>It sets the stage for writing learning outcomes</a:t>
            </a:r>
          </a:p>
          <a:p>
            <a:pPr lvl="1"/>
            <a:r>
              <a:rPr lang="en-US" dirty="0" smtClean="0"/>
              <a:t>It helps the instructional designers learn more about each course and what is important to the course designers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Getting to Know Bloom’s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2971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Activity: </a:t>
            </a:r>
          </a:p>
          <a:p>
            <a:pPr algn="ctr"/>
            <a:r>
              <a:rPr lang="en-US" sz="3600" dirty="0" smtClean="0"/>
              <a:t>Verb Sort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30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7702040" cy="578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83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391400" cy="57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7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5788</TotalTime>
  <Words>874</Words>
  <Application>Microsoft Office PowerPoint</Application>
  <PresentationFormat>On-screen Show (4:3)</PresentationFormat>
  <Paragraphs>97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Starting Off Right</vt:lpstr>
      <vt:lpstr>Learning Objectives</vt:lpstr>
      <vt:lpstr>Background</vt:lpstr>
      <vt:lpstr>Step 1: The Warm-up</vt:lpstr>
      <vt:lpstr>PowerPoint Presentation</vt:lpstr>
      <vt:lpstr>Step 1: The Warm-up</vt:lpstr>
      <vt:lpstr>Step 2: Getting to Know Bloom’s</vt:lpstr>
      <vt:lpstr>PowerPoint Presentation</vt:lpstr>
      <vt:lpstr>PowerPoint Presentation</vt:lpstr>
      <vt:lpstr>Step 2: Getting to Know Bloom’s</vt:lpstr>
      <vt:lpstr>Step 3: Bloom’s as a Tool</vt:lpstr>
      <vt:lpstr>PowerPoint Presentation</vt:lpstr>
      <vt:lpstr>Step 3: Bloom’s as a Tool</vt:lpstr>
      <vt:lpstr>Step 4: Drafting Outcomes</vt:lpstr>
      <vt:lpstr>Step 4: Drafting Outcomes</vt:lpstr>
      <vt:lpstr>PowerPoint Presentation</vt:lpstr>
      <vt:lpstr>Step 4: Drafting Outcomes</vt:lpstr>
      <vt:lpstr>Step 5: Identify Assessments</vt:lpstr>
      <vt:lpstr>PowerPoint Presentation</vt:lpstr>
      <vt:lpstr>Step 5: Identify Assessments</vt:lpstr>
      <vt:lpstr>PowerPoint Presentation</vt:lpstr>
      <vt:lpstr>Step 5: Identify Assessments</vt:lpstr>
      <vt:lpstr>How Do Faculty Respond?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Off Right</dc:title>
  <dc:creator>Kim Woodruff</dc:creator>
  <cp:lastModifiedBy>Kim Woodruff</cp:lastModifiedBy>
  <cp:revision>8</cp:revision>
  <dcterms:created xsi:type="dcterms:W3CDTF">2016-03-11T17:40:36Z</dcterms:created>
  <dcterms:modified xsi:type="dcterms:W3CDTF">2016-03-18T12:01:43Z</dcterms:modified>
</cp:coreProperties>
</file>