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54"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CFE2CCB-8304-492F-B1A3-0D9A0E6EDB84}">
  <a:tblStyle styleId="{1CFE2CCB-8304-492F-B1A3-0D9A0E6EDB84}" styleName="Table_0">
    <a:wholeTbl>
      <a:tcStyle>
        <a:tcBdr>
          <a:left>
            <a:ln w="9525" cap="flat">
              <a:solidFill>
                <a:srgbClr val="000000"/>
              </a:solidFill>
              <a:prstDash val="solid"/>
              <a:round/>
              <a:headEnd type="none" w="med" len="med"/>
              <a:tailEnd type="none" w="med" len="med"/>
            </a:ln>
          </a:left>
          <a:right>
            <a:ln w="9525" cap="flat">
              <a:solidFill>
                <a:srgbClr val="000000"/>
              </a:solidFill>
              <a:prstDash val="solid"/>
              <a:round/>
              <a:headEnd type="none" w="med" len="med"/>
              <a:tailEnd type="none" w="med" len="med"/>
            </a:ln>
          </a:right>
          <a:top>
            <a:ln w="9525" cap="flat">
              <a:solidFill>
                <a:srgbClr val="000000"/>
              </a:solidFill>
              <a:prstDash val="solid"/>
              <a:round/>
              <a:headEnd type="none" w="med" len="med"/>
              <a:tailEnd type="none" w="med" len="med"/>
            </a:ln>
          </a:top>
          <a:bottom>
            <a:ln w="9525" cap="flat">
              <a:solidFill>
                <a:srgbClr val="000000"/>
              </a:solidFill>
              <a:prstDash val="solid"/>
              <a:round/>
              <a:headEnd type="none" w="med" len="med"/>
              <a:tailEnd type="none" w="med" len="med"/>
            </a:ln>
          </a:bottom>
          <a:insideH>
            <a:ln w="9525" cap="flat">
              <a:solidFill>
                <a:srgbClr val="000000"/>
              </a:solidFill>
              <a:prstDash val="solid"/>
              <a:round/>
              <a:headEnd type="none" w="med" len="med"/>
              <a:tailEnd type="none" w="med" len="med"/>
            </a:ln>
          </a:insideH>
          <a:insideV>
            <a:ln w="9525" cap="flat">
              <a:solidFill>
                <a:srgbClr val="000000"/>
              </a:solidFill>
              <a:prstDash val="solid"/>
              <a:round/>
              <a:headEnd type="none" w="med" len="med"/>
              <a:tailEnd type="none" w="med" len="med"/>
            </a:ln>
          </a:insideV>
        </a:tcBdr>
      </a:tcStyle>
    </a:wholeTbl>
  </a:tblStyle>
  <a:tblStyle styleId="{658E16C9-FB84-40DE-98A0-E8F91D19B93D}" styleName="Table_1">
    <a:wholeTbl>
      <a:tcStyle>
        <a:tcBdr>
          <a:left>
            <a:ln w="9525" cap="flat">
              <a:solidFill>
                <a:srgbClr val="000000"/>
              </a:solidFill>
              <a:prstDash val="solid"/>
              <a:round/>
              <a:headEnd type="none" w="med" len="med"/>
              <a:tailEnd type="none" w="med" len="med"/>
            </a:ln>
          </a:left>
          <a:right>
            <a:ln w="9525" cap="flat">
              <a:solidFill>
                <a:srgbClr val="000000"/>
              </a:solidFill>
              <a:prstDash val="solid"/>
              <a:round/>
              <a:headEnd type="none" w="med" len="med"/>
              <a:tailEnd type="none" w="med" len="med"/>
            </a:ln>
          </a:right>
          <a:top>
            <a:ln w="9525" cap="flat">
              <a:solidFill>
                <a:srgbClr val="000000"/>
              </a:solidFill>
              <a:prstDash val="solid"/>
              <a:round/>
              <a:headEnd type="none" w="med" len="med"/>
              <a:tailEnd type="none" w="med" len="med"/>
            </a:ln>
          </a:top>
          <a:bottom>
            <a:ln w="9525" cap="flat">
              <a:solidFill>
                <a:srgbClr val="000000"/>
              </a:solidFill>
              <a:prstDash val="solid"/>
              <a:round/>
              <a:headEnd type="none" w="med" len="med"/>
              <a:tailEnd type="none" w="med" len="med"/>
            </a:ln>
          </a:bottom>
          <a:insideH>
            <a:ln w="9525" cap="flat">
              <a:solidFill>
                <a:srgbClr val="000000"/>
              </a:solidFill>
              <a:prstDash val="solid"/>
              <a:round/>
              <a:headEnd type="none" w="med" len="med"/>
              <a:tailEnd type="none" w="med" len="med"/>
            </a:ln>
          </a:insideH>
          <a:insideV>
            <a:ln w="9525" cap="flat">
              <a:solidFill>
                <a:srgbClr val="000000"/>
              </a:solidFill>
              <a:prstDash val="solid"/>
              <a:round/>
              <a:headEnd type="none" w="med" len="med"/>
              <a:tailEnd type="none" w="med" len="med"/>
            </a:ln>
          </a:insideV>
        </a:tcBdr>
      </a:tcStyle>
    </a:wholeTbl>
  </a:tblStyle>
  <a:tblStyle styleId="{67557B8F-DFD9-4385-B90E-F0A05ABBAB7A}" styleName="Table_2">
    <a:wholeTbl>
      <a:tcStyle>
        <a:tcBdr>
          <a:left>
            <a:ln w="9525" cap="flat">
              <a:solidFill>
                <a:srgbClr val="000000"/>
              </a:solidFill>
              <a:prstDash val="solid"/>
              <a:round/>
              <a:headEnd type="none" w="med" len="med"/>
              <a:tailEnd type="none" w="med" len="med"/>
            </a:ln>
          </a:left>
          <a:right>
            <a:ln w="9525" cap="flat">
              <a:solidFill>
                <a:srgbClr val="000000"/>
              </a:solidFill>
              <a:prstDash val="solid"/>
              <a:round/>
              <a:headEnd type="none" w="med" len="med"/>
              <a:tailEnd type="none" w="med" len="med"/>
            </a:ln>
          </a:right>
          <a:top>
            <a:ln w="9525" cap="flat">
              <a:solidFill>
                <a:srgbClr val="000000"/>
              </a:solidFill>
              <a:prstDash val="solid"/>
              <a:round/>
              <a:headEnd type="none" w="med" len="med"/>
              <a:tailEnd type="none" w="med" len="med"/>
            </a:ln>
          </a:top>
          <a:bottom>
            <a:ln w="9525" cap="flat">
              <a:solidFill>
                <a:srgbClr val="000000"/>
              </a:solidFill>
              <a:prstDash val="solid"/>
              <a:round/>
              <a:headEnd type="none" w="med" len="med"/>
              <a:tailEnd type="none" w="med" len="med"/>
            </a:ln>
          </a:bottom>
          <a:insideH>
            <a:ln w="9525" cap="flat">
              <a:solidFill>
                <a:srgbClr val="000000"/>
              </a:solidFill>
              <a:prstDash val="solid"/>
              <a:round/>
              <a:headEnd type="none" w="med" len="med"/>
              <a:tailEnd type="none" w="med" len="med"/>
            </a:ln>
          </a:insideH>
          <a:insideV>
            <a:ln w="9525" cap="flat">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2" d="100"/>
          <a:sy n="152" d="100"/>
        </p:scale>
        <p:origin x="444"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428724472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3" name="Shape 93"/>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endParaRPr/>
          </a:p>
        </p:txBody>
      </p:sp>
    </p:spTree>
    <p:extLst>
      <p:ext uri="{BB962C8B-B14F-4D97-AF65-F5344CB8AC3E}">
        <p14:creationId xmlns:p14="http://schemas.microsoft.com/office/powerpoint/2010/main" val="4081026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7" name="Shape 147"/>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endParaRPr/>
          </a:p>
        </p:txBody>
      </p:sp>
    </p:spTree>
    <p:extLst>
      <p:ext uri="{BB962C8B-B14F-4D97-AF65-F5344CB8AC3E}">
        <p14:creationId xmlns:p14="http://schemas.microsoft.com/office/powerpoint/2010/main" val="3877072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rtl="0">
              <a:spcBef>
                <a:spcPts val="0"/>
              </a:spcBef>
              <a:buNone/>
            </a:pPr>
            <a:r>
              <a:rPr lang="en">
                <a:solidFill>
                  <a:schemeClr val="dk1"/>
                </a:solidFill>
              </a:rPr>
              <a:t>Katherine M. Hitchcock, Ph.D., serves as the Director of Online Education at Northeastern University in the College of Science. She has over 14 years of experience in distance education instruction and administration spanning public, private, for-profit, 2-year, 4-year, and graduate institutions. Her administrative responsibilities have encompassed strategic program planning, ensuring quality in online course design and delivery, developing policy and practice for online programs, facilitating online student services and support, and creating and managing faculty support services and development opportunities. Katherine is certified by Quality Matters as a Master Reviewer and Online Facilitator. In her role as Director of Online Education, Katherine provides long-term and day-to-day leadership and management of online and hybrid graduate programs and courses, in collaboration with faculty and administration.</a:t>
            </a:r>
          </a:p>
          <a:p>
            <a:pPr rtl="0">
              <a:spcBef>
                <a:spcPts val="0"/>
              </a:spcBef>
              <a:buNone/>
            </a:pPr>
            <a:endParaRPr>
              <a:solidFill>
                <a:schemeClr val="dk1"/>
              </a:solidFill>
            </a:endParaRPr>
          </a:p>
          <a:p>
            <a:pPr lvl="0" rtl="0">
              <a:spcBef>
                <a:spcPts val="0"/>
              </a:spcBef>
              <a:buClr>
                <a:schemeClr val="dk1"/>
              </a:buClr>
              <a:buSzPct val="100000"/>
              <a:buFont typeface="Arial"/>
              <a:buNone/>
            </a:pPr>
            <a:r>
              <a:rPr lang="en">
                <a:solidFill>
                  <a:schemeClr val="dk1"/>
                </a:solidFill>
              </a:rPr>
              <a:t>Michelle Franz serves as the Director of eLearning at Howard Community College in Columbia, MD.  </a:t>
            </a:r>
            <a:r>
              <a:rPr lang="en">
                <a:solidFill>
                  <a:srgbClr val="281F18"/>
                </a:solidFill>
              </a:rPr>
              <a:t>I've held a variety of administrative positions which include being Faculty Developer at Northern Virginia Community College’s Extended Learning Institute, the Assistant Director for eLearning at Florida Gulf Coast University and Manager of eLearning for The Society for Human Resource Management. I have developed and taught many undergraduate and graduate level courses focusing on instructional design, pedagogy, and other educational topics.  I am a practicing instructional designer and am finishing up my doctorate in instructional technology and distance education. </a:t>
            </a:r>
          </a:p>
          <a:p>
            <a:pPr rtl="0">
              <a:spcBef>
                <a:spcPts val="0"/>
              </a:spcBef>
              <a:buNone/>
            </a:pPr>
            <a:endParaRPr>
              <a:solidFill>
                <a:schemeClr val="dk1"/>
              </a:solidFill>
            </a:endParaRPr>
          </a:p>
          <a:p>
            <a:pPr rtl="0">
              <a:spcBef>
                <a:spcPts val="0"/>
              </a:spcBef>
              <a:buNone/>
            </a:pPr>
            <a:endParaRPr>
              <a:solidFill>
                <a:schemeClr val="dk1"/>
              </a:solidFill>
            </a:endParaRPr>
          </a:p>
          <a:p>
            <a:pPr>
              <a:spcBef>
                <a:spcPts val="0"/>
              </a:spcBef>
              <a:buNone/>
            </a:pPr>
            <a:endParaRPr>
              <a:solidFill>
                <a:schemeClr val="dk1"/>
              </a:solidFill>
            </a:endParaRPr>
          </a:p>
        </p:txBody>
      </p:sp>
    </p:spTree>
    <p:extLst>
      <p:ext uri="{BB962C8B-B14F-4D97-AF65-F5344CB8AC3E}">
        <p14:creationId xmlns:p14="http://schemas.microsoft.com/office/powerpoint/2010/main" val="1095313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5" name="Shape 105"/>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rtl="0">
              <a:spcBef>
                <a:spcPts val="0"/>
              </a:spcBef>
              <a:buNone/>
            </a:pPr>
            <a:r>
              <a:rPr lang="en">
                <a:solidFill>
                  <a:schemeClr val="dk1"/>
                </a:solidFill>
              </a:rPr>
              <a:t>In 1987, Arthur Chickering and Zelda Gamson consolidated research into “good” teaching at the undergraduate level with the goal of identifying practices that would help improve undergraduate education and help address problems like poor teaching, student apathy, etc. The resulting article, “Seven Principles for Good Practice in Undergraduate Education” has become a cornerstone of quality assurance efforts in undergraduate teaching and learning.</a:t>
            </a:r>
          </a:p>
          <a:p>
            <a:pPr rtl="0">
              <a:spcBef>
                <a:spcPts val="0"/>
              </a:spcBef>
              <a:buNone/>
            </a:pPr>
            <a:endParaRPr>
              <a:solidFill>
                <a:schemeClr val="dk1"/>
              </a:solidFill>
            </a:endParaRPr>
          </a:p>
          <a:p>
            <a:pPr lvl="0" rtl="0">
              <a:spcBef>
                <a:spcPts val="0"/>
              </a:spcBef>
              <a:buClr>
                <a:schemeClr val="dk1"/>
              </a:buClr>
              <a:buSzPct val="100000"/>
              <a:buFont typeface="Arial"/>
              <a:buNone/>
            </a:pPr>
            <a:r>
              <a:rPr lang="en">
                <a:solidFill>
                  <a:schemeClr val="dk1"/>
                </a:solidFill>
              </a:rPr>
              <a:t>The Seven Principles relate to 6 important educational “forces” (Chickering &amp; Gamson, 1987, p.2): activity, expectations, cooperation, interaction, diversity, and responsibility  </a:t>
            </a:r>
          </a:p>
          <a:p>
            <a:pPr lvl="0" rtl="0">
              <a:spcBef>
                <a:spcPts val="0"/>
              </a:spcBef>
              <a:buClr>
                <a:schemeClr val="dk1"/>
              </a:buClr>
              <a:buSzPct val="100000"/>
              <a:buFont typeface="Arial"/>
              <a:buNone/>
            </a:pPr>
            <a:r>
              <a:rPr lang="en">
                <a:solidFill>
                  <a:schemeClr val="dk1"/>
                </a:solidFill>
              </a:rPr>
              <a:t>1. Encourages contact between students and faculty (interaction)</a:t>
            </a:r>
          </a:p>
          <a:p>
            <a:pPr lvl="0" rtl="0">
              <a:spcBef>
                <a:spcPts val="0"/>
              </a:spcBef>
              <a:buClr>
                <a:schemeClr val="dk1"/>
              </a:buClr>
              <a:buSzPct val="100000"/>
              <a:buFont typeface="Arial"/>
              <a:buNone/>
            </a:pPr>
            <a:r>
              <a:rPr lang="en">
                <a:solidFill>
                  <a:schemeClr val="dk1"/>
                </a:solidFill>
              </a:rPr>
              <a:t>2. Develops reciprocity and cooperation among students (interaction, cooperation)</a:t>
            </a:r>
          </a:p>
          <a:p>
            <a:pPr lvl="0" rtl="0">
              <a:spcBef>
                <a:spcPts val="0"/>
              </a:spcBef>
              <a:buClr>
                <a:schemeClr val="dk1"/>
              </a:buClr>
              <a:buSzPct val="100000"/>
              <a:buFont typeface="Arial"/>
              <a:buNone/>
            </a:pPr>
            <a:r>
              <a:rPr lang="en">
                <a:solidFill>
                  <a:schemeClr val="dk1"/>
                </a:solidFill>
              </a:rPr>
              <a:t>3. Encourages active learning (activity, responsibility)</a:t>
            </a:r>
          </a:p>
          <a:p>
            <a:pPr lvl="0" rtl="0">
              <a:spcBef>
                <a:spcPts val="0"/>
              </a:spcBef>
              <a:buClr>
                <a:schemeClr val="dk1"/>
              </a:buClr>
              <a:buSzPct val="100000"/>
              <a:buFont typeface="Arial"/>
              <a:buNone/>
            </a:pPr>
            <a:r>
              <a:rPr lang="en">
                <a:solidFill>
                  <a:schemeClr val="dk1"/>
                </a:solidFill>
              </a:rPr>
              <a:t>4. Gives prompt feedback (expectations, interaction, responsibility)</a:t>
            </a:r>
          </a:p>
          <a:p>
            <a:pPr lvl="0" rtl="0">
              <a:spcBef>
                <a:spcPts val="0"/>
              </a:spcBef>
              <a:buClr>
                <a:schemeClr val="dk1"/>
              </a:buClr>
              <a:buSzPct val="100000"/>
              <a:buFont typeface="Arial"/>
              <a:buNone/>
            </a:pPr>
            <a:r>
              <a:rPr lang="en">
                <a:solidFill>
                  <a:schemeClr val="dk1"/>
                </a:solidFill>
              </a:rPr>
              <a:t>5. Emphasizes time on task (responsibility, activity, expectations)</a:t>
            </a:r>
          </a:p>
          <a:p>
            <a:pPr lvl="0" rtl="0">
              <a:spcBef>
                <a:spcPts val="0"/>
              </a:spcBef>
              <a:buClr>
                <a:schemeClr val="dk1"/>
              </a:buClr>
              <a:buSzPct val="100000"/>
              <a:buFont typeface="Arial"/>
              <a:buNone/>
            </a:pPr>
            <a:r>
              <a:rPr lang="en">
                <a:solidFill>
                  <a:schemeClr val="dk1"/>
                </a:solidFill>
              </a:rPr>
              <a:t>6. Communicates high expectations (expectations, responsibility) </a:t>
            </a:r>
          </a:p>
          <a:p>
            <a:pPr lvl="0" rtl="0">
              <a:spcBef>
                <a:spcPts val="0"/>
              </a:spcBef>
              <a:buClr>
                <a:schemeClr val="dk1"/>
              </a:buClr>
              <a:buSzPct val="100000"/>
              <a:buFont typeface="Arial"/>
              <a:buNone/>
            </a:pPr>
            <a:r>
              <a:rPr lang="en">
                <a:solidFill>
                  <a:schemeClr val="dk1"/>
                </a:solidFill>
              </a:rPr>
              <a:t>7. Respects diverse talents and ways of learning (diversity, responsibility)</a:t>
            </a:r>
          </a:p>
          <a:p>
            <a:pPr rtl="0">
              <a:spcBef>
                <a:spcPts val="0"/>
              </a:spcBef>
              <a:buNone/>
            </a:pPr>
            <a:endParaRPr>
              <a:solidFill>
                <a:schemeClr val="dk1"/>
              </a:solidFill>
            </a:endParaRPr>
          </a:p>
          <a:p>
            <a:pPr>
              <a:spcBef>
                <a:spcPts val="0"/>
              </a:spcBef>
              <a:buNone/>
            </a:pPr>
            <a:r>
              <a:rPr lang="en">
                <a:solidFill>
                  <a:schemeClr val="dk1"/>
                </a:solidFill>
              </a:rPr>
              <a:t>The principles have been adapted many times for applicability in various settings, including the distance learning environment. For example, Batts, Colaric, and McFadden (2006) examined the application of these principles to an online undergraduate course. Arbaugh and Hornik (2006) tested the application of the principles to an online MBA program and found them to be a valid starting point for quality teaching. </a:t>
            </a:r>
          </a:p>
        </p:txBody>
      </p:sp>
    </p:spTree>
    <p:extLst>
      <p:ext uri="{BB962C8B-B14F-4D97-AF65-F5344CB8AC3E}">
        <p14:creationId xmlns:p14="http://schemas.microsoft.com/office/powerpoint/2010/main" val="17405704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1" name="Shape 111"/>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rtl="0">
              <a:spcBef>
                <a:spcPts val="0"/>
              </a:spcBef>
              <a:buNone/>
            </a:pPr>
            <a:r>
              <a:rPr lang="en">
                <a:solidFill>
                  <a:schemeClr val="dk1"/>
                </a:solidFill>
              </a:rPr>
              <a:t>As online and distance education evolves assuring that quality is a focal point for both course design and delivery needs to remain at the forefront of administrator, designer and faculty member’s minds. Though primarily focused on the process of developing blended and online learning courses, QM recognizes and articulates a distinction between design and delivery by identifying standards that encourage developers and instructors to create experiences that allow for quality instruction.  </a:t>
            </a:r>
          </a:p>
          <a:p>
            <a:pPr rtl="0">
              <a:spcBef>
                <a:spcPts val="0"/>
              </a:spcBef>
              <a:buNone/>
            </a:pPr>
            <a:endParaRPr>
              <a:solidFill>
                <a:schemeClr val="dk1"/>
              </a:solidFill>
            </a:endParaRPr>
          </a:p>
          <a:p>
            <a:pPr rtl="0">
              <a:spcBef>
                <a:spcPts val="0"/>
              </a:spcBef>
              <a:buNone/>
            </a:pPr>
            <a:r>
              <a:rPr lang="en">
                <a:solidFill>
                  <a:schemeClr val="dk1"/>
                </a:solidFill>
              </a:rPr>
              <a:t>In terms of design, QM standards are widely recognized to be best practices in the same way that Chickering and Gamson’s principles are considered to identify best practices in delivery. QM’s concept of alignment provides a unique opportunity for examining the synergy between the two toward quality online instruction and continuous improvement.</a:t>
            </a:r>
          </a:p>
          <a:p>
            <a:pPr rtl="0">
              <a:spcBef>
                <a:spcPts val="0"/>
              </a:spcBef>
              <a:buNone/>
            </a:pPr>
            <a:endParaRPr>
              <a:solidFill>
                <a:schemeClr val="dk1"/>
              </a:solidFill>
            </a:endParaRPr>
          </a:p>
          <a:p>
            <a:pPr lvl="0" rtl="0">
              <a:spcBef>
                <a:spcPts val="0"/>
              </a:spcBef>
              <a:buNone/>
            </a:pPr>
            <a:endParaRPr>
              <a:solidFill>
                <a:schemeClr val="dk1"/>
              </a:solidFill>
            </a:endParaRPr>
          </a:p>
        </p:txBody>
      </p:sp>
    </p:spTree>
    <p:extLst>
      <p:ext uri="{BB962C8B-B14F-4D97-AF65-F5344CB8AC3E}">
        <p14:creationId xmlns:p14="http://schemas.microsoft.com/office/powerpoint/2010/main" val="7976604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7" name="Shape 117"/>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lvl="0" rtl="0">
              <a:spcBef>
                <a:spcPts val="0"/>
              </a:spcBef>
              <a:buClr>
                <a:schemeClr val="dk1"/>
              </a:buClr>
              <a:buSzPct val="91666"/>
              <a:buFont typeface="Arial"/>
              <a:buNone/>
            </a:pPr>
            <a:r>
              <a:rPr lang="en" sz="1200">
                <a:solidFill>
                  <a:schemeClr val="dk1"/>
                </a:solidFill>
              </a:rPr>
              <a:t>Breakout groups will brainstorm to create good practices and will share and discuss ideas. Each group will be assigned specific standards and given blank handouts to complete the alignment and applications columns. Participants will rank ideas that will be most useful for promoting quality instruction. </a:t>
            </a:r>
          </a:p>
          <a:p>
            <a:pPr lvl="0" rtl="0">
              <a:spcBef>
                <a:spcPts val="0"/>
              </a:spcBef>
              <a:buClr>
                <a:schemeClr val="dk1"/>
              </a:buClr>
              <a:buFont typeface="Arial"/>
              <a:buNone/>
            </a:pPr>
            <a:endParaRPr sz="1200">
              <a:solidFill>
                <a:schemeClr val="dk1"/>
              </a:solidFill>
            </a:endParaRPr>
          </a:p>
          <a:p>
            <a:pPr rtl="0">
              <a:spcBef>
                <a:spcPts val="0"/>
              </a:spcBef>
              <a:buNone/>
            </a:pPr>
            <a:endParaRPr sz="1200">
              <a:solidFill>
                <a:schemeClr val="dk1"/>
              </a:solidFill>
            </a:endParaRPr>
          </a:p>
          <a:p>
            <a:pPr>
              <a:spcBef>
                <a:spcPts val="0"/>
              </a:spcBef>
              <a:buNone/>
            </a:pPr>
            <a:endParaRPr sz="1200">
              <a:solidFill>
                <a:schemeClr val="dk1"/>
              </a:solidFill>
            </a:endParaRPr>
          </a:p>
        </p:txBody>
      </p:sp>
    </p:spTree>
    <p:extLst>
      <p:ext uri="{BB962C8B-B14F-4D97-AF65-F5344CB8AC3E}">
        <p14:creationId xmlns:p14="http://schemas.microsoft.com/office/powerpoint/2010/main" val="802396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3" name="Shape 123"/>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rtl="0">
              <a:spcBef>
                <a:spcPts val="0"/>
              </a:spcBef>
              <a:buNone/>
            </a:pPr>
            <a:r>
              <a:rPr lang="en" sz="1200">
                <a:solidFill>
                  <a:schemeClr val="dk1"/>
                </a:solidFill>
              </a:rPr>
              <a:t>Specific discussion of alignment between QM General Standard and Chickering &amp; Gamson principle. </a:t>
            </a:r>
          </a:p>
          <a:p>
            <a:pPr rtl="0">
              <a:spcBef>
                <a:spcPts val="0"/>
              </a:spcBef>
              <a:buNone/>
            </a:pPr>
            <a:endParaRPr sz="1200">
              <a:solidFill>
                <a:schemeClr val="dk1"/>
              </a:solidFill>
            </a:endParaRPr>
          </a:p>
          <a:p>
            <a:pPr>
              <a:spcBef>
                <a:spcPts val="0"/>
              </a:spcBef>
              <a:buNone/>
            </a:pPr>
            <a:endParaRPr sz="1200">
              <a:solidFill>
                <a:schemeClr val="dk1"/>
              </a:solidFill>
            </a:endParaRPr>
          </a:p>
        </p:txBody>
      </p:sp>
    </p:spTree>
    <p:extLst>
      <p:ext uri="{BB962C8B-B14F-4D97-AF65-F5344CB8AC3E}">
        <p14:creationId xmlns:p14="http://schemas.microsoft.com/office/powerpoint/2010/main" val="1312466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9" name="Shape 129"/>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lvl="0" rtl="0">
              <a:spcBef>
                <a:spcPts val="0"/>
              </a:spcBef>
              <a:buClr>
                <a:schemeClr val="dk1"/>
              </a:buClr>
              <a:buSzPct val="91666"/>
              <a:buFont typeface="Arial"/>
              <a:buNone/>
            </a:pPr>
            <a:r>
              <a:rPr lang="en" sz="1200">
                <a:solidFill>
                  <a:schemeClr val="dk1"/>
                </a:solidFill>
              </a:rPr>
              <a:t>Specific discussion of alignment between QM General Standard and Chickering &amp; Gamson principle. </a:t>
            </a:r>
          </a:p>
          <a:p>
            <a:pPr>
              <a:spcBef>
                <a:spcPts val="0"/>
              </a:spcBef>
              <a:buNone/>
            </a:pPr>
            <a:endParaRPr sz="1200">
              <a:solidFill>
                <a:schemeClr val="dk1"/>
              </a:solidFill>
            </a:endParaRPr>
          </a:p>
        </p:txBody>
      </p:sp>
    </p:spTree>
    <p:extLst>
      <p:ext uri="{BB962C8B-B14F-4D97-AF65-F5344CB8AC3E}">
        <p14:creationId xmlns:p14="http://schemas.microsoft.com/office/powerpoint/2010/main" val="2329563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5" name="Shape 135"/>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lvl="0" rtl="0">
              <a:spcBef>
                <a:spcPts val="0"/>
              </a:spcBef>
              <a:buClr>
                <a:schemeClr val="dk1"/>
              </a:buClr>
              <a:buSzPct val="91666"/>
              <a:buFont typeface="Arial"/>
              <a:buNone/>
            </a:pPr>
            <a:r>
              <a:rPr lang="en" sz="1200">
                <a:solidFill>
                  <a:schemeClr val="dk1"/>
                </a:solidFill>
              </a:rPr>
              <a:t>Specific discussion of alignment between QM General Standard and Chickering &amp; Gamson principle. </a:t>
            </a:r>
          </a:p>
          <a:p>
            <a:pPr>
              <a:spcBef>
                <a:spcPts val="0"/>
              </a:spcBef>
              <a:buNone/>
            </a:pPr>
            <a:endParaRPr sz="1200">
              <a:solidFill>
                <a:schemeClr val="dk1"/>
              </a:solidFill>
            </a:endParaRPr>
          </a:p>
        </p:txBody>
      </p:sp>
    </p:spTree>
    <p:extLst>
      <p:ext uri="{BB962C8B-B14F-4D97-AF65-F5344CB8AC3E}">
        <p14:creationId xmlns:p14="http://schemas.microsoft.com/office/powerpoint/2010/main" val="3821386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1" name="Shape 141"/>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spcBef>
                <a:spcPts val="0"/>
              </a:spcBef>
              <a:buNone/>
            </a:pPr>
            <a:r>
              <a:rPr lang="en"/>
              <a:t>Please click the link to view the results of the group activity.</a:t>
            </a:r>
          </a:p>
        </p:txBody>
      </p:sp>
    </p:spTree>
    <p:extLst>
      <p:ext uri="{BB962C8B-B14F-4D97-AF65-F5344CB8AC3E}">
        <p14:creationId xmlns:p14="http://schemas.microsoft.com/office/powerpoint/2010/main" val="948672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59"/>
        <p:cNvGrpSpPr/>
        <p:nvPr/>
      </p:nvGrpSpPr>
      <p:grpSpPr>
        <a:xfrm>
          <a:off x="0" y="0"/>
          <a:ext cx="0" cy="0"/>
          <a:chOff x="0" y="0"/>
          <a:chExt cx="0" cy="0"/>
        </a:xfrm>
      </p:grpSpPr>
      <p:grpSp>
        <p:nvGrpSpPr>
          <p:cNvPr id="60" name="Shape 60"/>
          <p:cNvGrpSpPr/>
          <p:nvPr/>
        </p:nvGrpSpPr>
        <p:grpSpPr>
          <a:xfrm>
            <a:off x="-11" y="1000670"/>
            <a:ext cx="7314320" cy="3087224"/>
            <a:chOff x="-11" y="1378676"/>
            <a:chExt cx="7314320" cy="4116299"/>
          </a:xfrm>
        </p:grpSpPr>
        <p:sp>
          <p:nvSpPr>
            <p:cNvPr id="61" name="Shape 61"/>
            <p:cNvSpPr/>
            <p:nvPr/>
          </p:nvSpPr>
          <p:spPr>
            <a:xfrm flipH="1">
              <a:off x="-11" y="1378676"/>
              <a:ext cx="187800" cy="4116299"/>
            </a:xfrm>
            <a:prstGeom prst="rect">
              <a:avLst/>
            </a:prstGeom>
            <a:solidFill>
              <a:schemeClr val="accent2"/>
            </a:solidFill>
            <a:ln>
              <a:noFill/>
            </a:ln>
          </p:spPr>
          <p:txBody>
            <a:bodyPr lIns="91425" tIns="45700" rIns="91425" bIns="45700" anchor="ctr" anchorCtr="0">
              <a:spAutoFit/>
            </a:bodyPr>
            <a:lstStyle/>
            <a:p>
              <a:pPr>
                <a:spcBef>
                  <a:spcPts val="0"/>
                </a:spcBef>
                <a:buNone/>
              </a:pPr>
              <a:endParaRPr/>
            </a:p>
          </p:txBody>
        </p:sp>
        <p:sp>
          <p:nvSpPr>
            <p:cNvPr id="62" name="Shape 62"/>
            <p:cNvSpPr/>
            <p:nvPr/>
          </p:nvSpPr>
          <p:spPr>
            <a:xfrm flipH="1">
              <a:off x="187809" y="1378676"/>
              <a:ext cx="7126499" cy="4116299"/>
            </a:xfrm>
            <a:prstGeom prst="rect">
              <a:avLst/>
            </a:prstGeom>
            <a:solidFill>
              <a:srgbClr val="0F243E"/>
            </a:solidFill>
            <a:ln>
              <a:noFill/>
            </a:ln>
          </p:spPr>
          <p:txBody>
            <a:bodyPr lIns="91425" tIns="45700" rIns="91425" bIns="45700" anchor="ctr" anchorCtr="0">
              <a:spAutoFit/>
            </a:bodyPr>
            <a:lstStyle/>
            <a:p>
              <a:pPr>
                <a:spcBef>
                  <a:spcPts val="0"/>
                </a:spcBef>
                <a:buNone/>
              </a:pPr>
              <a:endParaRPr/>
            </a:p>
          </p:txBody>
        </p:sp>
      </p:grpSp>
      <p:sp>
        <p:nvSpPr>
          <p:cNvPr id="63" name="Shape 63"/>
          <p:cNvSpPr txBox="1">
            <a:spLocks noGrp="1"/>
          </p:cNvSpPr>
          <p:nvPr>
            <p:ph type="ctrTitle"/>
          </p:nvPr>
        </p:nvSpPr>
        <p:spPr>
          <a:xfrm>
            <a:off x="685800" y="1699932"/>
            <a:ext cx="6400799" cy="1000499"/>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4" name="Shape 64"/>
          <p:cNvSpPr txBox="1">
            <a:spLocks noGrp="1"/>
          </p:cNvSpPr>
          <p:nvPr>
            <p:ph type="subTitle" idx="1"/>
          </p:nvPr>
        </p:nvSpPr>
        <p:spPr>
          <a:xfrm>
            <a:off x="685800" y="2700338"/>
            <a:ext cx="6400799" cy="675299"/>
          </a:xfrm>
          <a:prstGeom prst="rect">
            <a:avLst/>
          </a:prstGeom>
        </p:spPr>
        <p:txBody>
          <a:bodyPr lIns="91425" tIns="91425" rIns="91425" bIns="91425" anchor="t" anchorCtr="0"/>
          <a:lstStyle>
            <a:lvl1pPr>
              <a:spcBef>
                <a:spcPts val="0"/>
              </a:spcBef>
              <a:buClr>
                <a:schemeClr val="lt1"/>
              </a:buClr>
              <a:buSzPct val="100000"/>
              <a:buNone/>
              <a:defRPr sz="2400">
                <a:solidFill>
                  <a:schemeClr val="lt1"/>
                </a:solidFill>
              </a:defRPr>
            </a:lvl1pPr>
            <a:lvl2pPr>
              <a:spcBef>
                <a:spcPts val="0"/>
              </a:spcBef>
              <a:buClr>
                <a:schemeClr val="lt1"/>
              </a:buClr>
              <a:buSzPct val="100000"/>
              <a:buNone/>
              <a:defRPr sz="2400">
                <a:solidFill>
                  <a:schemeClr val="lt1"/>
                </a:solidFill>
              </a:defRPr>
            </a:lvl2pPr>
            <a:lvl3pPr>
              <a:spcBef>
                <a:spcPts val="0"/>
              </a:spcBef>
              <a:buClr>
                <a:schemeClr val="lt1"/>
              </a:buClr>
              <a:buSzPct val="100000"/>
              <a:buNone/>
              <a:defRPr sz="2400">
                <a:solidFill>
                  <a:schemeClr val="lt1"/>
                </a:solidFill>
              </a:defRPr>
            </a:lvl3pPr>
            <a:lvl4pPr>
              <a:spcBef>
                <a:spcPts val="0"/>
              </a:spcBef>
              <a:buClr>
                <a:schemeClr val="lt1"/>
              </a:buClr>
              <a:buSzPct val="100000"/>
              <a:buNone/>
              <a:defRPr sz="2400">
                <a:solidFill>
                  <a:schemeClr val="lt1"/>
                </a:solidFill>
              </a:defRPr>
            </a:lvl4pPr>
            <a:lvl5pPr>
              <a:spcBef>
                <a:spcPts val="0"/>
              </a:spcBef>
              <a:buClr>
                <a:schemeClr val="lt1"/>
              </a:buClr>
              <a:buSzPct val="100000"/>
              <a:buNone/>
              <a:defRPr sz="2400">
                <a:solidFill>
                  <a:schemeClr val="lt1"/>
                </a:solidFill>
              </a:defRPr>
            </a:lvl5pPr>
            <a:lvl6pPr>
              <a:spcBef>
                <a:spcPts val="0"/>
              </a:spcBef>
              <a:buClr>
                <a:schemeClr val="lt1"/>
              </a:buClr>
              <a:buSzPct val="100000"/>
              <a:buNone/>
              <a:defRPr sz="2400">
                <a:solidFill>
                  <a:schemeClr val="lt1"/>
                </a:solidFill>
              </a:defRPr>
            </a:lvl6pPr>
            <a:lvl7pPr>
              <a:spcBef>
                <a:spcPts val="0"/>
              </a:spcBef>
              <a:buClr>
                <a:schemeClr val="lt1"/>
              </a:buClr>
              <a:buSzPct val="100000"/>
              <a:buNone/>
              <a:defRPr sz="2400">
                <a:solidFill>
                  <a:schemeClr val="lt1"/>
                </a:solidFill>
              </a:defRPr>
            </a:lvl7pPr>
            <a:lvl8pPr>
              <a:spcBef>
                <a:spcPts val="0"/>
              </a:spcBef>
              <a:buClr>
                <a:schemeClr val="lt1"/>
              </a:buClr>
              <a:buSzPct val="100000"/>
              <a:buNone/>
              <a:defRPr sz="2400">
                <a:solidFill>
                  <a:schemeClr val="lt1"/>
                </a:solidFill>
              </a:defRPr>
            </a:lvl8pPr>
            <a:lvl9pPr>
              <a:spcBef>
                <a:spcPts val="0"/>
              </a:spcBef>
              <a:buClr>
                <a:schemeClr val="lt1"/>
              </a:buClr>
              <a:buSzPct val="100000"/>
              <a:buNone/>
              <a:defRPr sz="2400">
                <a:solidFill>
                  <a:schemeClr val="lt1"/>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65"/>
        <p:cNvGrpSpPr/>
        <p:nvPr/>
      </p:nvGrpSpPr>
      <p:grpSpPr>
        <a:xfrm>
          <a:off x="0" y="0"/>
          <a:ext cx="0" cy="0"/>
          <a:chOff x="0" y="0"/>
          <a:chExt cx="0" cy="0"/>
        </a:xfrm>
      </p:grpSpPr>
      <p:grpSp>
        <p:nvGrpSpPr>
          <p:cNvPr id="66" name="Shape 66"/>
          <p:cNvGrpSpPr/>
          <p:nvPr/>
        </p:nvGrpSpPr>
        <p:grpSpPr>
          <a:xfrm>
            <a:off x="-13" y="-9140"/>
            <a:ext cx="8005727" cy="1209421"/>
            <a:chOff x="-13" y="-12187"/>
            <a:chExt cx="8005727" cy="1161900"/>
          </a:xfrm>
        </p:grpSpPr>
        <p:sp>
          <p:nvSpPr>
            <p:cNvPr id="67" name="Shape 67"/>
            <p:cNvSpPr/>
            <p:nvPr/>
          </p:nvSpPr>
          <p:spPr>
            <a:xfrm flipH="1">
              <a:off x="-13" y="-12187"/>
              <a:ext cx="187800" cy="1161900"/>
            </a:xfrm>
            <a:prstGeom prst="rect">
              <a:avLst/>
            </a:prstGeom>
            <a:solidFill>
              <a:schemeClr val="accent2"/>
            </a:solidFill>
            <a:ln>
              <a:noFill/>
            </a:ln>
          </p:spPr>
          <p:txBody>
            <a:bodyPr lIns="91425" tIns="45700" rIns="91425" bIns="45700" anchor="ctr" anchorCtr="0">
              <a:spAutoFit/>
            </a:bodyPr>
            <a:lstStyle/>
            <a:p>
              <a:pPr>
                <a:spcBef>
                  <a:spcPts val="0"/>
                </a:spcBef>
                <a:buNone/>
              </a:pPr>
              <a:endParaRPr/>
            </a:p>
          </p:txBody>
        </p:sp>
        <p:sp>
          <p:nvSpPr>
            <p:cNvPr id="68" name="Shape 68"/>
            <p:cNvSpPr/>
            <p:nvPr/>
          </p:nvSpPr>
          <p:spPr>
            <a:xfrm flipH="1">
              <a:off x="187715" y="-12187"/>
              <a:ext cx="7817999" cy="1161900"/>
            </a:xfrm>
            <a:prstGeom prst="rect">
              <a:avLst/>
            </a:prstGeom>
            <a:solidFill>
              <a:srgbClr val="0F243E"/>
            </a:solidFill>
            <a:ln>
              <a:noFill/>
            </a:ln>
          </p:spPr>
          <p:txBody>
            <a:bodyPr lIns="91425" tIns="45700" rIns="91425" bIns="45700" anchor="ctr" anchorCtr="0">
              <a:spAutoFit/>
            </a:bodyPr>
            <a:lstStyle/>
            <a:p>
              <a:pPr>
                <a:spcBef>
                  <a:spcPts val="0"/>
                </a:spcBef>
                <a:buNone/>
              </a:pPr>
              <a:endParaRPr/>
            </a:p>
          </p:txBody>
        </p:sp>
      </p:grpSp>
      <p:sp>
        <p:nvSpPr>
          <p:cNvPr id="69" name="Shape 69"/>
          <p:cNvSpPr txBox="1">
            <a:spLocks noGrp="1"/>
          </p:cNvSpPr>
          <p:nvPr>
            <p:ph type="title"/>
          </p:nvPr>
        </p:nvSpPr>
        <p:spPr>
          <a:xfrm>
            <a:off x="457200" y="101100"/>
            <a:ext cx="7315499" cy="1013999"/>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70" name="Shape 70"/>
          <p:cNvSpPr txBox="1">
            <a:spLocks noGrp="1"/>
          </p:cNvSpPr>
          <p:nvPr>
            <p:ph type="body" idx="1"/>
          </p:nvPr>
        </p:nvSpPr>
        <p:spPr>
          <a:xfrm>
            <a:off x="457200" y="1278516"/>
            <a:ext cx="8229600" cy="36303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71"/>
        <p:cNvGrpSpPr/>
        <p:nvPr/>
      </p:nvGrpSpPr>
      <p:grpSpPr>
        <a:xfrm>
          <a:off x="0" y="0"/>
          <a:ext cx="0" cy="0"/>
          <a:chOff x="0" y="0"/>
          <a:chExt cx="0" cy="0"/>
        </a:xfrm>
      </p:grpSpPr>
      <p:sp>
        <p:nvSpPr>
          <p:cNvPr id="72" name="Shape 72"/>
          <p:cNvSpPr txBox="1">
            <a:spLocks noGrp="1"/>
          </p:cNvSpPr>
          <p:nvPr>
            <p:ph type="body" idx="1"/>
          </p:nvPr>
        </p:nvSpPr>
        <p:spPr>
          <a:xfrm>
            <a:off x="456245" y="1278513"/>
            <a:ext cx="4038599" cy="36303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73" name="Shape 73"/>
          <p:cNvSpPr txBox="1">
            <a:spLocks noGrp="1"/>
          </p:cNvSpPr>
          <p:nvPr>
            <p:ph type="body" idx="2"/>
          </p:nvPr>
        </p:nvSpPr>
        <p:spPr>
          <a:xfrm>
            <a:off x="4648200" y="1278513"/>
            <a:ext cx="4038599" cy="36303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grpSp>
        <p:nvGrpSpPr>
          <p:cNvPr id="74" name="Shape 74"/>
          <p:cNvGrpSpPr/>
          <p:nvPr/>
        </p:nvGrpSpPr>
        <p:grpSpPr>
          <a:xfrm>
            <a:off x="-13" y="-9140"/>
            <a:ext cx="8005727" cy="1209421"/>
            <a:chOff x="-13" y="-12187"/>
            <a:chExt cx="8005727" cy="1161900"/>
          </a:xfrm>
        </p:grpSpPr>
        <p:sp>
          <p:nvSpPr>
            <p:cNvPr id="75" name="Shape 75"/>
            <p:cNvSpPr/>
            <p:nvPr/>
          </p:nvSpPr>
          <p:spPr>
            <a:xfrm flipH="1">
              <a:off x="-13" y="-12187"/>
              <a:ext cx="187800" cy="1161900"/>
            </a:xfrm>
            <a:prstGeom prst="rect">
              <a:avLst/>
            </a:prstGeom>
            <a:solidFill>
              <a:srgbClr val="AB0101"/>
            </a:solidFill>
            <a:ln>
              <a:noFill/>
            </a:ln>
          </p:spPr>
          <p:txBody>
            <a:bodyPr lIns="91425" tIns="45700" rIns="91425" bIns="45700" anchor="ctr" anchorCtr="0">
              <a:spAutoFit/>
            </a:bodyPr>
            <a:lstStyle/>
            <a:p>
              <a:pPr>
                <a:spcBef>
                  <a:spcPts val="0"/>
                </a:spcBef>
                <a:buNone/>
              </a:pPr>
              <a:endParaRPr/>
            </a:p>
          </p:txBody>
        </p:sp>
        <p:sp>
          <p:nvSpPr>
            <p:cNvPr id="76" name="Shape 76"/>
            <p:cNvSpPr/>
            <p:nvPr/>
          </p:nvSpPr>
          <p:spPr>
            <a:xfrm flipH="1">
              <a:off x="187715" y="-12187"/>
              <a:ext cx="7817999" cy="1161900"/>
            </a:xfrm>
            <a:prstGeom prst="rect">
              <a:avLst/>
            </a:prstGeom>
            <a:solidFill>
              <a:srgbClr val="0F243E"/>
            </a:solidFill>
            <a:ln>
              <a:noFill/>
            </a:ln>
          </p:spPr>
          <p:txBody>
            <a:bodyPr lIns="91425" tIns="45700" rIns="91425" bIns="45700" anchor="ctr" anchorCtr="0">
              <a:spAutoFit/>
            </a:bodyPr>
            <a:lstStyle/>
            <a:p>
              <a:pPr>
                <a:spcBef>
                  <a:spcPts val="0"/>
                </a:spcBef>
                <a:buNone/>
              </a:pPr>
              <a:endParaRPr/>
            </a:p>
          </p:txBody>
        </p:sp>
      </p:grpSp>
      <p:sp>
        <p:nvSpPr>
          <p:cNvPr id="77" name="Shape 77"/>
          <p:cNvSpPr txBox="1">
            <a:spLocks noGrp="1"/>
          </p:cNvSpPr>
          <p:nvPr>
            <p:ph type="title"/>
          </p:nvPr>
        </p:nvSpPr>
        <p:spPr>
          <a:xfrm>
            <a:off x="457200" y="101100"/>
            <a:ext cx="7315499" cy="1013999"/>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78"/>
        <p:cNvGrpSpPr/>
        <p:nvPr/>
      </p:nvGrpSpPr>
      <p:grpSpPr>
        <a:xfrm>
          <a:off x="0" y="0"/>
          <a:ext cx="0" cy="0"/>
          <a:chOff x="0" y="0"/>
          <a:chExt cx="0" cy="0"/>
        </a:xfrm>
      </p:grpSpPr>
      <p:grpSp>
        <p:nvGrpSpPr>
          <p:cNvPr id="79" name="Shape 79"/>
          <p:cNvGrpSpPr/>
          <p:nvPr/>
        </p:nvGrpSpPr>
        <p:grpSpPr>
          <a:xfrm>
            <a:off x="-13" y="-9140"/>
            <a:ext cx="8005727" cy="1209421"/>
            <a:chOff x="-13" y="-12187"/>
            <a:chExt cx="8005727" cy="1161900"/>
          </a:xfrm>
        </p:grpSpPr>
        <p:sp>
          <p:nvSpPr>
            <p:cNvPr id="80" name="Shape 80"/>
            <p:cNvSpPr/>
            <p:nvPr/>
          </p:nvSpPr>
          <p:spPr>
            <a:xfrm flipH="1">
              <a:off x="-13" y="-12187"/>
              <a:ext cx="187800" cy="1161900"/>
            </a:xfrm>
            <a:prstGeom prst="rect">
              <a:avLst/>
            </a:prstGeom>
            <a:solidFill>
              <a:srgbClr val="AB0101"/>
            </a:solidFill>
            <a:ln>
              <a:noFill/>
            </a:ln>
          </p:spPr>
          <p:txBody>
            <a:bodyPr lIns="91425" tIns="45700" rIns="91425" bIns="45700" anchor="ctr" anchorCtr="0">
              <a:spAutoFit/>
            </a:bodyPr>
            <a:lstStyle/>
            <a:p>
              <a:pPr>
                <a:spcBef>
                  <a:spcPts val="0"/>
                </a:spcBef>
                <a:buNone/>
              </a:pPr>
              <a:endParaRPr/>
            </a:p>
          </p:txBody>
        </p:sp>
        <p:sp>
          <p:nvSpPr>
            <p:cNvPr id="81" name="Shape 81"/>
            <p:cNvSpPr/>
            <p:nvPr/>
          </p:nvSpPr>
          <p:spPr>
            <a:xfrm flipH="1">
              <a:off x="187715" y="-12187"/>
              <a:ext cx="7817999" cy="1161900"/>
            </a:xfrm>
            <a:prstGeom prst="rect">
              <a:avLst/>
            </a:prstGeom>
            <a:solidFill>
              <a:srgbClr val="0F243E"/>
            </a:solidFill>
            <a:ln>
              <a:noFill/>
            </a:ln>
          </p:spPr>
          <p:txBody>
            <a:bodyPr lIns="91425" tIns="45700" rIns="91425" bIns="45700" anchor="ctr" anchorCtr="0">
              <a:spAutoFit/>
            </a:bodyPr>
            <a:lstStyle/>
            <a:p>
              <a:pPr>
                <a:spcBef>
                  <a:spcPts val="0"/>
                </a:spcBef>
                <a:buNone/>
              </a:pPr>
              <a:endParaRPr/>
            </a:p>
          </p:txBody>
        </p:sp>
      </p:grpSp>
      <p:sp>
        <p:nvSpPr>
          <p:cNvPr id="82" name="Shape 82"/>
          <p:cNvSpPr txBox="1">
            <a:spLocks noGrp="1"/>
          </p:cNvSpPr>
          <p:nvPr>
            <p:ph type="title"/>
          </p:nvPr>
        </p:nvSpPr>
        <p:spPr>
          <a:xfrm>
            <a:off x="457200" y="101100"/>
            <a:ext cx="7315499" cy="1013999"/>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83"/>
        <p:cNvGrpSpPr/>
        <p:nvPr/>
      </p:nvGrpSpPr>
      <p:grpSpPr>
        <a:xfrm>
          <a:off x="0" y="0"/>
          <a:ext cx="0" cy="0"/>
          <a:chOff x="0" y="0"/>
          <a:chExt cx="0" cy="0"/>
        </a:xfrm>
      </p:grpSpPr>
      <p:sp>
        <p:nvSpPr>
          <p:cNvPr id="84" name="Shape 84"/>
          <p:cNvSpPr/>
          <p:nvPr/>
        </p:nvSpPr>
        <p:spPr>
          <a:xfrm flipH="1">
            <a:off x="8964665" y="4623760"/>
            <a:ext cx="187800" cy="521400"/>
          </a:xfrm>
          <a:prstGeom prst="rect">
            <a:avLst/>
          </a:prstGeom>
          <a:solidFill>
            <a:srgbClr val="AB0101"/>
          </a:solidFill>
          <a:ln>
            <a:noFill/>
          </a:ln>
        </p:spPr>
        <p:txBody>
          <a:bodyPr lIns="91425" tIns="45700" rIns="91425" bIns="45700" anchor="ctr" anchorCtr="0">
            <a:spAutoFit/>
          </a:bodyPr>
          <a:lstStyle/>
          <a:p>
            <a:pPr>
              <a:spcBef>
                <a:spcPts val="0"/>
              </a:spcBef>
              <a:buNone/>
            </a:pPr>
            <a:endParaRPr/>
          </a:p>
        </p:txBody>
      </p:sp>
      <p:sp>
        <p:nvSpPr>
          <p:cNvPr id="85" name="Shape 85"/>
          <p:cNvSpPr/>
          <p:nvPr/>
        </p:nvSpPr>
        <p:spPr>
          <a:xfrm flipH="1">
            <a:off x="3866777" y="4623760"/>
            <a:ext cx="5097900" cy="521400"/>
          </a:xfrm>
          <a:prstGeom prst="rect">
            <a:avLst/>
          </a:prstGeom>
          <a:solidFill>
            <a:srgbClr val="0F243E"/>
          </a:solidFill>
          <a:ln>
            <a:noFill/>
          </a:ln>
        </p:spPr>
        <p:txBody>
          <a:bodyPr lIns="91425" tIns="45700" rIns="91425" bIns="45700" anchor="ctr" anchorCtr="0">
            <a:spAutoFit/>
          </a:bodyPr>
          <a:lstStyle/>
          <a:p>
            <a:pPr>
              <a:spcBef>
                <a:spcPts val="0"/>
              </a:spcBef>
              <a:buNone/>
            </a:pPr>
            <a:endParaRPr/>
          </a:p>
        </p:txBody>
      </p:sp>
      <p:sp>
        <p:nvSpPr>
          <p:cNvPr id="86" name="Shape 86"/>
          <p:cNvSpPr txBox="1">
            <a:spLocks noGrp="1"/>
          </p:cNvSpPr>
          <p:nvPr>
            <p:ph type="body" idx="1"/>
          </p:nvPr>
        </p:nvSpPr>
        <p:spPr>
          <a:xfrm>
            <a:off x="3866812" y="4623760"/>
            <a:ext cx="5097900" cy="521400"/>
          </a:xfrm>
          <a:prstGeom prst="rect">
            <a:avLst/>
          </a:prstGeom>
        </p:spPr>
        <p:txBody>
          <a:bodyPr lIns="91425" tIns="91425" rIns="91425" bIns="91425" anchor="t" anchorCtr="0"/>
          <a:lstStyle>
            <a:lvl1pPr>
              <a:spcBef>
                <a:spcPts val="0"/>
              </a:spcBef>
              <a:buClr>
                <a:schemeClr val="lt1"/>
              </a:buClr>
              <a:buSzPct val="100000"/>
              <a:buNone/>
              <a:defRPr sz="1400">
                <a:solidFill>
                  <a:schemeClr val="lt1"/>
                </a:solidFill>
              </a:defRPr>
            </a:lvl1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87"/>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grpSp>
        <p:nvGrpSpPr>
          <p:cNvPr id="5" name="Shape 5"/>
          <p:cNvGrpSpPr/>
          <p:nvPr/>
        </p:nvGrpSpPr>
        <p:grpSpPr>
          <a:xfrm>
            <a:off x="33867" y="-70"/>
            <a:ext cx="3409812" cy="2107677"/>
            <a:chOff x="0" y="1493"/>
            <a:chExt cx="3409812" cy="2810236"/>
          </a:xfrm>
        </p:grpSpPr>
        <p:cxnSp>
          <p:nvCxnSpPr>
            <p:cNvPr id="6" name="Shape 6"/>
            <p:cNvCxnSpPr/>
            <p:nvPr/>
          </p:nvCxnSpPr>
          <p:spPr>
            <a:xfrm>
              <a:off x="0" y="245542"/>
              <a:ext cx="3251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7" name="Shape 7"/>
            <p:cNvCxnSpPr/>
            <p:nvPr/>
          </p:nvCxnSpPr>
          <p:spPr>
            <a:xfrm rot="-5400000">
              <a:off x="-1212177" y="1407880"/>
              <a:ext cx="2806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8" name="Shape 8"/>
            <p:cNvCxnSpPr/>
            <p:nvPr/>
          </p:nvCxnSpPr>
          <p:spPr>
            <a:xfrm>
              <a:off x="0" y="474143"/>
              <a:ext cx="26669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9" name="Shape 9"/>
            <p:cNvCxnSpPr/>
            <p:nvPr/>
          </p:nvCxnSpPr>
          <p:spPr>
            <a:xfrm>
              <a:off x="0" y="702743"/>
              <a:ext cx="21675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0" name="Shape 10"/>
            <p:cNvCxnSpPr/>
            <p:nvPr/>
          </p:nvCxnSpPr>
          <p:spPr>
            <a:xfrm>
              <a:off x="0" y="931342"/>
              <a:ext cx="18626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1" name="Shape 11"/>
            <p:cNvCxnSpPr/>
            <p:nvPr/>
          </p:nvCxnSpPr>
          <p:spPr>
            <a:xfrm>
              <a:off x="0" y="1159942"/>
              <a:ext cx="1490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2" name="Shape 12"/>
            <p:cNvCxnSpPr/>
            <p:nvPr/>
          </p:nvCxnSpPr>
          <p:spPr>
            <a:xfrm>
              <a:off x="0" y="1388542"/>
              <a:ext cx="12191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3" name="Shape 13"/>
            <p:cNvCxnSpPr/>
            <p:nvPr/>
          </p:nvCxnSpPr>
          <p:spPr>
            <a:xfrm>
              <a:off x="0" y="1617142"/>
              <a:ext cx="990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4" name="Shape 14"/>
            <p:cNvCxnSpPr/>
            <p:nvPr/>
          </p:nvCxnSpPr>
          <p:spPr>
            <a:xfrm>
              <a:off x="0" y="1845742"/>
              <a:ext cx="745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5" name="Shape 15"/>
            <p:cNvCxnSpPr/>
            <p:nvPr/>
          </p:nvCxnSpPr>
          <p:spPr>
            <a:xfrm>
              <a:off x="0" y="2074342"/>
              <a:ext cx="5333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6" name="Shape 16"/>
            <p:cNvCxnSpPr/>
            <p:nvPr/>
          </p:nvCxnSpPr>
          <p:spPr>
            <a:xfrm>
              <a:off x="0" y="2302943"/>
              <a:ext cx="262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7" name="Shape 17"/>
            <p:cNvCxnSpPr/>
            <p:nvPr/>
          </p:nvCxnSpPr>
          <p:spPr>
            <a:xfrm rot="-5400000">
              <a:off x="-814261" y="1238115"/>
              <a:ext cx="24683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8" name="Shape 18"/>
            <p:cNvCxnSpPr/>
            <p:nvPr/>
          </p:nvCxnSpPr>
          <p:spPr>
            <a:xfrm rot="-5400000">
              <a:off x="-357712" y="1014527"/>
              <a:ext cx="2018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9" name="Shape 19"/>
            <p:cNvCxnSpPr/>
            <p:nvPr/>
          </p:nvCxnSpPr>
          <p:spPr>
            <a:xfrm rot="-5400000">
              <a:off x="-853" y="887576"/>
              <a:ext cx="17639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0" name="Shape 20"/>
            <p:cNvCxnSpPr/>
            <p:nvPr/>
          </p:nvCxnSpPr>
          <p:spPr>
            <a:xfrm rot="-5400000">
              <a:off x="326307" y="790194"/>
              <a:ext cx="15693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1" name="Shape 21"/>
            <p:cNvCxnSpPr/>
            <p:nvPr/>
          </p:nvCxnSpPr>
          <p:spPr>
            <a:xfrm rot="-5400000">
              <a:off x="636516" y="709726"/>
              <a:ext cx="14085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2" name="Shape 22"/>
            <p:cNvCxnSpPr/>
            <p:nvPr/>
          </p:nvCxnSpPr>
          <p:spPr>
            <a:xfrm rot="-5400000">
              <a:off x="972228" y="603961"/>
              <a:ext cx="11967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3" name="Shape 23"/>
            <p:cNvCxnSpPr/>
            <p:nvPr/>
          </p:nvCxnSpPr>
          <p:spPr>
            <a:xfrm rot="-5400000">
              <a:off x="1278236" y="527761"/>
              <a:ext cx="10443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4" name="Shape 24"/>
            <p:cNvCxnSpPr/>
            <p:nvPr/>
          </p:nvCxnSpPr>
          <p:spPr>
            <a:xfrm rot="-5400000">
              <a:off x="1590398" y="440776"/>
              <a:ext cx="879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5" name="Shape 25"/>
            <p:cNvCxnSpPr/>
            <p:nvPr/>
          </p:nvCxnSpPr>
          <p:spPr>
            <a:xfrm rot="-5400000">
              <a:off x="1883657" y="377227"/>
              <a:ext cx="7527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6" name="Shape 26"/>
            <p:cNvCxnSpPr/>
            <p:nvPr/>
          </p:nvCxnSpPr>
          <p:spPr>
            <a:xfrm rot="-5400000">
              <a:off x="2198066" y="292493"/>
              <a:ext cx="583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7" name="Shape 27"/>
            <p:cNvCxnSpPr/>
            <p:nvPr/>
          </p:nvCxnSpPr>
          <p:spPr>
            <a:xfrm rot="-5400000">
              <a:off x="2521027" y="199376"/>
              <a:ext cx="397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8" name="Shape 28"/>
            <p:cNvCxnSpPr/>
            <p:nvPr/>
          </p:nvCxnSpPr>
          <p:spPr>
            <a:xfrm rot="-5400000">
              <a:off x="2801688" y="148627"/>
              <a:ext cx="295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9" name="Shape 29"/>
            <p:cNvCxnSpPr/>
            <p:nvPr/>
          </p:nvCxnSpPr>
          <p:spPr>
            <a:xfrm rot="-5400000">
              <a:off x="3079242" y="102444"/>
              <a:ext cx="201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0" name="Shape 30"/>
            <p:cNvCxnSpPr/>
            <p:nvPr/>
          </p:nvCxnSpPr>
          <p:spPr>
            <a:xfrm rot="-5400000">
              <a:off x="3324762" y="85076"/>
              <a:ext cx="168600" cy="1500"/>
            </a:xfrm>
            <a:prstGeom prst="straightConnector1">
              <a:avLst/>
            </a:prstGeom>
            <a:noFill/>
            <a:ln w="12700" cap="flat">
              <a:solidFill>
                <a:srgbClr val="B7CCE4">
                  <a:alpha val="53725"/>
                </a:srgbClr>
              </a:solidFill>
              <a:prstDash val="solid"/>
              <a:round/>
              <a:headEnd type="none" w="med" len="med"/>
              <a:tailEnd type="none" w="med" len="med"/>
            </a:ln>
          </p:spPr>
        </p:cxnSp>
      </p:grpSp>
      <p:sp>
        <p:nvSpPr>
          <p:cNvPr id="31" name="Shape 31"/>
          <p:cNvSpPr txBox="1">
            <a:spLocks noGrp="1"/>
          </p:cNvSpPr>
          <p:nvPr>
            <p:ph type="title"/>
          </p:nvPr>
        </p:nvSpPr>
        <p:spPr>
          <a:xfrm>
            <a:off x="457200" y="205978"/>
            <a:ext cx="8229600" cy="857400"/>
          </a:xfrm>
          <a:prstGeom prst="rect">
            <a:avLst/>
          </a:prstGeom>
          <a:noFill/>
          <a:ln>
            <a:noFill/>
          </a:ln>
        </p:spPr>
        <p:txBody>
          <a:bodyPr lIns="91425" tIns="91425" rIns="91425" bIns="91425" anchor="b" anchorCtr="0"/>
          <a:lstStyle>
            <a:lvl1pPr>
              <a:spcBef>
                <a:spcPts val="0"/>
              </a:spcBef>
              <a:buClr>
                <a:schemeClr val="lt1"/>
              </a:buClr>
              <a:buSzPct val="100000"/>
              <a:buNone/>
              <a:defRPr sz="4400">
                <a:solidFill>
                  <a:schemeClr val="lt1"/>
                </a:solidFill>
              </a:defRPr>
            </a:lvl1pPr>
            <a:lvl2pPr>
              <a:spcBef>
                <a:spcPts val="0"/>
              </a:spcBef>
              <a:buClr>
                <a:schemeClr val="lt1"/>
              </a:buClr>
              <a:buSzPct val="100000"/>
              <a:buNone/>
              <a:defRPr sz="4400">
                <a:solidFill>
                  <a:schemeClr val="lt1"/>
                </a:solidFill>
              </a:defRPr>
            </a:lvl2pPr>
            <a:lvl3pPr>
              <a:spcBef>
                <a:spcPts val="0"/>
              </a:spcBef>
              <a:buClr>
                <a:schemeClr val="lt1"/>
              </a:buClr>
              <a:buSzPct val="100000"/>
              <a:buNone/>
              <a:defRPr sz="4400">
                <a:solidFill>
                  <a:schemeClr val="lt1"/>
                </a:solidFill>
              </a:defRPr>
            </a:lvl3pPr>
            <a:lvl4pPr>
              <a:spcBef>
                <a:spcPts val="0"/>
              </a:spcBef>
              <a:buClr>
                <a:schemeClr val="lt1"/>
              </a:buClr>
              <a:buSzPct val="100000"/>
              <a:buNone/>
              <a:defRPr sz="4400">
                <a:solidFill>
                  <a:schemeClr val="lt1"/>
                </a:solidFill>
              </a:defRPr>
            </a:lvl4pPr>
            <a:lvl5pPr>
              <a:spcBef>
                <a:spcPts val="0"/>
              </a:spcBef>
              <a:buClr>
                <a:schemeClr val="lt1"/>
              </a:buClr>
              <a:buSzPct val="100000"/>
              <a:buNone/>
              <a:defRPr sz="4400">
                <a:solidFill>
                  <a:schemeClr val="lt1"/>
                </a:solidFill>
              </a:defRPr>
            </a:lvl5pPr>
            <a:lvl6pPr>
              <a:spcBef>
                <a:spcPts val="0"/>
              </a:spcBef>
              <a:buClr>
                <a:schemeClr val="lt1"/>
              </a:buClr>
              <a:buSzPct val="100000"/>
              <a:buNone/>
              <a:defRPr sz="4400">
                <a:solidFill>
                  <a:schemeClr val="lt1"/>
                </a:solidFill>
              </a:defRPr>
            </a:lvl6pPr>
            <a:lvl7pPr>
              <a:spcBef>
                <a:spcPts val="0"/>
              </a:spcBef>
              <a:buClr>
                <a:schemeClr val="lt1"/>
              </a:buClr>
              <a:buSzPct val="100000"/>
              <a:buNone/>
              <a:defRPr sz="4400">
                <a:solidFill>
                  <a:schemeClr val="lt1"/>
                </a:solidFill>
              </a:defRPr>
            </a:lvl7pPr>
            <a:lvl8pPr>
              <a:spcBef>
                <a:spcPts val="0"/>
              </a:spcBef>
              <a:buClr>
                <a:schemeClr val="lt1"/>
              </a:buClr>
              <a:buSzPct val="100000"/>
              <a:buNone/>
              <a:defRPr sz="4400">
                <a:solidFill>
                  <a:schemeClr val="lt1"/>
                </a:solidFill>
              </a:defRPr>
            </a:lvl8pPr>
            <a:lvl9pPr>
              <a:spcBef>
                <a:spcPts val="0"/>
              </a:spcBef>
              <a:buClr>
                <a:schemeClr val="lt1"/>
              </a:buClr>
              <a:buSzPct val="100000"/>
              <a:buNone/>
              <a:defRPr sz="4400">
                <a:solidFill>
                  <a:schemeClr val="lt1"/>
                </a:solidFill>
              </a:defRPr>
            </a:lvl9pPr>
          </a:lstStyle>
          <a:p>
            <a:endParaRPr/>
          </a:p>
        </p:txBody>
      </p:sp>
      <p:sp>
        <p:nvSpPr>
          <p:cNvPr id="32" name="Shape 32"/>
          <p:cNvSpPr txBox="1">
            <a:spLocks noGrp="1"/>
          </p:cNvSpPr>
          <p:nvPr>
            <p:ph type="body" idx="1"/>
          </p:nvPr>
        </p:nvSpPr>
        <p:spPr>
          <a:xfrm>
            <a:off x="457200" y="1200150"/>
            <a:ext cx="8229600" cy="3394500"/>
          </a:xfrm>
          <a:prstGeom prst="rect">
            <a:avLst/>
          </a:prstGeom>
          <a:noFill/>
          <a:ln>
            <a:noFill/>
          </a:ln>
        </p:spPr>
        <p:txBody>
          <a:bodyPr lIns="91425" tIns="91425" rIns="91425" bIns="91425" anchor="t" anchorCtr="0"/>
          <a:lstStyle>
            <a:lvl1pPr>
              <a:spcBef>
                <a:spcPts val="0"/>
              </a:spcBef>
              <a:buClr>
                <a:schemeClr val="dk2"/>
              </a:buClr>
              <a:buSzPct val="100000"/>
              <a:defRPr sz="1800">
                <a:solidFill>
                  <a:schemeClr val="dk2"/>
                </a:solidFill>
              </a:defRPr>
            </a:lvl1pPr>
            <a:lvl2pPr>
              <a:spcBef>
                <a:spcPts val="360"/>
              </a:spcBef>
              <a:buClr>
                <a:schemeClr val="dk2"/>
              </a:buClr>
              <a:buSzPct val="100000"/>
              <a:defRPr sz="1800">
                <a:solidFill>
                  <a:schemeClr val="dk2"/>
                </a:solidFill>
              </a:defRPr>
            </a:lvl2pPr>
            <a:lvl3pPr>
              <a:spcBef>
                <a:spcPts val="360"/>
              </a:spcBef>
              <a:buClr>
                <a:schemeClr val="dk2"/>
              </a:buClr>
              <a:buSzPct val="100000"/>
              <a:defRPr sz="1800">
                <a:solidFill>
                  <a:schemeClr val="dk2"/>
                </a:solidFill>
              </a:defRPr>
            </a:lvl3pPr>
            <a:lvl4pPr>
              <a:spcBef>
                <a:spcPts val="360"/>
              </a:spcBef>
              <a:buClr>
                <a:schemeClr val="dk2"/>
              </a:buClr>
              <a:buSzPct val="100000"/>
              <a:defRPr sz="1800">
                <a:solidFill>
                  <a:schemeClr val="dk2"/>
                </a:solidFill>
              </a:defRPr>
            </a:lvl4pPr>
            <a:lvl5pPr>
              <a:spcBef>
                <a:spcPts val="360"/>
              </a:spcBef>
              <a:buClr>
                <a:schemeClr val="dk2"/>
              </a:buClr>
              <a:buSzPct val="100000"/>
              <a:defRPr sz="1800">
                <a:solidFill>
                  <a:schemeClr val="dk2"/>
                </a:solidFill>
              </a:defRPr>
            </a:lvl5pPr>
            <a:lvl6pPr>
              <a:spcBef>
                <a:spcPts val="360"/>
              </a:spcBef>
              <a:buClr>
                <a:schemeClr val="dk2"/>
              </a:buClr>
              <a:buSzPct val="100000"/>
              <a:defRPr sz="1800">
                <a:solidFill>
                  <a:schemeClr val="dk2"/>
                </a:solidFill>
              </a:defRPr>
            </a:lvl6pPr>
            <a:lvl7pPr>
              <a:spcBef>
                <a:spcPts val="360"/>
              </a:spcBef>
              <a:buClr>
                <a:schemeClr val="dk2"/>
              </a:buClr>
              <a:buSzPct val="100000"/>
              <a:defRPr sz="1800">
                <a:solidFill>
                  <a:schemeClr val="dk2"/>
                </a:solidFill>
              </a:defRPr>
            </a:lvl7pPr>
            <a:lvl8pPr>
              <a:spcBef>
                <a:spcPts val="360"/>
              </a:spcBef>
              <a:buClr>
                <a:schemeClr val="dk2"/>
              </a:buClr>
              <a:buSzPct val="100000"/>
              <a:defRPr sz="1800">
                <a:solidFill>
                  <a:schemeClr val="dk2"/>
                </a:solidFill>
              </a:defRPr>
            </a:lvl8pPr>
            <a:lvl9pPr>
              <a:spcBef>
                <a:spcPts val="360"/>
              </a:spcBef>
              <a:buClr>
                <a:schemeClr val="dk2"/>
              </a:buClr>
              <a:buSzPct val="100000"/>
              <a:defRPr sz="1800">
                <a:solidFill>
                  <a:schemeClr val="dk2"/>
                </a:solidFill>
              </a:defRPr>
            </a:lvl9pPr>
          </a:lstStyle>
          <a:p>
            <a:endParaRPr/>
          </a:p>
        </p:txBody>
      </p:sp>
      <p:grpSp>
        <p:nvGrpSpPr>
          <p:cNvPr id="33" name="Shape 33"/>
          <p:cNvGrpSpPr/>
          <p:nvPr/>
        </p:nvGrpSpPr>
        <p:grpSpPr>
          <a:xfrm rot="10800000">
            <a:off x="5734187" y="3035893"/>
            <a:ext cx="3409812" cy="2107677"/>
            <a:chOff x="0" y="1493"/>
            <a:chExt cx="3409812" cy="2810236"/>
          </a:xfrm>
        </p:grpSpPr>
        <p:cxnSp>
          <p:nvCxnSpPr>
            <p:cNvPr id="34" name="Shape 34"/>
            <p:cNvCxnSpPr/>
            <p:nvPr/>
          </p:nvCxnSpPr>
          <p:spPr>
            <a:xfrm>
              <a:off x="0" y="245542"/>
              <a:ext cx="3251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5" name="Shape 35"/>
            <p:cNvCxnSpPr/>
            <p:nvPr/>
          </p:nvCxnSpPr>
          <p:spPr>
            <a:xfrm rot="-5400000">
              <a:off x="-1212177" y="1407880"/>
              <a:ext cx="2806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6" name="Shape 36"/>
            <p:cNvCxnSpPr/>
            <p:nvPr/>
          </p:nvCxnSpPr>
          <p:spPr>
            <a:xfrm>
              <a:off x="0" y="474143"/>
              <a:ext cx="26669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7" name="Shape 37"/>
            <p:cNvCxnSpPr/>
            <p:nvPr/>
          </p:nvCxnSpPr>
          <p:spPr>
            <a:xfrm>
              <a:off x="0" y="702743"/>
              <a:ext cx="21675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8" name="Shape 38"/>
            <p:cNvCxnSpPr/>
            <p:nvPr/>
          </p:nvCxnSpPr>
          <p:spPr>
            <a:xfrm>
              <a:off x="0" y="931342"/>
              <a:ext cx="18626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9" name="Shape 39"/>
            <p:cNvCxnSpPr/>
            <p:nvPr/>
          </p:nvCxnSpPr>
          <p:spPr>
            <a:xfrm>
              <a:off x="0" y="1159942"/>
              <a:ext cx="1490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0" name="Shape 40"/>
            <p:cNvCxnSpPr/>
            <p:nvPr/>
          </p:nvCxnSpPr>
          <p:spPr>
            <a:xfrm>
              <a:off x="0" y="1388542"/>
              <a:ext cx="12191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1" name="Shape 41"/>
            <p:cNvCxnSpPr/>
            <p:nvPr/>
          </p:nvCxnSpPr>
          <p:spPr>
            <a:xfrm>
              <a:off x="0" y="1617142"/>
              <a:ext cx="990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2" name="Shape 42"/>
            <p:cNvCxnSpPr/>
            <p:nvPr/>
          </p:nvCxnSpPr>
          <p:spPr>
            <a:xfrm>
              <a:off x="0" y="1845742"/>
              <a:ext cx="745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3" name="Shape 43"/>
            <p:cNvCxnSpPr/>
            <p:nvPr/>
          </p:nvCxnSpPr>
          <p:spPr>
            <a:xfrm>
              <a:off x="0" y="2074342"/>
              <a:ext cx="5333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4" name="Shape 44"/>
            <p:cNvCxnSpPr/>
            <p:nvPr/>
          </p:nvCxnSpPr>
          <p:spPr>
            <a:xfrm>
              <a:off x="0" y="2302943"/>
              <a:ext cx="262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5" name="Shape 45"/>
            <p:cNvCxnSpPr/>
            <p:nvPr/>
          </p:nvCxnSpPr>
          <p:spPr>
            <a:xfrm rot="-5400000">
              <a:off x="-814261" y="1238115"/>
              <a:ext cx="24683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6" name="Shape 46"/>
            <p:cNvCxnSpPr/>
            <p:nvPr/>
          </p:nvCxnSpPr>
          <p:spPr>
            <a:xfrm rot="-5400000">
              <a:off x="-357712" y="1014527"/>
              <a:ext cx="2018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7" name="Shape 47"/>
            <p:cNvCxnSpPr/>
            <p:nvPr/>
          </p:nvCxnSpPr>
          <p:spPr>
            <a:xfrm rot="-5400000">
              <a:off x="-853" y="887576"/>
              <a:ext cx="17639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8" name="Shape 48"/>
            <p:cNvCxnSpPr/>
            <p:nvPr/>
          </p:nvCxnSpPr>
          <p:spPr>
            <a:xfrm rot="-5400000">
              <a:off x="326307" y="790194"/>
              <a:ext cx="15693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9" name="Shape 49"/>
            <p:cNvCxnSpPr/>
            <p:nvPr/>
          </p:nvCxnSpPr>
          <p:spPr>
            <a:xfrm rot="-5400000">
              <a:off x="636516" y="709726"/>
              <a:ext cx="14085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0" name="Shape 50"/>
            <p:cNvCxnSpPr/>
            <p:nvPr/>
          </p:nvCxnSpPr>
          <p:spPr>
            <a:xfrm rot="-5400000">
              <a:off x="972228" y="603961"/>
              <a:ext cx="11967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1" name="Shape 51"/>
            <p:cNvCxnSpPr/>
            <p:nvPr/>
          </p:nvCxnSpPr>
          <p:spPr>
            <a:xfrm rot="-5400000">
              <a:off x="1278236" y="527761"/>
              <a:ext cx="10443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2" name="Shape 52"/>
            <p:cNvCxnSpPr/>
            <p:nvPr/>
          </p:nvCxnSpPr>
          <p:spPr>
            <a:xfrm rot="-5400000">
              <a:off x="1590398" y="440776"/>
              <a:ext cx="879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3" name="Shape 53"/>
            <p:cNvCxnSpPr/>
            <p:nvPr/>
          </p:nvCxnSpPr>
          <p:spPr>
            <a:xfrm rot="-5400000">
              <a:off x="1883657" y="377227"/>
              <a:ext cx="7527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4" name="Shape 54"/>
            <p:cNvCxnSpPr/>
            <p:nvPr/>
          </p:nvCxnSpPr>
          <p:spPr>
            <a:xfrm rot="-5400000">
              <a:off x="2198066" y="292493"/>
              <a:ext cx="583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5" name="Shape 55"/>
            <p:cNvCxnSpPr/>
            <p:nvPr/>
          </p:nvCxnSpPr>
          <p:spPr>
            <a:xfrm rot="-5400000">
              <a:off x="2521027" y="199376"/>
              <a:ext cx="397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6" name="Shape 56"/>
            <p:cNvCxnSpPr/>
            <p:nvPr/>
          </p:nvCxnSpPr>
          <p:spPr>
            <a:xfrm rot="-5400000">
              <a:off x="2801688" y="148627"/>
              <a:ext cx="295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7" name="Shape 57"/>
            <p:cNvCxnSpPr/>
            <p:nvPr/>
          </p:nvCxnSpPr>
          <p:spPr>
            <a:xfrm rot="-5400000">
              <a:off x="3079242" y="102444"/>
              <a:ext cx="201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8" name="Shape 58"/>
            <p:cNvCxnSpPr/>
            <p:nvPr/>
          </p:nvCxnSpPr>
          <p:spPr>
            <a:xfrm rot="-5400000">
              <a:off x="3324762" y="85076"/>
              <a:ext cx="168600" cy="1500"/>
            </a:xfrm>
            <a:prstGeom prst="straightConnector1">
              <a:avLst/>
            </a:prstGeom>
            <a:noFill/>
            <a:ln w="12700" cap="flat">
              <a:solidFill>
                <a:srgbClr val="B7CCE4">
                  <a:alpha val="53725"/>
                </a:srgbClr>
              </a:solidFill>
              <a:prstDash val="solid"/>
              <a:round/>
              <a:headEnd type="none" w="med" len="med"/>
              <a:tailEnd type="none" w="med" len="med"/>
            </a:ln>
          </p:spPr>
        </p:cxnSp>
      </p:gr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thejeo.com/Volume3Number2/ArbaughFinal.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itdl.org/Journal/Dec_06/article02.ht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bit.ly/1sewKUO"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ctrTitle"/>
          </p:nvPr>
        </p:nvSpPr>
        <p:spPr>
          <a:xfrm>
            <a:off x="298825" y="1265200"/>
            <a:ext cx="6853800" cy="1435199"/>
          </a:xfrm>
          <a:prstGeom prst="rect">
            <a:avLst/>
          </a:prstGeom>
        </p:spPr>
        <p:txBody>
          <a:bodyPr lIns="91425" tIns="91425" rIns="91425" bIns="91425" anchor="b" anchorCtr="0">
            <a:spAutoFit/>
          </a:bodyPr>
          <a:lstStyle/>
          <a:p>
            <a:pPr>
              <a:spcBef>
                <a:spcPts val="0"/>
              </a:spcBef>
              <a:buNone/>
            </a:pPr>
            <a:r>
              <a:rPr lang="en" sz="3000"/>
              <a:t>Seven Principles and Eight Standards: Alignment Toward Quality Online Instruction</a:t>
            </a:r>
          </a:p>
        </p:txBody>
      </p:sp>
      <p:sp>
        <p:nvSpPr>
          <p:cNvPr id="90" name="Shape 90"/>
          <p:cNvSpPr txBox="1">
            <a:spLocks noGrp="1"/>
          </p:cNvSpPr>
          <p:nvPr>
            <p:ph type="subTitle" idx="1"/>
          </p:nvPr>
        </p:nvSpPr>
        <p:spPr>
          <a:xfrm>
            <a:off x="298825" y="3005150"/>
            <a:ext cx="6787799" cy="968099"/>
          </a:xfrm>
          <a:prstGeom prst="rect">
            <a:avLst/>
          </a:prstGeom>
        </p:spPr>
        <p:txBody>
          <a:bodyPr lIns="91425" tIns="91425" rIns="91425" bIns="91425" anchor="t" anchorCtr="0">
            <a:spAutoFit/>
          </a:bodyPr>
          <a:lstStyle/>
          <a:p>
            <a:pPr rtl="0">
              <a:spcBef>
                <a:spcPts val="0"/>
              </a:spcBef>
              <a:buNone/>
            </a:pPr>
            <a:r>
              <a:rPr lang="en"/>
              <a:t>Katherine M. Hitchcock, Ph.D.</a:t>
            </a:r>
          </a:p>
          <a:p>
            <a:pPr rtl="0">
              <a:spcBef>
                <a:spcPts val="0"/>
              </a:spcBef>
              <a:buNone/>
            </a:pPr>
            <a:r>
              <a:rPr lang="en"/>
              <a:t>Michelle Franz</a:t>
            </a:r>
          </a:p>
          <a:p>
            <a:pPr>
              <a:spcBef>
                <a:spcPts val="0"/>
              </a:spcBef>
              <a:buNone/>
            </a:pPr>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457200" y="101100"/>
            <a:ext cx="7315499" cy="1013999"/>
          </a:xfrm>
          <a:prstGeom prst="rect">
            <a:avLst/>
          </a:prstGeom>
        </p:spPr>
        <p:txBody>
          <a:bodyPr lIns="91425" tIns="91425" rIns="91425" bIns="91425" anchor="b" anchorCtr="0">
            <a:spAutoFit/>
          </a:bodyPr>
          <a:lstStyle/>
          <a:p>
            <a:pPr>
              <a:spcBef>
                <a:spcPts val="0"/>
              </a:spcBef>
              <a:buNone/>
            </a:pPr>
            <a:r>
              <a:rPr lang="en"/>
              <a:t>References</a:t>
            </a:r>
          </a:p>
        </p:txBody>
      </p:sp>
      <p:sp>
        <p:nvSpPr>
          <p:cNvPr id="144" name="Shape 144"/>
          <p:cNvSpPr txBox="1">
            <a:spLocks noGrp="1"/>
          </p:cNvSpPr>
          <p:nvPr>
            <p:ph type="body" idx="1"/>
          </p:nvPr>
        </p:nvSpPr>
        <p:spPr>
          <a:xfrm>
            <a:off x="457200" y="1278516"/>
            <a:ext cx="8229600" cy="2339072"/>
          </a:xfrm>
          <a:prstGeom prst="rect">
            <a:avLst/>
          </a:prstGeom>
        </p:spPr>
        <p:txBody>
          <a:bodyPr lIns="91425" tIns="91425" rIns="91425" bIns="91425" anchor="t" anchorCtr="0">
            <a:spAutoFit/>
          </a:bodyPr>
          <a:lstStyle/>
          <a:p>
            <a:pPr rtl="0">
              <a:spcBef>
                <a:spcPts val="0"/>
              </a:spcBef>
              <a:buNone/>
            </a:pPr>
            <a:r>
              <a:rPr lang="en" sz="1400" dirty="0">
                <a:solidFill>
                  <a:schemeClr val="tx1"/>
                </a:solidFill>
              </a:rPr>
              <a:t>Arbaugh, J.B., &amp; Hornik, S. (2006). Do Chickering and Gamson’s Seven Principles also apply to online MBAs? </a:t>
            </a:r>
            <a:r>
              <a:rPr lang="en" sz="1400" i="1" dirty="0">
                <a:solidFill>
                  <a:schemeClr val="tx1"/>
                </a:solidFill>
              </a:rPr>
              <a:t>The Journal of Educators Online</a:t>
            </a:r>
            <a:r>
              <a:rPr lang="en" sz="1400" dirty="0">
                <a:solidFill>
                  <a:schemeClr val="tx1"/>
                </a:solidFill>
              </a:rPr>
              <a:t>, 3(2), pp. 1 - 18. Retrieved from </a:t>
            </a:r>
            <a:r>
              <a:rPr lang="en" sz="1400" u="sng" dirty="0">
                <a:solidFill>
                  <a:schemeClr val="tx1"/>
                </a:solidFill>
                <a:hlinkClick r:id="rId3"/>
              </a:rPr>
              <a:t>http://www.thejeo.com/Volume3Number2/ArbaughFinal.pdf</a:t>
            </a:r>
          </a:p>
          <a:p>
            <a:pPr rtl="0">
              <a:spcBef>
                <a:spcPts val="0"/>
              </a:spcBef>
              <a:buNone/>
            </a:pPr>
            <a:endParaRPr sz="1400" dirty="0">
              <a:solidFill>
                <a:schemeClr val="tx1"/>
              </a:solidFill>
            </a:endParaRPr>
          </a:p>
          <a:p>
            <a:pPr rtl="0">
              <a:spcBef>
                <a:spcPts val="0"/>
              </a:spcBef>
              <a:buNone/>
            </a:pPr>
            <a:r>
              <a:rPr lang="en" sz="1400" dirty="0">
                <a:solidFill>
                  <a:schemeClr val="tx1"/>
                </a:solidFill>
              </a:rPr>
              <a:t>Batts, D., Colaric, S.M., &amp; McFadden, C. (2006). Online courses demonstrate use of seven principles. Instructional Technology &amp; Distance Learning, 3(2). Retrieved from </a:t>
            </a:r>
            <a:r>
              <a:rPr lang="en" sz="1400" u="sng" dirty="0">
                <a:solidFill>
                  <a:schemeClr val="tx1"/>
                </a:solidFill>
                <a:hlinkClick r:id="rId4"/>
              </a:rPr>
              <a:t>http://www.itdl.org/Journal/Dec_06/article02.htm</a:t>
            </a:r>
          </a:p>
          <a:p>
            <a:pPr rtl="0">
              <a:spcBef>
                <a:spcPts val="0"/>
              </a:spcBef>
              <a:buNone/>
            </a:pPr>
            <a:endParaRPr sz="1400" dirty="0">
              <a:solidFill>
                <a:schemeClr val="tx1"/>
              </a:solidFill>
            </a:endParaRPr>
          </a:p>
          <a:p>
            <a:pPr>
              <a:spcBef>
                <a:spcPts val="0"/>
              </a:spcBef>
              <a:buNone/>
            </a:pPr>
            <a:r>
              <a:rPr lang="en" sz="1400" dirty="0">
                <a:solidFill>
                  <a:schemeClr val="tx1"/>
                </a:solidFill>
              </a:rPr>
              <a:t>Chickering, A., &amp; Gamson, Z. (Eds.). (1987). Seven principles for good practice in undergraduate education. AAHE Bulletin, 38(7) 3-7.</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457200" y="101100"/>
            <a:ext cx="7315499" cy="1013999"/>
          </a:xfrm>
          <a:prstGeom prst="rect">
            <a:avLst/>
          </a:prstGeom>
        </p:spPr>
        <p:txBody>
          <a:bodyPr lIns="91425" tIns="91425" rIns="91425" bIns="91425" anchor="b" anchorCtr="0">
            <a:spAutoFit/>
          </a:bodyPr>
          <a:lstStyle/>
          <a:p>
            <a:pPr>
              <a:spcBef>
                <a:spcPts val="0"/>
              </a:spcBef>
              <a:buNone/>
            </a:pPr>
            <a:r>
              <a:rPr lang="en"/>
              <a:t>Presenter Introductions</a:t>
            </a:r>
          </a:p>
        </p:txBody>
      </p:sp>
      <p:sp>
        <p:nvSpPr>
          <p:cNvPr id="96" name="Shape 96"/>
          <p:cNvSpPr txBox="1">
            <a:spLocks noGrp="1"/>
          </p:cNvSpPr>
          <p:nvPr>
            <p:ph type="body" idx="1"/>
          </p:nvPr>
        </p:nvSpPr>
        <p:spPr>
          <a:xfrm>
            <a:off x="457200" y="1278516"/>
            <a:ext cx="8229600" cy="2215961"/>
          </a:xfrm>
          <a:prstGeom prst="rect">
            <a:avLst/>
          </a:prstGeom>
        </p:spPr>
        <p:txBody>
          <a:bodyPr lIns="91425" tIns="91425" rIns="91425" bIns="91425" anchor="t" anchorCtr="0">
            <a:spAutoFit/>
          </a:bodyPr>
          <a:lstStyle/>
          <a:p>
            <a:pPr rtl="0">
              <a:spcBef>
                <a:spcPts val="0"/>
              </a:spcBef>
              <a:buNone/>
            </a:pPr>
            <a:endParaRPr sz="2400" dirty="0"/>
          </a:p>
          <a:p>
            <a:pPr lvl="0" rtl="0">
              <a:spcBef>
                <a:spcPts val="0"/>
              </a:spcBef>
              <a:buNone/>
            </a:pPr>
            <a:r>
              <a:rPr lang="en" sz="2400" dirty="0">
                <a:solidFill>
                  <a:schemeClr val="tx1"/>
                </a:solidFill>
              </a:rPr>
              <a:t>Katherine M. Hitchcock, Ph.D.</a:t>
            </a:r>
          </a:p>
          <a:p>
            <a:pPr lvl="0" rtl="0">
              <a:spcBef>
                <a:spcPts val="0"/>
              </a:spcBef>
              <a:buNone/>
            </a:pPr>
            <a:r>
              <a:rPr lang="en" i="1" dirty="0">
                <a:solidFill>
                  <a:schemeClr val="tx1"/>
                </a:solidFill>
              </a:rPr>
              <a:t>Northeastern University</a:t>
            </a:r>
          </a:p>
          <a:p>
            <a:pPr lvl="0" rtl="0">
              <a:spcBef>
                <a:spcPts val="0"/>
              </a:spcBef>
              <a:buNone/>
            </a:pPr>
            <a:endParaRPr sz="2400" dirty="0">
              <a:solidFill>
                <a:schemeClr val="tx1"/>
              </a:solidFill>
            </a:endParaRPr>
          </a:p>
          <a:p>
            <a:pPr lvl="0" rtl="0">
              <a:spcBef>
                <a:spcPts val="0"/>
              </a:spcBef>
              <a:buNone/>
            </a:pPr>
            <a:r>
              <a:rPr lang="en" sz="2400" dirty="0">
                <a:solidFill>
                  <a:schemeClr val="tx1"/>
                </a:solidFill>
              </a:rPr>
              <a:t>Michelle Franz</a:t>
            </a:r>
          </a:p>
          <a:p>
            <a:pPr>
              <a:spcBef>
                <a:spcPts val="0"/>
              </a:spcBef>
              <a:buNone/>
            </a:pPr>
            <a:r>
              <a:rPr lang="en" i="1" dirty="0">
                <a:solidFill>
                  <a:schemeClr val="tx1"/>
                </a:solidFill>
              </a:rPr>
              <a:t>Howard Community College</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457200" y="101100"/>
            <a:ext cx="7315499" cy="1013999"/>
          </a:xfrm>
          <a:prstGeom prst="rect">
            <a:avLst/>
          </a:prstGeom>
        </p:spPr>
        <p:txBody>
          <a:bodyPr lIns="91425" tIns="91425" rIns="91425" bIns="91425" anchor="b" anchorCtr="0">
            <a:spAutoFit/>
          </a:bodyPr>
          <a:lstStyle/>
          <a:p>
            <a:pPr>
              <a:spcBef>
                <a:spcPts val="0"/>
              </a:spcBef>
              <a:buNone/>
            </a:pPr>
            <a:r>
              <a:rPr lang="en"/>
              <a:t>Background &amp; Purpose</a:t>
            </a:r>
          </a:p>
        </p:txBody>
      </p:sp>
      <p:sp>
        <p:nvSpPr>
          <p:cNvPr id="102" name="Shape 102"/>
          <p:cNvSpPr txBox="1">
            <a:spLocks noGrp="1"/>
          </p:cNvSpPr>
          <p:nvPr>
            <p:ph type="body" idx="1"/>
          </p:nvPr>
        </p:nvSpPr>
        <p:spPr>
          <a:xfrm>
            <a:off x="457200" y="1278525"/>
            <a:ext cx="8229600" cy="3449699"/>
          </a:xfrm>
          <a:prstGeom prst="rect">
            <a:avLst/>
          </a:prstGeom>
        </p:spPr>
        <p:txBody>
          <a:bodyPr lIns="91425" tIns="91425" rIns="91425" bIns="91425" anchor="t" anchorCtr="0">
            <a:spAutoFit/>
          </a:bodyPr>
          <a:lstStyle/>
          <a:p>
            <a:pPr rtl="0">
              <a:spcBef>
                <a:spcPts val="0"/>
              </a:spcBef>
              <a:buNone/>
            </a:pPr>
            <a:endParaRPr sz="1100">
              <a:solidFill>
                <a:schemeClr val="dk1"/>
              </a:solidFill>
            </a:endParaRPr>
          </a:p>
          <a:p>
            <a:pPr rtl="0">
              <a:spcBef>
                <a:spcPts val="0"/>
              </a:spcBef>
              <a:buNone/>
            </a:pPr>
            <a:r>
              <a:rPr lang="en" sz="1400">
                <a:solidFill>
                  <a:schemeClr val="dk1"/>
                </a:solidFill>
              </a:rPr>
              <a:t>Introduction to Chickering and Gamson (1987)</a:t>
            </a:r>
          </a:p>
          <a:p>
            <a:pPr rtl="0">
              <a:spcBef>
                <a:spcPts val="0"/>
              </a:spcBef>
              <a:buNone/>
            </a:pPr>
            <a:endParaRPr sz="1400">
              <a:solidFill>
                <a:schemeClr val="dk1"/>
              </a:solidFill>
            </a:endParaRPr>
          </a:p>
          <a:p>
            <a:pPr rtl="0">
              <a:spcBef>
                <a:spcPts val="0"/>
              </a:spcBef>
              <a:buNone/>
            </a:pPr>
            <a:r>
              <a:rPr lang="en" sz="1400">
                <a:solidFill>
                  <a:schemeClr val="dk1"/>
                </a:solidFill>
              </a:rPr>
              <a:t>The Seven Principles:</a:t>
            </a:r>
          </a:p>
          <a:p>
            <a:pPr rtl="0">
              <a:spcBef>
                <a:spcPts val="0"/>
              </a:spcBef>
              <a:buNone/>
            </a:pPr>
            <a:endParaRPr sz="1400">
              <a:solidFill>
                <a:schemeClr val="dk1"/>
              </a:solidFill>
            </a:endParaRPr>
          </a:p>
          <a:p>
            <a:pPr marL="457200" indent="0" rtl="0">
              <a:spcBef>
                <a:spcPts val="0"/>
              </a:spcBef>
              <a:buNone/>
            </a:pPr>
            <a:r>
              <a:rPr lang="en" sz="1400">
                <a:solidFill>
                  <a:schemeClr val="dk1"/>
                </a:solidFill>
              </a:rPr>
              <a:t>1. Encourages contact between students and faculty </a:t>
            </a:r>
          </a:p>
          <a:p>
            <a:pPr marL="457200" indent="0" rtl="0">
              <a:spcBef>
                <a:spcPts val="0"/>
              </a:spcBef>
              <a:buNone/>
            </a:pPr>
            <a:r>
              <a:rPr lang="en" sz="1400">
                <a:solidFill>
                  <a:schemeClr val="dk1"/>
                </a:solidFill>
              </a:rPr>
              <a:t>2. Develops reciprocity and cooperation among students </a:t>
            </a:r>
          </a:p>
          <a:p>
            <a:pPr marL="457200" indent="0" rtl="0">
              <a:spcBef>
                <a:spcPts val="0"/>
              </a:spcBef>
              <a:buNone/>
            </a:pPr>
            <a:r>
              <a:rPr lang="en" sz="1400">
                <a:solidFill>
                  <a:schemeClr val="dk1"/>
                </a:solidFill>
              </a:rPr>
              <a:t>3. Encourages active learning</a:t>
            </a:r>
          </a:p>
          <a:p>
            <a:pPr marL="457200" indent="0" rtl="0">
              <a:spcBef>
                <a:spcPts val="0"/>
              </a:spcBef>
              <a:buNone/>
            </a:pPr>
            <a:r>
              <a:rPr lang="en" sz="1400">
                <a:solidFill>
                  <a:schemeClr val="dk1"/>
                </a:solidFill>
              </a:rPr>
              <a:t>4. Gives prompt feedback</a:t>
            </a:r>
          </a:p>
          <a:p>
            <a:pPr marL="457200" indent="0" rtl="0">
              <a:spcBef>
                <a:spcPts val="0"/>
              </a:spcBef>
              <a:buNone/>
            </a:pPr>
            <a:r>
              <a:rPr lang="en" sz="1400">
                <a:solidFill>
                  <a:schemeClr val="dk1"/>
                </a:solidFill>
              </a:rPr>
              <a:t>5. Emphasizes time on task</a:t>
            </a:r>
          </a:p>
          <a:p>
            <a:pPr marL="457200" indent="0" rtl="0">
              <a:spcBef>
                <a:spcPts val="0"/>
              </a:spcBef>
              <a:buNone/>
            </a:pPr>
            <a:r>
              <a:rPr lang="en" sz="1400">
                <a:solidFill>
                  <a:schemeClr val="dk1"/>
                </a:solidFill>
              </a:rPr>
              <a:t>6. Communicates high expectations</a:t>
            </a:r>
          </a:p>
          <a:p>
            <a:pPr marL="457200" indent="0" rtl="0">
              <a:spcBef>
                <a:spcPts val="0"/>
              </a:spcBef>
              <a:buNone/>
            </a:pPr>
            <a:r>
              <a:rPr lang="en" sz="1400">
                <a:solidFill>
                  <a:schemeClr val="dk1"/>
                </a:solidFill>
              </a:rPr>
              <a:t>7. Respects diverse talents and ways of learning</a:t>
            </a:r>
          </a:p>
          <a:p>
            <a:pPr rtl="0">
              <a:spcBef>
                <a:spcPts val="0"/>
              </a:spcBef>
              <a:buNone/>
            </a:pPr>
            <a:endParaRPr sz="1400">
              <a:solidFill>
                <a:schemeClr val="dk1"/>
              </a:solidFill>
            </a:endParaRPr>
          </a:p>
          <a:p>
            <a:pPr rtl="0">
              <a:spcBef>
                <a:spcPts val="0"/>
              </a:spcBef>
              <a:buNone/>
            </a:pPr>
            <a:r>
              <a:rPr lang="en" sz="1400">
                <a:solidFill>
                  <a:schemeClr val="dk1"/>
                </a:solidFill>
              </a:rPr>
              <a:t>Applying the principles to online education</a:t>
            </a:r>
          </a:p>
          <a:p>
            <a:pPr lvl="0" rtl="0">
              <a:spcBef>
                <a:spcPts val="0"/>
              </a:spcBef>
              <a:buNone/>
            </a:pPr>
            <a:endParaRPr sz="1100">
              <a:solidFill>
                <a:schemeClr val="dk1"/>
              </a:solidFill>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457200" y="101100"/>
            <a:ext cx="7315499" cy="1013999"/>
          </a:xfrm>
          <a:prstGeom prst="rect">
            <a:avLst/>
          </a:prstGeom>
        </p:spPr>
        <p:txBody>
          <a:bodyPr lIns="91425" tIns="91425" rIns="91425" bIns="91425" anchor="b" anchorCtr="0">
            <a:spAutoFit/>
          </a:bodyPr>
          <a:lstStyle/>
          <a:p>
            <a:pPr lvl="0" rtl="0">
              <a:spcBef>
                <a:spcPts val="0"/>
              </a:spcBef>
              <a:buNone/>
            </a:pPr>
            <a:r>
              <a:rPr lang="en"/>
              <a:t>Background &amp; Purpose</a:t>
            </a:r>
          </a:p>
        </p:txBody>
      </p:sp>
      <p:sp>
        <p:nvSpPr>
          <p:cNvPr id="108" name="Shape 108"/>
          <p:cNvSpPr txBox="1">
            <a:spLocks noGrp="1"/>
          </p:cNvSpPr>
          <p:nvPr>
            <p:ph type="body" idx="1"/>
          </p:nvPr>
        </p:nvSpPr>
        <p:spPr>
          <a:xfrm>
            <a:off x="457200" y="1278516"/>
            <a:ext cx="8229600" cy="3370123"/>
          </a:xfrm>
          <a:prstGeom prst="rect">
            <a:avLst/>
          </a:prstGeom>
        </p:spPr>
        <p:txBody>
          <a:bodyPr lIns="91425" tIns="91425" rIns="91425" bIns="91425" anchor="t" anchorCtr="0">
            <a:spAutoFit/>
          </a:bodyPr>
          <a:lstStyle/>
          <a:p>
            <a:pPr lvl="0" rtl="0">
              <a:spcBef>
                <a:spcPts val="0"/>
              </a:spcBef>
              <a:buNone/>
            </a:pPr>
            <a:endParaRPr sz="1100" dirty="0">
              <a:solidFill>
                <a:schemeClr val="dk1"/>
              </a:solidFill>
            </a:endParaRPr>
          </a:p>
          <a:p>
            <a:pPr lvl="0" rtl="0">
              <a:spcBef>
                <a:spcPts val="0"/>
              </a:spcBef>
              <a:buClr>
                <a:schemeClr val="dk1"/>
              </a:buClr>
              <a:buSzPct val="78571"/>
              <a:buFont typeface="Arial"/>
              <a:buNone/>
            </a:pPr>
            <a:r>
              <a:rPr lang="en" sz="1400" dirty="0" smtClean="0">
                <a:solidFill>
                  <a:schemeClr val="dk1"/>
                </a:solidFill>
              </a:rPr>
              <a:t>Introduction </a:t>
            </a:r>
            <a:r>
              <a:rPr lang="en" sz="1400" dirty="0">
                <a:solidFill>
                  <a:schemeClr val="dk1"/>
                </a:solidFill>
              </a:rPr>
              <a:t>to Quality Matters Rubric 5th edition</a:t>
            </a:r>
          </a:p>
          <a:p>
            <a:pPr lvl="0" rtl="0">
              <a:spcBef>
                <a:spcPts val="0"/>
              </a:spcBef>
              <a:buClr>
                <a:schemeClr val="dk1"/>
              </a:buClr>
              <a:buFont typeface="Arial"/>
              <a:buNone/>
            </a:pPr>
            <a:endParaRPr sz="1400" dirty="0">
              <a:solidFill>
                <a:schemeClr val="dk1"/>
              </a:solidFill>
            </a:endParaRPr>
          </a:p>
          <a:p>
            <a:pPr lvl="0" rtl="0">
              <a:spcBef>
                <a:spcPts val="0"/>
              </a:spcBef>
              <a:buClr>
                <a:schemeClr val="dk1"/>
              </a:buClr>
              <a:buSzPct val="78571"/>
              <a:buFont typeface="Arial"/>
              <a:buNone/>
            </a:pPr>
            <a:r>
              <a:rPr lang="en" sz="1400" dirty="0">
                <a:solidFill>
                  <a:schemeClr val="dk1"/>
                </a:solidFill>
              </a:rPr>
              <a:t>The Eight Standards:</a:t>
            </a:r>
          </a:p>
          <a:p>
            <a:pPr lvl="0" rtl="0">
              <a:spcBef>
                <a:spcPts val="0"/>
              </a:spcBef>
              <a:buClr>
                <a:schemeClr val="dk1"/>
              </a:buClr>
              <a:buFont typeface="Arial"/>
              <a:buNone/>
            </a:pPr>
            <a:endParaRPr sz="1400" dirty="0">
              <a:solidFill>
                <a:schemeClr val="dk1"/>
              </a:solidFill>
            </a:endParaRPr>
          </a:p>
          <a:p>
            <a:pPr marL="914400" lvl="0" indent="-317500" rtl="0">
              <a:spcBef>
                <a:spcPts val="0"/>
              </a:spcBef>
              <a:buClr>
                <a:schemeClr val="dk1"/>
              </a:buClr>
              <a:buSzPct val="100000"/>
              <a:buFont typeface="Arial"/>
              <a:buAutoNum type="arabicPeriod"/>
            </a:pPr>
            <a:r>
              <a:rPr lang="en" sz="1400" dirty="0">
                <a:solidFill>
                  <a:schemeClr val="dk1"/>
                </a:solidFill>
              </a:rPr>
              <a:t>Course Overview and Introduction</a:t>
            </a:r>
          </a:p>
          <a:p>
            <a:pPr marL="914400" lvl="0" indent="-317500" rtl="0">
              <a:spcBef>
                <a:spcPts val="0"/>
              </a:spcBef>
              <a:buClr>
                <a:schemeClr val="dk1"/>
              </a:buClr>
              <a:buSzPct val="100000"/>
              <a:buFont typeface="Arial"/>
              <a:buAutoNum type="arabicPeriod"/>
            </a:pPr>
            <a:r>
              <a:rPr lang="en" sz="1400" dirty="0">
                <a:solidFill>
                  <a:schemeClr val="dk1"/>
                </a:solidFill>
              </a:rPr>
              <a:t>Learning Objectives (Competencies)</a:t>
            </a:r>
          </a:p>
          <a:p>
            <a:pPr marL="914400" lvl="0" indent="-317500" rtl="0">
              <a:spcBef>
                <a:spcPts val="0"/>
              </a:spcBef>
              <a:buClr>
                <a:schemeClr val="dk1"/>
              </a:buClr>
              <a:buSzPct val="100000"/>
              <a:buFont typeface="Arial"/>
              <a:buAutoNum type="arabicPeriod"/>
            </a:pPr>
            <a:r>
              <a:rPr lang="en" sz="1400" dirty="0">
                <a:solidFill>
                  <a:schemeClr val="dk1"/>
                </a:solidFill>
              </a:rPr>
              <a:t>Assessment and Measurement</a:t>
            </a:r>
          </a:p>
          <a:p>
            <a:pPr marL="914400" lvl="0" indent="-317500" rtl="0">
              <a:spcBef>
                <a:spcPts val="0"/>
              </a:spcBef>
              <a:buClr>
                <a:schemeClr val="dk1"/>
              </a:buClr>
              <a:buSzPct val="100000"/>
              <a:buFont typeface="Arial"/>
              <a:buAutoNum type="arabicPeriod"/>
            </a:pPr>
            <a:r>
              <a:rPr lang="en" sz="1400" dirty="0">
                <a:solidFill>
                  <a:schemeClr val="dk1"/>
                </a:solidFill>
              </a:rPr>
              <a:t>Instructional Materials</a:t>
            </a:r>
          </a:p>
          <a:p>
            <a:pPr marL="914400" lvl="0" indent="-317500" rtl="0">
              <a:spcBef>
                <a:spcPts val="0"/>
              </a:spcBef>
              <a:buClr>
                <a:schemeClr val="dk1"/>
              </a:buClr>
              <a:buSzPct val="100000"/>
              <a:buFont typeface="Arial"/>
              <a:buAutoNum type="arabicPeriod"/>
            </a:pPr>
            <a:r>
              <a:rPr lang="en" sz="1400" dirty="0">
                <a:solidFill>
                  <a:schemeClr val="dk1"/>
                </a:solidFill>
              </a:rPr>
              <a:t>Course Activities and Learning Interaction</a:t>
            </a:r>
          </a:p>
          <a:p>
            <a:pPr marL="914400" lvl="0" indent="-317500" rtl="0">
              <a:spcBef>
                <a:spcPts val="0"/>
              </a:spcBef>
              <a:buClr>
                <a:schemeClr val="dk1"/>
              </a:buClr>
              <a:buSzPct val="100000"/>
              <a:buFont typeface="Arial"/>
              <a:buAutoNum type="arabicPeriod"/>
            </a:pPr>
            <a:r>
              <a:rPr lang="en" sz="1400" dirty="0">
                <a:solidFill>
                  <a:schemeClr val="dk1"/>
                </a:solidFill>
              </a:rPr>
              <a:t>Course Technology</a:t>
            </a:r>
          </a:p>
          <a:p>
            <a:pPr marL="914400" lvl="0" indent="-317500" rtl="0">
              <a:spcBef>
                <a:spcPts val="0"/>
              </a:spcBef>
              <a:buClr>
                <a:schemeClr val="dk1"/>
              </a:buClr>
              <a:buSzPct val="100000"/>
              <a:buFont typeface="Arial"/>
              <a:buAutoNum type="arabicPeriod"/>
            </a:pPr>
            <a:r>
              <a:rPr lang="en" sz="1400" dirty="0">
                <a:solidFill>
                  <a:schemeClr val="dk1"/>
                </a:solidFill>
              </a:rPr>
              <a:t>Learner Support</a:t>
            </a:r>
          </a:p>
          <a:p>
            <a:pPr marL="914400" lvl="0" indent="-317500" rtl="0">
              <a:spcBef>
                <a:spcPts val="0"/>
              </a:spcBef>
              <a:buClr>
                <a:schemeClr val="dk1"/>
              </a:buClr>
              <a:buSzPct val="100000"/>
              <a:buFont typeface="Arial"/>
              <a:buAutoNum type="arabicPeriod"/>
            </a:pPr>
            <a:r>
              <a:rPr lang="en" sz="1400" dirty="0">
                <a:solidFill>
                  <a:schemeClr val="dk1"/>
                </a:solidFill>
              </a:rPr>
              <a:t>Accessibility and Usability</a:t>
            </a:r>
          </a:p>
          <a:p>
            <a:pPr rtl="0">
              <a:spcBef>
                <a:spcPts val="0"/>
              </a:spcBef>
              <a:buNone/>
            </a:pPr>
            <a:endParaRPr sz="1400" dirty="0">
              <a:solidFill>
                <a:schemeClr val="dk1"/>
              </a:solidFill>
            </a:endParaRPr>
          </a:p>
          <a:p>
            <a:pPr lvl="0" rtl="0">
              <a:spcBef>
                <a:spcPts val="0"/>
              </a:spcBef>
              <a:buNone/>
            </a:pPr>
            <a:r>
              <a:rPr lang="en" sz="1400" dirty="0">
                <a:solidFill>
                  <a:schemeClr val="dk1"/>
                </a:solidFill>
              </a:rPr>
              <a:t>The Concept of Alignment</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457200" y="101100"/>
            <a:ext cx="7892100" cy="1013999"/>
          </a:xfrm>
          <a:prstGeom prst="rect">
            <a:avLst/>
          </a:prstGeom>
        </p:spPr>
        <p:txBody>
          <a:bodyPr lIns="91425" tIns="91425" rIns="91425" bIns="91425" anchor="b" anchorCtr="0">
            <a:spAutoFit/>
          </a:bodyPr>
          <a:lstStyle/>
          <a:p>
            <a:pPr>
              <a:spcBef>
                <a:spcPts val="0"/>
              </a:spcBef>
              <a:buNone/>
            </a:pPr>
            <a:r>
              <a:rPr lang="en"/>
              <a:t>Instructions for Group Activity</a:t>
            </a:r>
          </a:p>
        </p:txBody>
      </p:sp>
      <p:sp>
        <p:nvSpPr>
          <p:cNvPr id="114" name="Shape 114"/>
          <p:cNvSpPr txBox="1">
            <a:spLocks noGrp="1"/>
          </p:cNvSpPr>
          <p:nvPr>
            <p:ph type="body" idx="1"/>
          </p:nvPr>
        </p:nvSpPr>
        <p:spPr>
          <a:xfrm>
            <a:off x="87000" y="1278525"/>
            <a:ext cx="8599800" cy="3508623"/>
          </a:xfrm>
          <a:prstGeom prst="rect">
            <a:avLst/>
          </a:prstGeom>
        </p:spPr>
        <p:txBody>
          <a:bodyPr lIns="91425" tIns="91425" rIns="91425" bIns="91425" anchor="t" anchorCtr="0">
            <a:spAutoFit/>
          </a:bodyPr>
          <a:lstStyle/>
          <a:p>
            <a:pPr rtl="0">
              <a:spcBef>
                <a:spcPts val="0"/>
              </a:spcBef>
              <a:buNone/>
            </a:pPr>
            <a:r>
              <a:rPr lang="en" dirty="0">
                <a:solidFill>
                  <a:schemeClr val="tx1"/>
                </a:solidFill>
              </a:rPr>
              <a:t>Please break into small groups.</a:t>
            </a:r>
          </a:p>
          <a:p>
            <a:pPr rtl="0">
              <a:spcBef>
                <a:spcPts val="0"/>
              </a:spcBef>
              <a:buNone/>
            </a:pPr>
            <a:endParaRPr dirty="0">
              <a:solidFill>
                <a:schemeClr val="tx1"/>
              </a:solidFill>
            </a:endParaRPr>
          </a:p>
          <a:p>
            <a:pPr rtl="0">
              <a:spcBef>
                <a:spcPts val="0"/>
              </a:spcBef>
              <a:buNone/>
            </a:pPr>
            <a:r>
              <a:rPr lang="en" dirty="0">
                <a:solidFill>
                  <a:schemeClr val="tx1"/>
                </a:solidFill>
              </a:rPr>
              <a:t>Session presenters will assign each group specific standards for which the handout provided will be used to do the following :</a:t>
            </a:r>
          </a:p>
          <a:p>
            <a:pPr rtl="0">
              <a:spcBef>
                <a:spcPts val="0"/>
              </a:spcBef>
              <a:buNone/>
            </a:pPr>
            <a:endParaRPr dirty="0">
              <a:solidFill>
                <a:schemeClr val="tx1"/>
              </a:solidFill>
            </a:endParaRPr>
          </a:p>
          <a:p>
            <a:pPr marL="457200" lvl="0" indent="-342900" rtl="0">
              <a:spcBef>
                <a:spcPts val="0"/>
              </a:spcBef>
              <a:buClr>
                <a:schemeClr val="dk2"/>
              </a:buClr>
              <a:buSzPct val="100000"/>
              <a:buFont typeface="Arial"/>
              <a:buChar char="●"/>
            </a:pPr>
            <a:r>
              <a:rPr lang="en" dirty="0">
                <a:solidFill>
                  <a:schemeClr val="tx1"/>
                </a:solidFill>
              </a:rPr>
              <a:t>In column 2, identify the Chickering and Gamson principle or principles that align with the General Standard.</a:t>
            </a:r>
          </a:p>
          <a:p>
            <a:pPr lvl="0" rtl="0">
              <a:spcBef>
                <a:spcPts val="0"/>
              </a:spcBef>
              <a:buNone/>
            </a:pPr>
            <a:endParaRPr dirty="0">
              <a:solidFill>
                <a:schemeClr val="tx1"/>
              </a:solidFill>
            </a:endParaRPr>
          </a:p>
          <a:p>
            <a:pPr marL="457200" lvl="0" indent="-342900" rtl="0">
              <a:spcBef>
                <a:spcPts val="0"/>
              </a:spcBef>
              <a:buClr>
                <a:schemeClr val="dk2"/>
              </a:buClr>
              <a:buSzPct val="100000"/>
              <a:buFont typeface="Arial"/>
              <a:buChar char="●"/>
            </a:pPr>
            <a:r>
              <a:rPr lang="en" dirty="0">
                <a:solidFill>
                  <a:schemeClr val="tx1"/>
                </a:solidFill>
              </a:rPr>
              <a:t>In column 3, provide at least one application for quality instruction that addresses both the General Standard and the principle(s) identified.</a:t>
            </a:r>
          </a:p>
          <a:p>
            <a:pPr rtl="0">
              <a:spcBef>
                <a:spcPts val="0"/>
              </a:spcBef>
              <a:buNone/>
            </a:pPr>
            <a:endParaRPr dirty="0">
              <a:solidFill>
                <a:schemeClr val="tx1"/>
              </a:solidFill>
            </a:endParaRPr>
          </a:p>
          <a:p>
            <a:pPr lvl="0">
              <a:spcBef>
                <a:spcPts val="0"/>
              </a:spcBef>
              <a:buNone/>
            </a:pPr>
            <a:r>
              <a:rPr lang="en" dirty="0">
                <a:solidFill>
                  <a:schemeClr val="tx1"/>
                </a:solidFill>
              </a:rPr>
              <a:t>Present your group’s ideas to the larger group.</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457200" y="101100"/>
            <a:ext cx="7315499" cy="1013999"/>
          </a:xfrm>
          <a:prstGeom prst="rect">
            <a:avLst/>
          </a:prstGeom>
        </p:spPr>
        <p:txBody>
          <a:bodyPr lIns="91425" tIns="91425" rIns="91425" bIns="91425" anchor="b" anchorCtr="0">
            <a:spAutoFit/>
          </a:bodyPr>
          <a:lstStyle/>
          <a:p>
            <a:pPr>
              <a:spcBef>
                <a:spcPts val="0"/>
              </a:spcBef>
              <a:buNone/>
            </a:pPr>
            <a:r>
              <a:rPr lang="en"/>
              <a:t>Standards Alignment</a:t>
            </a:r>
          </a:p>
        </p:txBody>
      </p:sp>
      <p:graphicFrame>
        <p:nvGraphicFramePr>
          <p:cNvPr id="120" name="Shape 120"/>
          <p:cNvGraphicFramePr/>
          <p:nvPr/>
        </p:nvGraphicFramePr>
        <p:xfrm>
          <a:off x="223000" y="1323425"/>
          <a:ext cx="8716125" cy="3672720"/>
        </p:xfrm>
        <a:graphic>
          <a:graphicData uri="http://schemas.openxmlformats.org/drawingml/2006/table">
            <a:tbl>
              <a:tblPr>
                <a:noFill/>
                <a:tableStyleId>{1CFE2CCB-8304-492F-B1A3-0D9A0E6EDB84}</a:tableStyleId>
              </a:tblPr>
              <a:tblGrid>
                <a:gridCol w="3463125"/>
                <a:gridCol w="2252400"/>
                <a:gridCol w="3000600"/>
              </a:tblGrid>
              <a:tr h="581975">
                <a:tc>
                  <a:txBody>
                    <a:bodyPr/>
                    <a:lstStyle/>
                    <a:p>
                      <a:pPr>
                        <a:spcBef>
                          <a:spcPts val="0"/>
                        </a:spcBef>
                        <a:buNone/>
                      </a:pPr>
                      <a:r>
                        <a:rPr lang="en" b="1"/>
                        <a:t>Quality Matters</a:t>
                      </a:r>
                    </a:p>
                  </a:txBody>
                  <a:tcPr marL="91425" marR="91425" marT="91425" marB="91425"/>
                </a:tc>
                <a:tc>
                  <a:txBody>
                    <a:bodyPr/>
                    <a:lstStyle/>
                    <a:p>
                      <a:pPr>
                        <a:spcBef>
                          <a:spcPts val="0"/>
                        </a:spcBef>
                        <a:buNone/>
                      </a:pPr>
                      <a:r>
                        <a:rPr lang="en" b="1"/>
                        <a:t>Chickering &amp; Gamson</a:t>
                      </a:r>
                    </a:p>
                  </a:txBody>
                  <a:tcPr marL="91425" marR="91425" marT="91425" marB="91425"/>
                </a:tc>
                <a:tc>
                  <a:txBody>
                    <a:bodyPr/>
                    <a:lstStyle/>
                    <a:p>
                      <a:pPr rtl="0">
                        <a:spcBef>
                          <a:spcPts val="0"/>
                        </a:spcBef>
                        <a:buNone/>
                      </a:pPr>
                      <a:r>
                        <a:rPr lang="en" b="1"/>
                        <a:t>Application For Quality Instruction</a:t>
                      </a:r>
                    </a:p>
                  </a:txBody>
                  <a:tcPr marL="91425" marR="91425" marT="91425" marB="91425"/>
                </a:tc>
              </a:tr>
              <a:tr h="839800">
                <a:tc>
                  <a:txBody>
                    <a:bodyPr/>
                    <a:lstStyle/>
                    <a:p>
                      <a:pPr lvl="0" rtl="0">
                        <a:spcBef>
                          <a:spcPts val="0"/>
                        </a:spcBef>
                        <a:buClr>
                          <a:schemeClr val="dk1"/>
                        </a:buClr>
                        <a:buSzPct val="100000"/>
                        <a:buFont typeface="Arial"/>
                        <a:buNone/>
                      </a:pPr>
                      <a:r>
                        <a:rPr lang="en" sz="1100">
                          <a:solidFill>
                            <a:schemeClr val="dk1"/>
                          </a:solidFill>
                        </a:rPr>
                        <a:t>GS 1: </a:t>
                      </a:r>
                    </a:p>
                    <a:p>
                      <a:pPr lvl="0" rtl="0">
                        <a:spcBef>
                          <a:spcPts val="0"/>
                        </a:spcBef>
                        <a:buClr>
                          <a:schemeClr val="dk1"/>
                        </a:buClr>
                        <a:buSzPct val="100000"/>
                        <a:buFont typeface="Arial"/>
                        <a:buNone/>
                      </a:pPr>
                      <a:r>
                        <a:rPr lang="en" sz="1100" b="1">
                          <a:solidFill>
                            <a:schemeClr val="dk1"/>
                          </a:solidFill>
                        </a:rPr>
                        <a:t>Course Overview and Introduction</a:t>
                      </a:r>
                    </a:p>
                    <a:p>
                      <a:pPr lvl="0" rtl="0">
                        <a:spcBef>
                          <a:spcPts val="0"/>
                        </a:spcBef>
                        <a:buClr>
                          <a:schemeClr val="dk1"/>
                        </a:buClr>
                        <a:buSzPct val="100000"/>
                        <a:buFont typeface="Arial"/>
                        <a:buNone/>
                      </a:pPr>
                      <a:r>
                        <a:rPr lang="en" sz="1100">
                          <a:solidFill>
                            <a:schemeClr val="dk1"/>
                          </a:solidFill>
                        </a:rPr>
                        <a:t>The overall design of the course is made clear to the learner at the beginning of the course.</a:t>
                      </a:r>
                    </a:p>
                  </a:txBody>
                  <a:tcPr marL="91425" marR="91425" marT="91425" marB="91425"/>
                </a:tc>
                <a:tc>
                  <a:txBody>
                    <a:bodyPr/>
                    <a:lstStyle/>
                    <a:p>
                      <a:pPr rtl="0">
                        <a:spcBef>
                          <a:spcPts val="0"/>
                        </a:spcBef>
                        <a:buNone/>
                      </a:pPr>
                      <a:r>
                        <a:rPr lang="en" sz="1100" b="1">
                          <a:solidFill>
                            <a:schemeClr val="dk1"/>
                          </a:solidFill>
                        </a:rPr>
                        <a:t>Principle:</a:t>
                      </a:r>
                      <a:r>
                        <a:rPr lang="en" sz="1100">
                          <a:solidFill>
                            <a:schemeClr val="dk1"/>
                          </a:solidFill>
                        </a:rPr>
                        <a:t> </a:t>
                      </a:r>
                    </a:p>
                    <a:p>
                      <a:pPr rtl="0">
                        <a:spcBef>
                          <a:spcPts val="0"/>
                        </a:spcBef>
                        <a:buNone/>
                      </a:pPr>
                      <a:r>
                        <a:rPr lang="en" sz="1100">
                          <a:solidFill>
                            <a:schemeClr val="dk1"/>
                          </a:solidFill>
                        </a:rPr>
                        <a:t>1. Encourages contact between students and faculty (interaction)</a:t>
                      </a:r>
                    </a:p>
                  </a:txBody>
                  <a:tcPr marL="91425" marR="91425" marT="91425" marB="91425"/>
                </a:tc>
                <a:tc>
                  <a:txBody>
                    <a:bodyPr/>
                    <a:lstStyle/>
                    <a:p>
                      <a:pPr rtl="0">
                        <a:spcBef>
                          <a:spcPts val="0"/>
                        </a:spcBef>
                        <a:buNone/>
                      </a:pPr>
                      <a:r>
                        <a:rPr lang="en" sz="1100" b="1">
                          <a:solidFill>
                            <a:schemeClr val="dk1"/>
                          </a:solidFill>
                        </a:rPr>
                        <a:t>Example: </a:t>
                      </a:r>
                      <a:r>
                        <a:rPr lang="en" sz="1100">
                          <a:solidFill>
                            <a:schemeClr val="dk1"/>
                          </a:solidFill>
                        </a:rPr>
                        <a:t>Use of VoiceThread to create audio/video introduction that students can respond to with their own audio/video introduction. Creates visual conversation.</a:t>
                      </a:r>
                    </a:p>
                  </a:txBody>
                  <a:tcPr marL="91425" marR="91425" marT="91425" marB="91425"/>
                </a:tc>
              </a:tr>
              <a:tr h="1005575">
                <a:tc>
                  <a:txBody>
                    <a:bodyPr/>
                    <a:lstStyle/>
                    <a:p>
                      <a:pPr lvl="0" rtl="0">
                        <a:spcBef>
                          <a:spcPts val="0"/>
                        </a:spcBef>
                        <a:buClr>
                          <a:schemeClr val="dk1"/>
                        </a:buClr>
                        <a:buSzPct val="100000"/>
                        <a:buFont typeface="Arial"/>
                        <a:buNone/>
                      </a:pPr>
                      <a:r>
                        <a:rPr lang="en" sz="1100">
                          <a:solidFill>
                            <a:schemeClr val="dk1"/>
                          </a:solidFill>
                        </a:rPr>
                        <a:t>GS 2:</a:t>
                      </a:r>
                    </a:p>
                    <a:p>
                      <a:pPr lvl="0" rtl="0">
                        <a:spcBef>
                          <a:spcPts val="0"/>
                        </a:spcBef>
                        <a:buClr>
                          <a:schemeClr val="dk1"/>
                        </a:buClr>
                        <a:buSzPct val="100000"/>
                        <a:buFont typeface="Arial"/>
                        <a:buNone/>
                      </a:pPr>
                      <a:r>
                        <a:rPr lang="en" sz="1100" b="1">
                          <a:solidFill>
                            <a:schemeClr val="dk1"/>
                          </a:solidFill>
                        </a:rPr>
                        <a:t>Learning Objectives (Competencies)</a:t>
                      </a:r>
                    </a:p>
                    <a:p>
                      <a:pPr lvl="0" rtl="0">
                        <a:spcBef>
                          <a:spcPts val="0"/>
                        </a:spcBef>
                        <a:buClr>
                          <a:schemeClr val="dk1"/>
                        </a:buClr>
                        <a:buSzPct val="100000"/>
                        <a:buFont typeface="Arial"/>
                        <a:buNone/>
                      </a:pPr>
                      <a:r>
                        <a:rPr lang="en" sz="1100">
                          <a:solidFill>
                            <a:schemeClr val="dk1"/>
                          </a:solidFill>
                        </a:rPr>
                        <a:t>Learning objectives or competencies describe what learners will be able to do upon completion of the course.</a:t>
                      </a:r>
                    </a:p>
                  </a:txBody>
                  <a:tcPr marL="91425" marR="91425" marT="91425" marB="91425"/>
                </a:tc>
                <a:tc>
                  <a:txBody>
                    <a:bodyPr/>
                    <a:lstStyle/>
                    <a:p>
                      <a:pPr rtl="0">
                        <a:spcBef>
                          <a:spcPts val="0"/>
                        </a:spcBef>
                        <a:buNone/>
                      </a:pPr>
                      <a:endParaRPr/>
                    </a:p>
                  </a:txBody>
                  <a:tcPr marL="91425" marR="91425" marT="91425" marB="91425"/>
                </a:tc>
                <a:tc>
                  <a:txBody>
                    <a:bodyPr/>
                    <a:lstStyle/>
                    <a:p>
                      <a:pPr rtl="0">
                        <a:spcBef>
                          <a:spcPts val="0"/>
                        </a:spcBef>
                        <a:buNone/>
                      </a:pPr>
                      <a:endParaRPr sz="1100">
                        <a:solidFill>
                          <a:schemeClr val="dk1"/>
                        </a:solidFill>
                      </a:endParaRPr>
                    </a:p>
                  </a:txBody>
                  <a:tcPr marL="91425" marR="91425" marT="91425" marB="91425"/>
                </a:tc>
              </a:tr>
              <a:tr h="1171325">
                <a:tc>
                  <a:txBody>
                    <a:bodyPr/>
                    <a:lstStyle/>
                    <a:p>
                      <a:pPr lvl="0" rtl="0">
                        <a:spcBef>
                          <a:spcPts val="0"/>
                        </a:spcBef>
                        <a:buClr>
                          <a:schemeClr val="dk1"/>
                        </a:buClr>
                        <a:buSzPct val="100000"/>
                        <a:buFont typeface="Arial"/>
                        <a:buNone/>
                      </a:pPr>
                      <a:r>
                        <a:rPr lang="en" sz="1100">
                          <a:solidFill>
                            <a:schemeClr val="dk1"/>
                          </a:solidFill>
                        </a:rPr>
                        <a:t>GS 3: </a:t>
                      </a:r>
                    </a:p>
                    <a:p>
                      <a:pPr lvl="0" rtl="0">
                        <a:spcBef>
                          <a:spcPts val="0"/>
                        </a:spcBef>
                        <a:buClr>
                          <a:schemeClr val="dk1"/>
                        </a:buClr>
                        <a:buSzPct val="100000"/>
                        <a:buFont typeface="Arial"/>
                        <a:buNone/>
                      </a:pPr>
                      <a:r>
                        <a:rPr lang="en" sz="1100" b="1">
                          <a:solidFill>
                            <a:schemeClr val="dk1"/>
                          </a:solidFill>
                        </a:rPr>
                        <a:t>Assessment and Measurement</a:t>
                      </a:r>
                    </a:p>
                    <a:p>
                      <a:pPr lvl="0" rtl="0">
                        <a:spcBef>
                          <a:spcPts val="0"/>
                        </a:spcBef>
                        <a:buClr>
                          <a:schemeClr val="dk1"/>
                        </a:buClr>
                        <a:buSzPct val="100000"/>
                        <a:buFont typeface="Arial"/>
                        <a:buNone/>
                      </a:pPr>
                      <a:r>
                        <a:rPr lang="en" sz="1100">
                          <a:solidFill>
                            <a:schemeClr val="dk1"/>
                          </a:solidFill>
                        </a:rPr>
                        <a:t>Assessments are integral to the learning process and are designed to evaluate learner progress in achieving the stated learning objectives or mastering the competencies.</a:t>
                      </a:r>
                    </a:p>
                  </a:txBody>
                  <a:tcPr marL="91425" marR="91425" marT="91425" marB="91425"/>
                </a:tc>
                <a:tc>
                  <a:txBody>
                    <a:bodyPr/>
                    <a:lstStyle/>
                    <a:p>
                      <a:pPr rtl="0">
                        <a:spcBef>
                          <a:spcPts val="0"/>
                        </a:spcBef>
                        <a:buNone/>
                      </a:pPr>
                      <a:endParaRPr/>
                    </a:p>
                  </a:txBody>
                  <a:tcPr marL="91425" marR="91425" marT="91425" marB="91425"/>
                </a:tc>
                <a:tc>
                  <a:txBody>
                    <a:bodyPr/>
                    <a:lstStyle/>
                    <a:p>
                      <a:pPr rtl="0">
                        <a:spcBef>
                          <a:spcPts val="0"/>
                        </a:spcBef>
                        <a:buNone/>
                      </a:pPr>
                      <a:endParaRPr sz="1100">
                        <a:solidFill>
                          <a:schemeClr val="dk1"/>
                        </a:solidFill>
                      </a:endParaRPr>
                    </a:p>
                  </a:txBody>
                  <a:tcPr marL="91425" marR="91425" marT="91425" marB="91425"/>
                </a:tc>
              </a:tr>
            </a:tbl>
          </a:graphicData>
        </a:graphic>
      </p:graphicFrame>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457200" y="101100"/>
            <a:ext cx="7315499" cy="1013999"/>
          </a:xfrm>
          <a:prstGeom prst="rect">
            <a:avLst/>
          </a:prstGeom>
        </p:spPr>
        <p:txBody>
          <a:bodyPr lIns="91425" tIns="91425" rIns="91425" bIns="91425" anchor="b" anchorCtr="0">
            <a:spAutoFit/>
          </a:bodyPr>
          <a:lstStyle/>
          <a:p>
            <a:pPr lvl="0" rtl="0">
              <a:spcBef>
                <a:spcPts val="0"/>
              </a:spcBef>
              <a:buNone/>
            </a:pPr>
            <a:r>
              <a:rPr lang="en"/>
              <a:t>Standards Alignment</a:t>
            </a:r>
          </a:p>
        </p:txBody>
      </p:sp>
      <p:graphicFrame>
        <p:nvGraphicFramePr>
          <p:cNvPr id="126" name="Shape 126"/>
          <p:cNvGraphicFramePr/>
          <p:nvPr/>
        </p:nvGraphicFramePr>
        <p:xfrm>
          <a:off x="228875" y="1399625"/>
          <a:ext cx="8733750" cy="3291720"/>
        </p:xfrm>
        <a:graphic>
          <a:graphicData uri="http://schemas.openxmlformats.org/drawingml/2006/table">
            <a:tbl>
              <a:tblPr>
                <a:noFill/>
                <a:tableStyleId>{658E16C9-FB84-40DE-98A0-E8F91D19B93D}</a:tableStyleId>
              </a:tblPr>
              <a:tblGrid>
                <a:gridCol w="2953250"/>
                <a:gridCol w="2531275"/>
                <a:gridCol w="3249225"/>
              </a:tblGrid>
              <a:tr h="381000">
                <a:tc>
                  <a:txBody>
                    <a:bodyPr/>
                    <a:lstStyle/>
                    <a:p>
                      <a:pPr lvl="0" rtl="0">
                        <a:spcBef>
                          <a:spcPts val="0"/>
                        </a:spcBef>
                        <a:buNone/>
                      </a:pPr>
                      <a:r>
                        <a:rPr lang="en" b="1"/>
                        <a:t>Quality Matters</a:t>
                      </a:r>
                    </a:p>
                  </a:txBody>
                  <a:tcPr marL="91425" marR="91425" marT="91425" marB="91425"/>
                </a:tc>
                <a:tc>
                  <a:txBody>
                    <a:bodyPr/>
                    <a:lstStyle/>
                    <a:p>
                      <a:pPr lvl="0" rtl="0">
                        <a:spcBef>
                          <a:spcPts val="0"/>
                        </a:spcBef>
                        <a:buNone/>
                      </a:pPr>
                      <a:r>
                        <a:rPr lang="en" b="1"/>
                        <a:t>Chickering &amp; Gamson</a:t>
                      </a:r>
                    </a:p>
                  </a:txBody>
                  <a:tcPr marL="91425" marR="91425" marT="91425" marB="91425"/>
                </a:tc>
                <a:tc>
                  <a:txBody>
                    <a:bodyPr/>
                    <a:lstStyle/>
                    <a:p>
                      <a:pPr rtl="0">
                        <a:spcBef>
                          <a:spcPts val="0"/>
                        </a:spcBef>
                        <a:buNone/>
                      </a:pPr>
                      <a:r>
                        <a:rPr lang="en" b="1">
                          <a:solidFill>
                            <a:schemeClr val="dk1"/>
                          </a:solidFill>
                        </a:rPr>
                        <a:t>Application For Quality Instruction</a:t>
                      </a:r>
                    </a:p>
                  </a:txBody>
                  <a:tcPr marL="91425" marR="91425" marT="91425" marB="91425"/>
                </a:tc>
              </a:tr>
              <a:tr h="381000">
                <a:tc>
                  <a:txBody>
                    <a:bodyPr/>
                    <a:lstStyle/>
                    <a:p>
                      <a:pPr lvl="0" rtl="0">
                        <a:spcBef>
                          <a:spcPts val="0"/>
                        </a:spcBef>
                        <a:buNone/>
                      </a:pPr>
                      <a:r>
                        <a:rPr lang="en" sz="1100">
                          <a:solidFill>
                            <a:schemeClr val="dk1"/>
                          </a:solidFill>
                        </a:rPr>
                        <a:t>GS 4:</a:t>
                      </a:r>
                    </a:p>
                    <a:p>
                      <a:pPr lvl="0" rtl="0">
                        <a:spcBef>
                          <a:spcPts val="0"/>
                        </a:spcBef>
                        <a:buNone/>
                      </a:pPr>
                      <a:r>
                        <a:rPr lang="en" sz="1100" b="1">
                          <a:solidFill>
                            <a:schemeClr val="dk1"/>
                          </a:solidFill>
                        </a:rPr>
                        <a:t>Instructional Materials</a:t>
                      </a:r>
                    </a:p>
                    <a:p>
                      <a:pPr lvl="0" rtl="0">
                        <a:spcBef>
                          <a:spcPts val="0"/>
                        </a:spcBef>
                        <a:buNone/>
                      </a:pPr>
                      <a:r>
                        <a:rPr lang="en" sz="1100">
                          <a:solidFill>
                            <a:schemeClr val="dk1"/>
                          </a:solidFill>
                        </a:rPr>
                        <a:t>Instructional materials enable learners to achieve stated learning objectives or competencies.</a:t>
                      </a:r>
                    </a:p>
                  </a:txBody>
                  <a:tcPr marL="91425" marR="91425" marT="91425" marB="91425"/>
                </a:tc>
                <a:tc>
                  <a:txBody>
                    <a:bodyPr/>
                    <a:lstStyle/>
                    <a:p>
                      <a:pPr lvl="0" rtl="0">
                        <a:spcBef>
                          <a:spcPts val="0"/>
                        </a:spcBef>
                        <a:buNone/>
                      </a:pPr>
                      <a:endParaRPr/>
                    </a:p>
                  </a:txBody>
                  <a:tcPr marL="91425" marR="91425" marT="91425" marB="91425"/>
                </a:tc>
                <a:tc>
                  <a:txBody>
                    <a:bodyPr/>
                    <a:lstStyle/>
                    <a:p>
                      <a:pPr rtl="0">
                        <a:spcBef>
                          <a:spcPts val="0"/>
                        </a:spcBef>
                        <a:buNone/>
                      </a:pPr>
                      <a:endParaRPr sz="1100">
                        <a:solidFill>
                          <a:schemeClr val="dk1"/>
                        </a:solidFill>
                      </a:endParaRPr>
                    </a:p>
                  </a:txBody>
                  <a:tcPr marL="91425" marR="91425" marT="91425" marB="91425"/>
                </a:tc>
              </a:tr>
              <a:tr h="381000">
                <a:tc>
                  <a:txBody>
                    <a:bodyPr/>
                    <a:lstStyle/>
                    <a:p>
                      <a:pPr lvl="0" rtl="0">
                        <a:spcBef>
                          <a:spcPts val="0"/>
                        </a:spcBef>
                        <a:buNone/>
                      </a:pPr>
                      <a:r>
                        <a:rPr lang="en" sz="1100">
                          <a:solidFill>
                            <a:schemeClr val="dk1"/>
                          </a:solidFill>
                        </a:rPr>
                        <a:t>GS 5:</a:t>
                      </a:r>
                    </a:p>
                    <a:p>
                      <a:pPr lvl="0" rtl="0">
                        <a:spcBef>
                          <a:spcPts val="0"/>
                        </a:spcBef>
                        <a:buNone/>
                      </a:pPr>
                      <a:r>
                        <a:rPr lang="en" sz="1100" b="1">
                          <a:solidFill>
                            <a:schemeClr val="dk1"/>
                          </a:solidFill>
                        </a:rPr>
                        <a:t>Course Activities and Learner Interaction</a:t>
                      </a:r>
                    </a:p>
                    <a:p>
                      <a:pPr lvl="0" rtl="0">
                        <a:spcBef>
                          <a:spcPts val="0"/>
                        </a:spcBef>
                        <a:buNone/>
                      </a:pPr>
                      <a:r>
                        <a:rPr lang="en" sz="1100">
                          <a:solidFill>
                            <a:schemeClr val="dk1"/>
                          </a:solidFill>
                        </a:rPr>
                        <a:t>Course activities facilitate and support learner interaction and engagement.</a:t>
                      </a:r>
                    </a:p>
                  </a:txBody>
                  <a:tcPr marL="91425" marR="91425" marT="91425" marB="91425"/>
                </a:tc>
                <a:tc>
                  <a:txBody>
                    <a:bodyPr/>
                    <a:lstStyle/>
                    <a:p>
                      <a:pPr lvl="0" rtl="0">
                        <a:spcBef>
                          <a:spcPts val="0"/>
                        </a:spcBef>
                        <a:buNone/>
                      </a:pPr>
                      <a:endParaRPr/>
                    </a:p>
                  </a:txBody>
                  <a:tcPr marL="91425" marR="91425" marT="91425" marB="91425"/>
                </a:tc>
                <a:tc>
                  <a:txBody>
                    <a:bodyPr/>
                    <a:lstStyle/>
                    <a:p>
                      <a:pPr rtl="0">
                        <a:spcBef>
                          <a:spcPts val="0"/>
                        </a:spcBef>
                        <a:buNone/>
                      </a:pPr>
                      <a:endParaRPr sz="1100">
                        <a:solidFill>
                          <a:schemeClr val="dk1"/>
                        </a:solidFill>
                      </a:endParaRPr>
                    </a:p>
                  </a:txBody>
                  <a:tcPr marL="91425" marR="91425" marT="91425" marB="91425"/>
                </a:tc>
              </a:tr>
              <a:tr h="381000">
                <a:tc>
                  <a:txBody>
                    <a:bodyPr/>
                    <a:lstStyle/>
                    <a:p>
                      <a:pPr lvl="0" rtl="0">
                        <a:spcBef>
                          <a:spcPts val="0"/>
                        </a:spcBef>
                        <a:buNone/>
                      </a:pPr>
                      <a:r>
                        <a:rPr lang="en" sz="1100">
                          <a:solidFill>
                            <a:schemeClr val="dk1"/>
                          </a:solidFill>
                        </a:rPr>
                        <a:t>GS 6:</a:t>
                      </a:r>
                    </a:p>
                    <a:p>
                      <a:pPr lvl="0" rtl="0">
                        <a:spcBef>
                          <a:spcPts val="0"/>
                        </a:spcBef>
                        <a:buNone/>
                      </a:pPr>
                      <a:r>
                        <a:rPr lang="en" sz="1100" b="1">
                          <a:solidFill>
                            <a:schemeClr val="dk1"/>
                          </a:solidFill>
                        </a:rPr>
                        <a:t>Course Technology</a:t>
                      </a:r>
                    </a:p>
                    <a:p>
                      <a:pPr lvl="0" rtl="0">
                        <a:spcBef>
                          <a:spcPts val="0"/>
                        </a:spcBef>
                        <a:buNone/>
                      </a:pPr>
                      <a:r>
                        <a:rPr lang="en" sz="1100">
                          <a:solidFill>
                            <a:schemeClr val="dk1"/>
                          </a:solidFill>
                        </a:rPr>
                        <a:t>Course technologies support learners' achievement of course objectives or competencies</a:t>
                      </a:r>
                    </a:p>
                  </a:txBody>
                  <a:tcPr marL="91425" marR="91425" marT="91425" marB="91425"/>
                </a:tc>
                <a:tc>
                  <a:txBody>
                    <a:bodyPr/>
                    <a:lstStyle/>
                    <a:p>
                      <a:pPr lvl="0" rtl="0">
                        <a:spcBef>
                          <a:spcPts val="0"/>
                        </a:spcBef>
                        <a:buNone/>
                      </a:pPr>
                      <a:endParaRPr/>
                    </a:p>
                  </a:txBody>
                  <a:tcPr marL="91425" marR="91425" marT="91425" marB="91425"/>
                </a:tc>
                <a:tc>
                  <a:txBody>
                    <a:bodyPr/>
                    <a:lstStyle/>
                    <a:p>
                      <a:pPr rtl="0">
                        <a:spcBef>
                          <a:spcPts val="0"/>
                        </a:spcBef>
                        <a:buNone/>
                      </a:pPr>
                      <a:endParaRPr sz="1100">
                        <a:solidFill>
                          <a:schemeClr val="dk1"/>
                        </a:solidFill>
                      </a:endParaRPr>
                    </a:p>
                  </a:txBody>
                  <a:tcPr marL="91425" marR="91425" marT="91425" marB="91425"/>
                </a:tc>
              </a:tr>
            </a:tbl>
          </a:graphicData>
        </a:graphic>
      </p:graphicFrame>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457200" y="101100"/>
            <a:ext cx="7315499" cy="1013999"/>
          </a:xfrm>
          <a:prstGeom prst="rect">
            <a:avLst/>
          </a:prstGeom>
        </p:spPr>
        <p:txBody>
          <a:bodyPr lIns="91425" tIns="91425" rIns="91425" bIns="91425" anchor="b" anchorCtr="0">
            <a:spAutoFit/>
          </a:bodyPr>
          <a:lstStyle/>
          <a:p>
            <a:pPr lvl="0" rtl="0">
              <a:spcBef>
                <a:spcPts val="0"/>
              </a:spcBef>
              <a:buNone/>
            </a:pPr>
            <a:r>
              <a:rPr lang="en"/>
              <a:t>Standards Alignment</a:t>
            </a:r>
          </a:p>
        </p:txBody>
      </p:sp>
      <p:graphicFrame>
        <p:nvGraphicFramePr>
          <p:cNvPr id="132" name="Shape 132"/>
          <p:cNvGraphicFramePr/>
          <p:nvPr/>
        </p:nvGraphicFramePr>
        <p:xfrm>
          <a:off x="215900" y="1473350"/>
          <a:ext cx="8733825" cy="2270670"/>
        </p:xfrm>
        <a:graphic>
          <a:graphicData uri="http://schemas.openxmlformats.org/drawingml/2006/table">
            <a:tbl>
              <a:tblPr>
                <a:noFill/>
                <a:tableStyleId>{67557B8F-DFD9-4385-B90E-F0A05ABBAB7A}</a:tableStyleId>
              </a:tblPr>
              <a:tblGrid>
                <a:gridCol w="3181150"/>
                <a:gridCol w="2453900"/>
                <a:gridCol w="3098775"/>
              </a:tblGrid>
              <a:tr h="396200">
                <a:tc>
                  <a:txBody>
                    <a:bodyPr/>
                    <a:lstStyle/>
                    <a:p>
                      <a:pPr lvl="0" rtl="0">
                        <a:spcBef>
                          <a:spcPts val="0"/>
                        </a:spcBef>
                        <a:buNone/>
                      </a:pPr>
                      <a:r>
                        <a:rPr lang="en" b="1"/>
                        <a:t>Quality Matters</a:t>
                      </a:r>
                    </a:p>
                  </a:txBody>
                  <a:tcPr marL="91425" marR="91425" marT="91425" marB="91425"/>
                </a:tc>
                <a:tc>
                  <a:txBody>
                    <a:bodyPr/>
                    <a:lstStyle/>
                    <a:p>
                      <a:pPr lvl="0" rtl="0">
                        <a:spcBef>
                          <a:spcPts val="0"/>
                        </a:spcBef>
                        <a:buNone/>
                      </a:pPr>
                      <a:r>
                        <a:rPr lang="en" b="1"/>
                        <a:t>Chickering &amp; Gamson</a:t>
                      </a:r>
                    </a:p>
                  </a:txBody>
                  <a:tcPr marL="91425" marR="91425" marT="91425" marB="91425"/>
                </a:tc>
                <a:tc>
                  <a:txBody>
                    <a:bodyPr/>
                    <a:lstStyle/>
                    <a:p>
                      <a:pPr lvl="0" rtl="0">
                        <a:spcBef>
                          <a:spcPts val="0"/>
                        </a:spcBef>
                        <a:buNone/>
                      </a:pPr>
                      <a:r>
                        <a:rPr lang="en" b="1">
                          <a:solidFill>
                            <a:schemeClr val="dk1"/>
                          </a:solidFill>
                        </a:rPr>
                        <a:t>Application For Quality Instruction</a:t>
                      </a:r>
                    </a:p>
                  </a:txBody>
                  <a:tcPr marL="91425" marR="91425" marT="91425" marB="91425"/>
                </a:tc>
              </a:tr>
              <a:tr h="381000">
                <a:tc>
                  <a:txBody>
                    <a:bodyPr/>
                    <a:lstStyle/>
                    <a:p>
                      <a:pPr lvl="0" rtl="0">
                        <a:spcBef>
                          <a:spcPts val="0"/>
                        </a:spcBef>
                        <a:buNone/>
                      </a:pPr>
                      <a:r>
                        <a:rPr lang="en" sz="1100">
                          <a:solidFill>
                            <a:schemeClr val="dk1"/>
                          </a:solidFill>
                        </a:rPr>
                        <a:t>GS 7:</a:t>
                      </a:r>
                    </a:p>
                    <a:p>
                      <a:pPr lvl="0" rtl="0">
                        <a:spcBef>
                          <a:spcPts val="0"/>
                        </a:spcBef>
                        <a:buNone/>
                      </a:pPr>
                      <a:r>
                        <a:rPr lang="en" sz="1100" b="1">
                          <a:solidFill>
                            <a:schemeClr val="dk1"/>
                          </a:solidFill>
                        </a:rPr>
                        <a:t>Learner Support</a:t>
                      </a:r>
                    </a:p>
                    <a:p>
                      <a:pPr lvl="0" rtl="0">
                        <a:spcBef>
                          <a:spcPts val="0"/>
                        </a:spcBef>
                        <a:buNone/>
                      </a:pPr>
                      <a:r>
                        <a:rPr lang="en" sz="1100">
                          <a:solidFill>
                            <a:schemeClr val="dk1"/>
                          </a:solidFill>
                        </a:rPr>
                        <a:t>The course facilitates learner access to institutional support services essential to learner success.</a:t>
                      </a:r>
                    </a:p>
                  </a:txBody>
                  <a:tcPr marL="91425" marR="91425" marT="91425" marB="91425"/>
                </a:tc>
                <a:tc>
                  <a:txBody>
                    <a:bodyPr/>
                    <a:lstStyle/>
                    <a:p>
                      <a:pPr lvl="0" rtl="0">
                        <a:spcBef>
                          <a:spcPts val="0"/>
                        </a:spcBef>
                        <a:buNone/>
                      </a:pPr>
                      <a:endParaRPr sz="1100">
                        <a:solidFill>
                          <a:schemeClr val="dk1"/>
                        </a:solidFill>
                      </a:endParaRPr>
                    </a:p>
                  </a:txBody>
                  <a:tcPr marL="91425" marR="91425" marT="91425" marB="91425"/>
                </a:tc>
                <a:tc>
                  <a:txBody>
                    <a:bodyPr/>
                    <a:lstStyle/>
                    <a:p>
                      <a:pPr rtl="0">
                        <a:spcBef>
                          <a:spcPts val="0"/>
                        </a:spcBef>
                        <a:buNone/>
                      </a:pPr>
                      <a:endParaRPr sz="1100">
                        <a:solidFill>
                          <a:schemeClr val="dk1"/>
                        </a:solidFill>
                      </a:endParaRPr>
                    </a:p>
                  </a:txBody>
                  <a:tcPr marL="91425" marR="91425" marT="91425" marB="91425"/>
                </a:tc>
              </a:tr>
              <a:tr h="381000">
                <a:tc>
                  <a:txBody>
                    <a:bodyPr/>
                    <a:lstStyle/>
                    <a:p>
                      <a:pPr lvl="0" rtl="0">
                        <a:spcBef>
                          <a:spcPts val="0"/>
                        </a:spcBef>
                        <a:buClr>
                          <a:schemeClr val="dk1"/>
                        </a:buClr>
                        <a:buSzPct val="100000"/>
                        <a:buFont typeface="Arial"/>
                        <a:buNone/>
                      </a:pPr>
                      <a:r>
                        <a:rPr lang="en" sz="1100">
                          <a:solidFill>
                            <a:schemeClr val="dk1"/>
                          </a:solidFill>
                        </a:rPr>
                        <a:t>GS 8:</a:t>
                      </a:r>
                    </a:p>
                    <a:p>
                      <a:pPr lvl="0" rtl="0">
                        <a:spcBef>
                          <a:spcPts val="0"/>
                        </a:spcBef>
                        <a:buClr>
                          <a:schemeClr val="dk1"/>
                        </a:buClr>
                        <a:buSzPct val="100000"/>
                        <a:buFont typeface="Arial"/>
                        <a:buNone/>
                      </a:pPr>
                      <a:r>
                        <a:rPr lang="en" sz="1100" b="1">
                          <a:solidFill>
                            <a:schemeClr val="dk1"/>
                          </a:solidFill>
                        </a:rPr>
                        <a:t>Accessibility and Usability</a:t>
                      </a:r>
                    </a:p>
                    <a:p>
                      <a:pPr lvl="0" rtl="0">
                        <a:spcBef>
                          <a:spcPts val="0"/>
                        </a:spcBef>
                        <a:buClr>
                          <a:schemeClr val="dk1"/>
                        </a:buClr>
                        <a:buSzPct val="100000"/>
                        <a:buFont typeface="Arial"/>
                        <a:buNone/>
                      </a:pPr>
                      <a:r>
                        <a:rPr lang="en" sz="1100">
                          <a:solidFill>
                            <a:schemeClr val="dk1"/>
                          </a:solidFill>
                        </a:rPr>
                        <a:t>The course design reflects a commitment to accessibility and usability for all learners.</a:t>
                      </a:r>
                    </a:p>
                  </a:txBody>
                  <a:tcPr marL="91425" marR="91425" marT="91425" marB="91425"/>
                </a:tc>
                <a:tc>
                  <a:txBody>
                    <a:bodyPr/>
                    <a:lstStyle/>
                    <a:p>
                      <a:pPr rtl="0">
                        <a:spcBef>
                          <a:spcPts val="0"/>
                        </a:spcBef>
                        <a:buNone/>
                      </a:pPr>
                      <a:endParaRPr sz="1100">
                        <a:solidFill>
                          <a:schemeClr val="dk1"/>
                        </a:solidFill>
                      </a:endParaRPr>
                    </a:p>
                  </a:txBody>
                  <a:tcPr marL="91425" marR="91425" marT="91425" marB="91425"/>
                </a:tc>
                <a:tc>
                  <a:txBody>
                    <a:bodyPr/>
                    <a:lstStyle/>
                    <a:p>
                      <a:pPr rtl="0">
                        <a:spcBef>
                          <a:spcPts val="0"/>
                        </a:spcBef>
                        <a:buNone/>
                      </a:pPr>
                      <a:endParaRPr sz="1100">
                        <a:solidFill>
                          <a:schemeClr val="dk1"/>
                        </a:solidFill>
                      </a:endParaRPr>
                    </a:p>
                  </a:txBody>
                  <a:tcPr marL="91425" marR="91425" marT="91425" marB="91425"/>
                </a:tc>
              </a:tr>
            </a:tbl>
          </a:graphicData>
        </a:graphic>
      </p:graphicFrame>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457200" y="101100"/>
            <a:ext cx="7315499" cy="1013999"/>
          </a:xfrm>
          <a:prstGeom prst="rect">
            <a:avLst/>
          </a:prstGeom>
        </p:spPr>
        <p:txBody>
          <a:bodyPr lIns="91425" tIns="91425" rIns="91425" bIns="91425" anchor="b" anchorCtr="0">
            <a:spAutoFit/>
          </a:bodyPr>
          <a:lstStyle/>
          <a:p>
            <a:pPr>
              <a:spcBef>
                <a:spcPts val="0"/>
              </a:spcBef>
              <a:buNone/>
            </a:pPr>
            <a:r>
              <a:rPr lang="en"/>
              <a:t>List of Alignments</a:t>
            </a:r>
          </a:p>
        </p:txBody>
      </p:sp>
      <p:sp>
        <p:nvSpPr>
          <p:cNvPr id="138" name="Shape 138"/>
          <p:cNvSpPr txBox="1">
            <a:spLocks noGrp="1"/>
          </p:cNvSpPr>
          <p:nvPr>
            <p:ph type="body" idx="1"/>
          </p:nvPr>
        </p:nvSpPr>
        <p:spPr>
          <a:xfrm>
            <a:off x="457200" y="1260266"/>
            <a:ext cx="8229600" cy="1846629"/>
          </a:xfrm>
          <a:prstGeom prst="rect">
            <a:avLst/>
          </a:prstGeom>
        </p:spPr>
        <p:txBody>
          <a:bodyPr lIns="91425" tIns="91425" rIns="91425" bIns="91425" anchor="t" anchorCtr="0">
            <a:spAutoFit/>
          </a:bodyPr>
          <a:lstStyle/>
          <a:p>
            <a:pPr rtl="0">
              <a:spcBef>
                <a:spcPts val="0"/>
              </a:spcBef>
              <a:buNone/>
            </a:pPr>
            <a:r>
              <a:rPr lang="en" dirty="0">
                <a:solidFill>
                  <a:schemeClr val="tx1"/>
                </a:solidFill>
              </a:rPr>
              <a:t>Please click the link below to view the list of alignment ideas:</a:t>
            </a:r>
          </a:p>
          <a:p>
            <a:pPr rtl="0">
              <a:spcBef>
                <a:spcPts val="0"/>
              </a:spcBef>
              <a:buNone/>
            </a:pPr>
            <a:endParaRPr dirty="0"/>
          </a:p>
          <a:p>
            <a:pPr rtl="0">
              <a:spcBef>
                <a:spcPts val="0"/>
              </a:spcBef>
              <a:buNone/>
            </a:pPr>
            <a:endParaRPr dirty="0"/>
          </a:p>
          <a:p>
            <a:pPr rtl="0">
              <a:spcBef>
                <a:spcPts val="0"/>
              </a:spcBef>
              <a:buNone/>
            </a:pPr>
            <a:endParaRPr dirty="0"/>
          </a:p>
          <a:p>
            <a:pPr algn="ctr">
              <a:spcBef>
                <a:spcPts val="0"/>
              </a:spcBef>
              <a:buNone/>
            </a:pPr>
            <a:r>
              <a:rPr lang="en" sz="3600" u="sng" dirty="0">
                <a:solidFill>
                  <a:schemeClr val="hlink"/>
                </a:solidFill>
                <a:hlinkClick r:id="rId3"/>
              </a:rPr>
              <a:t>http://bit.ly/1sewKUO</a:t>
            </a:r>
          </a:p>
        </p:txBody>
      </p:sp>
    </p:spTree>
  </p:cSld>
  <p:clrMapOvr>
    <a:masterClrMapping/>
  </p:clrMapOvr>
  <p:transition spd="slow">
    <p:cut/>
  </p:transition>
</p:sld>
</file>

<file path=ppt/theme/theme1.xml><?xml version="1.0" encoding="utf-8"?>
<a:theme xmlns:a="http://schemas.openxmlformats.org/drawingml/2006/main" name="lesson-plan">
  <a:themeElements>
    <a:clrScheme name="Custom 501">
      <a:dk1>
        <a:srgbClr val="000000"/>
      </a:dk1>
      <a:lt1>
        <a:srgbClr val="EFEDE2"/>
      </a:lt1>
      <a:dk2>
        <a:srgbClr val="1F497D"/>
      </a:dk2>
      <a:lt2>
        <a:srgbClr val="FDFFFF"/>
      </a:lt2>
      <a:accent1>
        <a:srgbClr val="4F81BD"/>
      </a:accent1>
      <a:accent2>
        <a:srgbClr val="AB0101"/>
      </a:accent2>
      <a:accent3>
        <a:srgbClr val="86B060"/>
      </a:accent3>
      <a:accent4>
        <a:srgbClr val="7760A0"/>
      </a:accent4>
      <a:accent5>
        <a:srgbClr val="739395"/>
      </a:accent5>
      <a:accent6>
        <a:srgbClr val="968B52"/>
      </a:accent6>
      <a:hlink>
        <a:srgbClr val="336699"/>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1341</Words>
  <Application>Microsoft Office PowerPoint</Application>
  <PresentationFormat>On-screen Show (16:9)</PresentationFormat>
  <Paragraphs>127</Paragraphs>
  <Slides>10</Slides>
  <Notes>10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lesson-plan</vt:lpstr>
      <vt:lpstr>Seven Principles and Eight Standards: Alignment Toward Quality Online Instruction</vt:lpstr>
      <vt:lpstr>Presenter Introductions</vt:lpstr>
      <vt:lpstr>Background &amp; Purpose</vt:lpstr>
      <vt:lpstr>Background &amp; Purpose</vt:lpstr>
      <vt:lpstr>Instructions for Group Activity</vt:lpstr>
      <vt:lpstr>Standards Alignment</vt:lpstr>
      <vt:lpstr>Standards Alignment</vt:lpstr>
      <vt:lpstr>Standards Alignment</vt:lpstr>
      <vt:lpstr>List of Alignments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Seven Principles and Eight Standards: Alignment Toward Quality Online Instruction</dc:title>
  <dc:creator>Katherine M Hitchcock</dc:creator>
  <cp:lastModifiedBy>Katherine M Hitchcock</cp:lastModifiedBy>
  <cp:revision>1</cp:revision>
  <dcterms:modified xsi:type="dcterms:W3CDTF">2014-09-10T12:40:22Z</dcterms:modified>
</cp:coreProperties>
</file>