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261" r:id="rId3"/>
    <p:sldId id="264" r:id="rId4"/>
    <p:sldId id="257" r:id="rId5"/>
    <p:sldId id="266" r:id="rId6"/>
    <p:sldId id="267" r:id="rId7"/>
    <p:sldId id="258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9" autoAdjust="0"/>
  </p:normalViewPr>
  <p:slideViewPr>
    <p:cSldViewPr snapToGrid="0" snapToObjects="1">
      <p:cViewPr>
        <p:scale>
          <a:sx n="76" d="100"/>
          <a:sy n="76" d="100"/>
        </p:scale>
        <p:origin x="-312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1B560-4EDB-FF46-88B8-CAFFFAF1776F}" type="datetimeFigureOut">
              <a:rPr lang="en-US" smtClean="0"/>
              <a:t>3/15/15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A849C-2692-D743-9A49-9C7734DD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73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r>
              <a:rPr lang="en-US" baseline="0" dirty="0" smtClean="0"/>
              <a:t> a unique way to introduce yourself and the course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A849C-2692-D743-9A49-9C7734DD8B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01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A849C-2692-D743-9A49-9C7734DD8B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68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1.1 Instructions make clear how to get started and where to find various course components</a:t>
            </a:r>
          </a:p>
          <a:p>
            <a:r>
              <a:rPr lang="en-US" dirty="0" smtClean="0"/>
              <a:t>1.2 Students are introduced to the purpose</a:t>
            </a:r>
            <a:r>
              <a:rPr lang="en-US" baseline="0" dirty="0" smtClean="0"/>
              <a:t> and structure of the course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A849C-2692-D743-9A49-9C7734DD8B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88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832-89E6-304B-988F-26CD179A617C}" type="datetimeFigureOut">
              <a:rPr lang="en-US" smtClean="0"/>
              <a:t>3/15/15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BD9-5C87-174D-9A03-35A6CE3F5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832-89E6-304B-988F-26CD179A617C}" type="datetimeFigureOut">
              <a:rPr lang="en-US" smtClean="0"/>
              <a:t>3/15/15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BD9-5C87-174D-9A03-35A6CE3F5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832-89E6-304B-988F-26CD179A617C}" type="datetimeFigureOut">
              <a:rPr lang="en-US" smtClean="0"/>
              <a:t>3/15/15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BD9-5C87-174D-9A03-35A6CE3F516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832-89E6-304B-988F-26CD179A617C}" type="datetimeFigureOut">
              <a:rPr lang="en-US" smtClean="0"/>
              <a:t>3/15/15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BD9-5C87-174D-9A03-35A6CE3F51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832-89E6-304B-988F-26CD179A617C}" type="datetimeFigureOut">
              <a:rPr lang="en-US" smtClean="0"/>
              <a:t>3/15/15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BD9-5C87-174D-9A03-35A6CE3F5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832-89E6-304B-988F-26CD179A617C}" type="datetimeFigureOut">
              <a:rPr lang="en-US" smtClean="0"/>
              <a:t>3/15/15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BD9-5C87-174D-9A03-35A6CE3F516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832-89E6-304B-988F-26CD179A617C}" type="datetimeFigureOut">
              <a:rPr lang="en-US" smtClean="0"/>
              <a:t>3/15/15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BD9-5C87-174D-9A03-35A6CE3F5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832-89E6-304B-988F-26CD179A617C}" type="datetimeFigureOut">
              <a:rPr lang="en-US" smtClean="0"/>
              <a:t>3/15/15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BD9-5C87-174D-9A03-35A6CE3F5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832-89E6-304B-988F-26CD179A617C}" type="datetimeFigureOut">
              <a:rPr lang="en-US" smtClean="0"/>
              <a:t>3/15/15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BD9-5C87-174D-9A03-35A6CE3F5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832-89E6-304B-988F-26CD179A617C}" type="datetimeFigureOut">
              <a:rPr lang="en-US" smtClean="0"/>
              <a:t>3/15/15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BD9-5C87-174D-9A03-35A6CE3F516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832-89E6-304B-988F-26CD179A617C}" type="datetimeFigureOut">
              <a:rPr lang="en-US" smtClean="0"/>
              <a:t>3/15/15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FBBD9-5C87-174D-9A03-35A6CE3F51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0E82832-89E6-304B-988F-26CD179A617C}" type="datetimeFigureOut">
              <a:rPr lang="en-US" smtClean="0"/>
              <a:t>3/15/15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E4FBBD9-5C87-174D-9A03-35A6CE3F51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smcdonald@hfu.edu" TargetMode="External"/><Relationship Id="rId3" Type="http://schemas.openxmlformats.org/officeDocument/2006/relationships/hyperlink" Target="mailto:dmenago@hfu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powtoon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olyfamily9.blackboard.com/webapps/blackboard/content/listContentEditable.jsp?content_id=_411185_1&amp;course_id=_26472_1&amp;mode=reset" TargetMode="External"/><Relationship Id="rId4" Type="http://schemas.openxmlformats.org/officeDocument/2006/relationships/hyperlink" Target="http://www.holyfamily.edu/images/2014CourseCatalogs/Graduate/grading-policy.htm" TargetMode="External"/><Relationship Id="rId5" Type="http://schemas.openxmlformats.org/officeDocument/2006/relationships/hyperlink" Target="http://www.holyfamily.edu/about-holy-family-u/general-info/252-academic-integrity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holyfamily9.blackboard.com/webapps/assessment/do/content/assessment?action=MODIFY&amp;course_id=_26915_1&amp;content_id=_421616_1&amp;assessmentType=Test&amp;method=modifyAssessmen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olyfamily9.blackboard.com/webapps/blackboard/execute/modulepage/view?course_id=_26472_1&amp;cmp_tab_id=_36535_1&amp;editMode=true&amp;mode=cpview" TargetMode="External"/><Relationship Id="rId4" Type="http://schemas.openxmlformats.org/officeDocument/2006/relationships/hyperlink" Target="https://holyfamily9.blackboard.com/webapps/blogs-journals/execute/blogTopicList?course_id=_26472_1&amp;content_id=_421488_1&amp;blog_id=_14245_1&amp;action=contentList&amp;mode=cpview" TargetMode="External"/><Relationship Id="rId5" Type="http://schemas.openxmlformats.org/officeDocument/2006/relationships/hyperlink" Target="https://holyfamily9.blackboard.com/webapps/discussionboard/do/message?action=list_messages&amp;forum_id=_43704_1&amp;nav=discussion_board_entry&amp;conf_id=_27910_1&amp;course_id=_24772_1&amp;message_id=_358923_1%23msg__358923_1Id" TargetMode="External"/><Relationship Id="rId6" Type="http://schemas.openxmlformats.org/officeDocument/2006/relationships/hyperlink" Target="https://holyfamily9.blackboard.com/webapps/blackboard/content/listContentEditable.jsp?content_id=_430403_1&amp;course_id=_27172_1&amp;mode=reset" TargetMode="External"/><Relationship Id="rId7" Type="http://schemas.openxmlformats.org/officeDocument/2006/relationships/hyperlink" Target="https://holyfamily9.blackboard.com/webapps/blackboard/content/listContentEditable.jsp?content_id=_430404_1&amp;course_id=_27172_1&amp;mode=reset" TargetMode="External"/><Relationship Id="rId8" Type="http://schemas.openxmlformats.org/officeDocument/2006/relationships/hyperlink" Target="http://opl.apa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holyfamily9.blackboard.com/webapps/blackboard/execute/modulepage/view?course_id=_26182_1&amp;cmp_tab_id=_35322_1&amp;editMode=true&amp;mode=cpview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9488"/>
            <a:ext cx="7772400" cy="1470025"/>
          </a:xfrm>
        </p:spPr>
        <p:txBody>
          <a:bodyPr>
            <a:noAutofit/>
          </a:bodyPr>
          <a:lstStyle/>
          <a:p>
            <a:r>
              <a:rPr lang="en-US" sz="4600" dirty="0" smtClean="0"/>
              <a:t>Top </a:t>
            </a:r>
            <a:r>
              <a:rPr lang="en-US" sz="4600" dirty="0"/>
              <a:t>5</a:t>
            </a:r>
            <a:r>
              <a:rPr lang="en-US" sz="4600" dirty="0" smtClean="0"/>
              <a:t> Techniques for Creating Blended and Online Courses</a:t>
            </a:r>
            <a:endParaRPr lang="en-US" sz="4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2749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Dr. Stacy McDonald, Holy Family University</a:t>
            </a:r>
          </a:p>
          <a:p>
            <a:r>
              <a:rPr lang="en-US" dirty="0" smtClean="0">
                <a:hlinkClick r:id="rId2"/>
              </a:rPr>
              <a:t>smcdonald1040@holyfamily.edu</a:t>
            </a:r>
            <a:endParaRPr lang="en-US" dirty="0" smtClean="0"/>
          </a:p>
          <a:p>
            <a:r>
              <a:rPr lang="en-US" dirty="0" smtClean="0"/>
              <a:t>Dr. Diane Menago, Holy Family University</a:t>
            </a:r>
          </a:p>
          <a:p>
            <a:r>
              <a:rPr lang="en-US" dirty="0" smtClean="0">
                <a:hlinkClick r:id="rId3"/>
              </a:rPr>
              <a:t>dmenago@holyfamily.edu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0307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>
                <a:hlinkClick r:id="rId3" action="ppaction://hlinkfile"/>
              </a:rPr>
              <a:t>Powtoon.com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# </a:t>
            </a:r>
            <a:r>
              <a:rPr lang="en-US" sz="54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73536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306193"/>
            <a:ext cx="7408333" cy="3607027"/>
          </a:xfrm>
        </p:spPr>
        <p:txBody>
          <a:bodyPr>
            <a:normAutofit/>
          </a:bodyPr>
          <a:lstStyle/>
          <a:p>
            <a:r>
              <a:rPr lang="en-US" sz="3200" dirty="0"/>
              <a:t>Word to the </a:t>
            </a:r>
            <a:r>
              <a:rPr lang="en-US" sz="3200" dirty="0" smtClean="0"/>
              <a:t>Wise…</a:t>
            </a:r>
            <a:endParaRPr lang="en-US" sz="3200" dirty="0"/>
          </a:p>
          <a:p>
            <a:r>
              <a:rPr lang="en-US" dirty="0" smtClean="0"/>
              <a:t>Take the QM courses:</a:t>
            </a:r>
          </a:p>
          <a:p>
            <a:pPr lvl="1"/>
            <a:r>
              <a:rPr lang="en-US" dirty="0" smtClean="0"/>
              <a:t>Designing Your Online Course (DYOC)</a:t>
            </a:r>
          </a:p>
          <a:p>
            <a:pPr lvl="1"/>
            <a:r>
              <a:rPr lang="en-US" dirty="0" smtClean="0"/>
              <a:t>Designing Your Blended Course (DYBC)</a:t>
            </a:r>
          </a:p>
          <a:p>
            <a:pPr marL="301943" lvl="1" indent="0">
              <a:buNone/>
            </a:pPr>
            <a:endParaRPr lang="en-US" dirty="0" smtClean="0"/>
          </a:p>
          <a:p>
            <a:r>
              <a:rPr lang="en-US" dirty="0" smtClean="0"/>
              <a:t>Use an existing course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Seek the guidance of a mentor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#4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01746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The overall design of the course is made clear to the learner at the beginning of the course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Standard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37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75050"/>
            <a:ext cx="7408333" cy="3450696"/>
          </a:xfrm>
        </p:spPr>
        <p:txBody>
          <a:bodyPr>
            <a:normAutofit/>
          </a:bodyPr>
          <a:lstStyle/>
          <a:p>
            <a:r>
              <a:rPr lang="en-US" dirty="0"/>
              <a:t>Ensure that instructions make clear how to get started and where to find various course </a:t>
            </a:r>
            <a:r>
              <a:rPr lang="en-US" dirty="0" smtClean="0"/>
              <a:t>components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Embed course policies and expectations in multiple locations</a:t>
            </a:r>
          </a:p>
          <a:p>
            <a:pPr marL="627063" lvl="2" indent="0">
              <a:buNone/>
            </a:pPr>
            <a:r>
              <a:rPr lang="en-US" dirty="0">
                <a:hlinkClick r:id="rId3"/>
              </a:rPr>
              <a:t>Getting </a:t>
            </a:r>
            <a:r>
              <a:rPr lang="en-US" dirty="0" smtClean="0">
                <a:hlinkClick r:id="rId3"/>
              </a:rPr>
              <a:t>Started</a:t>
            </a:r>
            <a:endParaRPr lang="en-US" dirty="0" smtClean="0"/>
          </a:p>
          <a:p>
            <a:pPr marL="627063" lvl="2" indent="0">
              <a:buNone/>
            </a:pPr>
            <a:r>
              <a:rPr lang="en-US" dirty="0" smtClean="0">
                <a:hlinkClick r:id="rId4"/>
              </a:rPr>
              <a:t>Course / University Policies</a:t>
            </a:r>
            <a:endParaRPr lang="en-US" dirty="0" smtClean="0"/>
          </a:p>
          <a:p>
            <a:pPr marL="627063" lvl="2" indent="0">
              <a:buNone/>
            </a:pPr>
            <a:r>
              <a:rPr lang="en-US" dirty="0" smtClean="0">
                <a:hlinkClick r:id="rId5"/>
              </a:rPr>
              <a:t>Academic Integrity</a:t>
            </a:r>
            <a:endParaRPr lang="en-US" dirty="0" smtClean="0"/>
          </a:p>
          <a:p>
            <a:pPr marL="627063" lvl="2" indent="0">
              <a:buNone/>
            </a:pPr>
            <a:endParaRPr lang="en-US" dirty="0" smtClean="0"/>
          </a:p>
          <a:p>
            <a:pPr marL="627063" lvl="2" indent="0">
              <a:buNone/>
            </a:pPr>
            <a:endParaRPr lang="en-US" dirty="0" smtClean="0"/>
          </a:p>
          <a:p>
            <a:pPr marL="627063" lvl="2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#3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36916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25155"/>
            <a:ext cx="7408333" cy="3450696"/>
          </a:xfrm>
        </p:spPr>
        <p:txBody>
          <a:bodyPr/>
          <a:lstStyle/>
          <a:p>
            <a:r>
              <a:rPr lang="en-US" dirty="0"/>
              <a:t>Ensure that students </a:t>
            </a:r>
            <a:r>
              <a:rPr lang="en-US" i="1" dirty="0"/>
              <a:t>understand</a:t>
            </a:r>
            <a:r>
              <a:rPr lang="en-US" dirty="0"/>
              <a:t> the course </a:t>
            </a:r>
            <a:r>
              <a:rPr lang="en-US" dirty="0" smtClean="0"/>
              <a:t>policies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Use a scavenger hunt or quiz </a:t>
            </a:r>
            <a:endParaRPr lang="en-US" dirty="0" smtClean="0"/>
          </a:p>
          <a:p>
            <a:pPr marL="301943" lvl="1" indent="0">
              <a:buNone/>
            </a:pPr>
            <a:endParaRPr lang="en-US" dirty="0"/>
          </a:p>
          <a:p>
            <a:pPr lvl="2"/>
            <a:r>
              <a:rPr lang="en-US" dirty="0">
                <a:hlinkClick r:id="rId2"/>
              </a:rPr>
              <a:t>Start Here Introduction Quiz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# </a:t>
            </a:r>
            <a:r>
              <a:rPr lang="en-US" sz="5400" dirty="0" smtClean="0"/>
              <a:t>2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92161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550207"/>
            <a:ext cx="7408333" cy="3450696"/>
          </a:xfrm>
        </p:spPr>
        <p:txBody>
          <a:bodyPr/>
          <a:lstStyle/>
          <a:p>
            <a:r>
              <a:rPr lang="en-US" dirty="0" smtClean="0"/>
              <a:t>Forms of interaction incorporated in the course motivate students and promote learning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Standard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704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06732"/>
            <a:ext cx="7408333" cy="394417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Allow students to interact to promote active </a:t>
            </a:r>
            <a:r>
              <a:rPr lang="en-US" dirty="0" smtClean="0"/>
              <a:t>learning</a:t>
            </a:r>
          </a:p>
          <a:p>
            <a:pPr lvl="1"/>
            <a:r>
              <a:rPr lang="en-US" dirty="0" smtClean="0">
                <a:hlinkClick r:id="rId2"/>
              </a:rPr>
              <a:t>Wiki: Debates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>
                <a:hlinkClick r:id="rId3"/>
              </a:rPr>
              <a:t>Wiki: Class resources</a:t>
            </a:r>
            <a:endParaRPr lang="en-US" dirty="0" smtClean="0"/>
          </a:p>
          <a:p>
            <a:pPr marL="301943" lvl="1" indent="0">
              <a:buNone/>
            </a:pPr>
            <a:endParaRPr lang="en-US" dirty="0"/>
          </a:p>
          <a:p>
            <a:pPr lvl="1"/>
            <a:r>
              <a:rPr lang="en-US" dirty="0" smtClean="0">
                <a:hlinkClick r:id="rId4"/>
              </a:rPr>
              <a:t>Using Blogs</a:t>
            </a:r>
            <a:endParaRPr lang="en-US" dirty="0" smtClean="0"/>
          </a:p>
          <a:p>
            <a:pPr marL="301943" lvl="1" indent="0">
              <a:buNone/>
            </a:pPr>
            <a:endParaRPr lang="en-US" dirty="0"/>
          </a:p>
          <a:p>
            <a:pPr lvl="1"/>
            <a:r>
              <a:rPr lang="en-US" dirty="0" smtClean="0">
                <a:hlinkClick r:id="rId5"/>
              </a:rPr>
              <a:t>Discussion Board: Power Point Presentation and Questions</a:t>
            </a:r>
            <a:endParaRPr lang="en-US" dirty="0" smtClean="0"/>
          </a:p>
          <a:p>
            <a:pPr marL="301943" lvl="1" indent="0">
              <a:buNone/>
            </a:pPr>
            <a:endParaRPr lang="en-US" dirty="0"/>
          </a:p>
          <a:p>
            <a:pPr lvl="1"/>
            <a:r>
              <a:rPr lang="en-US" dirty="0" smtClean="0"/>
              <a:t>Peer </a:t>
            </a:r>
            <a:r>
              <a:rPr lang="en-US" dirty="0"/>
              <a:t>Evaluation Assignments</a:t>
            </a:r>
          </a:p>
          <a:p>
            <a:pPr lvl="3"/>
            <a:r>
              <a:rPr lang="en-US" dirty="0">
                <a:hlinkClick r:id="rId6"/>
              </a:rPr>
              <a:t>Consent &amp; Debriefing Form Assignment</a:t>
            </a:r>
            <a:endParaRPr lang="en-US" dirty="0"/>
          </a:p>
          <a:p>
            <a:pPr lvl="3"/>
            <a:r>
              <a:rPr lang="en-US" dirty="0">
                <a:hlinkClick r:id="rId7"/>
              </a:rPr>
              <a:t>Statistical Analysis </a:t>
            </a:r>
            <a:r>
              <a:rPr lang="en-US" dirty="0" smtClean="0">
                <a:hlinkClick r:id="rId7"/>
              </a:rPr>
              <a:t>Assignment</a:t>
            </a:r>
            <a:endParaRPr lang="en-US" dirty="0" smtClean="0"/>
          </a:p>
          <a:p>
            <a:pPr marL="914400" lvl="3" indent="0">
              <a:buNone/>
            </a:pPr>
            <a:endParaRPr lang="en-US" dirty="0" smtClean="0"/>
          </a:p>
          <a:p>
            <a:pPr lvl="1"/>
            <a:r>
              <a:rPr lang="en-US" dirty="0" smtClean="0">
                <a:hlinkClick r:id="rId8"/>
              </a:rPr>
              <a:t>APA Online Psych Lab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# </a:t>
            </a:r>
            <a:r>
              <a:rPr lang="en-US" sz="5400" dirty="0" smtClean="0"/>
              <a:t>1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83355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question-mark-2253741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8" b="8408"/>
          <a:stretch>
            <a:fillRect/>
          </a:stretch>
        </p:blipFill>
        <p:spPr>
          <a:xfrm>
            <a:off x="871538" y="268288"/>
            <a:ext cx="7408862" cy="6589712"/>
          </a:xfrm>
        </p:spPr>
      </p:pic>
    </p:spTree>
    <p:extLst>
      <p:ext uri="{BB962C8B-B14F-4D97-AF65-F5344CB8AC3E}">
        <p14:creationId xmlns:p14="http://schemas.microsoft.com/office/powerpoint/2010/main" val="2969306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334</TotalTime>
  <Words>241</Words>
  <Application>Microsoft Macintosh PowerPoint</Application>
  <PresentationFormat>On-screen Show (4:3)</PresentationFormat>
  <Paragraphs>55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Top 5 Techniques for Creating Blended and Online Courses</vt:lpstr>
      <vt:lpstr># 5</vt:lpstr>
      <vt:lpstr>#4</vt:lpstr>
      <vt:lpstr>General Standard 1</vt:lpstr>
      <vt:lpstr>#3</vt:lpstr>
      <vt:lpstr># 2</vt:lpstr>
      <vt:lpstr>General Standard 5</vt:lpstr>
      <vt:lpstr># 1</vt:lpstr>
      <vt:lpstr>PowerPoint Presentation</vt:lpstr>
    </vt:vector>
  </TitlesOfParts>
  <Company>Diane Menago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Tips for creating Blended and On line Courses</dc:title>
  <dc:creator>Diane Menago</dc:creator>
  <cp:lastModifiedBy>Diane Menago</cp:lastModifiedBy>
  <cp:revision>31</cp:revision>
  <dcterms:created xsi:type="dcterms:W3CDTF">2015-03-03T17:25:00Z</dcterms:created>
  <dcterms:modified xsi:type="dcterms:W3CDTF">2015-03-15T15:28:13Z</dcterms:modified>
</cp:coreProperties>
</file>