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5" r:id="rId2"/>
    <p:sldMasterId id="2147483713" r:id="rId3"/>
    <p:sldMasterId id="2147483710" r:id="rId4"/>
  </p:sldMasterIdLst>
  <p:notesMasterIdLst>
    <p:notesMasterId r:id="rId30"/>
  </p:notesMasterIdLst>
  <p:sldIdLst>
    <p:sldId id="256" r:id="rId5"/>
    <p:sldId id="260" r:id="rId6"/>
    <p:sldId id="258" r:id="rId7"/>
    <p:sldId id="263" r:id="rId8"/>
    <p:sldId id="270" r:id="rId9"/>
    <p:sldId id="264" r:id="rId10"/>
    <p:sldId id="269" r:id="rId11"/>
    <p:sldId id="266" r:id="rId12"/>
    <p:sldId id="265" r:id="rId13"/>
    <p:sldId id="267" r:id="rId14"/>
    <p:sldId id="261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81" r:id="rId24"/>
    <p:sldId id="278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99"/>
  </p:normalViewPr>
  <p:slideViewPr>
    <p:cSldViewPr>
      <p:cViewPr varScale="1">
        <p:scale>
          <a:sx n="106" d="100"/>
          <a:sy n="106" d="100"/>
        </p:scale>
        <p:origin x="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F3DB6-A4FD-A24B-B929-C77A833E94AF}" type="doc">
      <dgm:prSet loTypeId="urn:microsoft.com/office/officeart/2005/8/layout/radial3" loCatId="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1DF502-70A5-0747-803D-6696097130D5}">
      <dgm:prSet phldrT="[Text]"/>
      <dgm:spPr/>
      <dgm:t>
        <a:bodyPr/>
        <a:lstStyle/>
        <a:p>
          <a:r>
            <a:rPr lang="en-US" dirty="0" smtClean="0"/>
            <a:t>QM Champions</a:t>
          </a:r>
          <a:endParaRPr lang="en-US" dirty="0"/>
        </a:p>
      </dgm:t>
    </dgm:pt>
    <dgm:pt modelId="{C246DB9E-F8DA-D246-958B-92F4F266BE36}" type="parTrans" cxnId="{5F0882D4-3AB8-1342-B122-581441F5F6EE}">
      <dgm:prSet/>
      <dgm:spPr/>
      <dgm:t>
        <a:bodyPr/>
        <a:lstStyle/>
        <a:p>
          <a:endParaRPr lang="en-US"/>
        </a:p>
      </dgm:t>
    </dgm:pt>
    <dgm:pt modelId="{6A33CF3D-5576-B04D-85F1-FCD1A0A13A01}" type="sibTrans" cxnId="{5F0882D4-3AB8-1342-B122-581441F5F6EE}">
      <dgm:prSet/>
      <dgm:spPr/>
      <dgm:t>
        <a:bodyPr/>
        <a:lstStyle/>
        <a:p>
          <a:endParaRPr lang="en-US"/>
        </a:p>
      </dgm:t>
    </dgm:pt>
    <dgm:pt modelId="{0A209769-AFC2-0C44-AA34-5075FBC60879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B6C11A1B-1B47-BA4A-B03A-BC04F57A224B}" type="parTrans" cxnId="{B22F3856-7D95-1D4B-BF34-2447DC1E49CD}">
      <dgm:prSet/>
      <dgm:spPr/>
      <dgm:t>
        <a:bodyPr/>
        <a:lstStyle/>
        <a:p>
          <a:endParaRPr lang="en-US"/>
        </a:p>
      </dgm:t>
    </dgm:pt>
    <dgm:pt modelId="{B1EF9FBC-2306-394E-A2AC-4C6C663A6F9B}" type="sibTrans" cxnId="{B22F3856-7D95-1D4B-BF34-2447DC1E49CD}">
      <dgm:prSet/>
      <dgm:spPr/>
      <dgm:t>
        <a:bodyPr/>
        <a:lstStyle/>
        <a:p>
          <a:endParaRPr lang="en-US"/>
        </a:p>
      </dgm:t>
    </dgm:pt>
    <dgm:pt modelId="{1ED21B93-65FB-BE45-99ED-A9066CF3E235}">
      <dgm:prSet phldrT="[Text]"/>
      <dgm:spPr/>
      <dgm:t>
        <a:bodyPr/>
        <a:lstStyle/>
        <a:p>
          <a:r>
            <a:rPr lang="en-US" dirty="0" smtClean="0"/>
            <a:t>CAO / Provost</a:t>
          </a:r>
          <a:endParaRPr lang="en-US" dirty="0"/>
        </a:p>
      </dgm:t>
    </dgm:pt>
    <dgm:pt modelId="{234F2772-E8C0-C944-822E-D92965D918B3}" type="parTrans" cxnId="{F884D1CC-0E9C-B040-97A9-833D9CA2D3CC}">
      <dgm:prSet/>
      <dgm:spPr/>
      <dgm:t>
        <a:bodyPr/>
        <a:lstStyle/>
        <a:p>
          <a:endParaRPr lang="en-US"/>
        </a:p>
      </dgm:t>
    </dgm:pt>
    <dgm:pt modelId="{2C9030BE-93AE-CC4E-BB39-4730EDB51018}" type="sibTrans" cxnId="{F884D1CC-0E9C-B040-97A9-833D9CA2D3CC}">
      <dgm:prSet/>
      <dgm:spPr/>
      <dgm:t>
        <a:bodyPr/>
        <a:lstStyle/>
        <a:p>
          <a:endParaRPr lang="en-US"/>
        </a:p>
      </dgm:t>
    </dgm:pt>
    <dgm:pt modelId="{B888F9ED-52AD-CF44-B4E9-206C25B87275}">
      <dgm:prSet phldrT="[Text]"/>
      <dgm:spPr/>
      <dgm:t>
        <a:bodyPr/>
        <a:lstStyle/>
        <a:p>
          <a:r>
            <a:rPr lang="en-US" dirty="0" smtClean="0"/>
            <a:t>Institutional Effectiveness</a:t>
          </a:r>
          <a:endParaRPr lang="en-US" dirty="0"/>
        </a:p>
      </dgm:t>
    </dgm:pt>
    <dgm:pt modelId="{511ABB59-6659-954F-900B-771F6611F59D}" type="parTrans" cxnId="{00CD97D0-228C-6640-94F8-6683EB001B7C}">
      <dgm:prSet/>
      <dgm:spPr/>
      <dgm:t>
        <a:bodyPr/>
        <a:lstStyle/>
        <a:p>
          <a:endParaRPr lang="en-US"/>
        </a:p>
      </dgm:t>
    </dgm:pt>
    <dgm:pt modelId="{324FA75E-1D60-CA42-B8AA-1A3284086510}" type="sibTrans" cxnId="{00CD97D0-228C-6640-94F8-6683EB001B7C}">
      <dgm:prSet/>
      <dgm:spPr/>
      <dgm:t>
        <a:bodyPr/>
        <a:lstStyle/>
        <a:p>
          <a:endParaRPr lang="en-US"/>
        </a:p>
      </dgm:t>
    </dgm:pt>
    <dgm:pt modelId="{1746DAEF-71AD-E941-B68C-85D4A7B0857C}" type="pres">
      <dgm:prSet presAssocID="{565F3DB6-A4FD-A24B-B929-C77A833E94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6D836-3A1B-064B-B467-1DD664318CAE}" type="pres">
      <dgm:prSet presAssocID="{565F3DB6-A4FD-A24B-B929-C77A833E94AF}" presName="radial" presStyleCnt="0">
        <dgm:presLayoutVars>
          <dgm:animLvl val="ctr"/>
        </dgm:presLayoutVars>
      </dgm:prSet>
      <dgm:spPr/>
    </dgm:pt>
    <dgm:pt modelId="{47191D41-ABBB-084F-8F12-565EB57D8993}" type="pres">
      <dgm:prSet presAssocID="{3B1DF502-70A5-0747-803D-6696097130D5}" presName="centerShape" presStyleLbl="vennNode1" presStyleIdx="0" presStyleCnt="4" custScaleX="83267" custScaleY="83267" custLinFactNeighborX="-8492" custLinFactNeighborY="5074"/>
      <dgm:spPr/>
      <dgm:t>
        <a:bodyPr/>
        <a:lstStyle/>
        <a:p>
          <a:endParaRPr lang="en-US"/>
        </a:p>
      </dgm:t>
    </dgm:pt>
    <dgm:pt modelId="{311F295E-DCAF-BC49-B32A-657B5FCFCACC}" type="pres">
      <dgm:prSet presAssocID="{0A209769-AFC2-0C44-AA34-5075FBC60879}" presName="node" presStyleLbl="vennNode1" presStyleIdx="1" presStyleCnt="4" custRadScaleRad="80828" custRadScaleInc="-11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F2681-0225-B342-B468-B1C61E7659FD}" type="pres">
      <dgm:prSet presAssocID="{1ED21B93-65FB-BE45-99ED-A9066CF3E235}" presName="node" presStyleLbl="vennNode1" presStyleIdx="2" presStyleCnt="4" custRadScaleRad="92003" custRadScaleInc="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80EBC-37F6-8241-90D3-02BA28B69F27}" type="pres">
      <dgm:prSet presAssocID="{B888F9ED-52AD-CF44-B4E9-206C25B87275}" presName="node" presStyleLbl="vennNode1" presStyleIdx="3" presStyleCnt="4" custRadScaleRad="119782" custRadScaleInc="-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018C5-7FCA-BC40-BF3A-C8D61595B4BA}" type="presOf" srcId="{0A209769-AFC2-0C44-AA34-5075FBC60879}" destId="{311F295E-DCAF-BC49-B32A-657B5FCFCACC}" srcOrd="0" destOrd="0" presId="urn:microsoft.com/office/officeart/2005/8/layout/radial3"/>
    <dgm:cxn modelId="{87EB5024-E1C5-C34E-B691-A98680B0ADB9}" type="presOf" srcId="{B888F9ED-52AD-CF44-B4E9-206C25B87275}" destId="{22980EBC-37F6-8241-90D3-02BA28B69F27}" srcOrd="0" destOrd="0" presId="urn:microsoft.com/office/officeart/2005/8/layout/radial3"/>
    <dgm:cxn modelId="{5F0882D4-3AB8-1342-B122-581441F5F6EE}" srcId="{565F3DB6-A4FD-A24B-B929-C77A833E94AF}" destId="{3B1DF502-70A5-0747-803D-6696097130D5}" srcOrd="0" destOrd="0" parTransId="{C246DB9E-F8DA-D246-958B-92F4F266BE36}" sibTransId="{6A33CF3D-5576-B04D-85F1-FCD1A0A13A01}"/>
    <dgm:cxn modelId="{B22F3856-7D95-1D4B-BF34-2447DC1E49CD}" srcId="{3B1DF502-70A5-0747-803D-6696097130D5}" destId="{0A209769-AFC2-0C44-AA34-5075FBC60879}" srcOrd="0" destOrd="0" parTransId="{B6C11A1B-1B47-BA4A-B03A-BC04F57A224B}" sibTransId="{B1EF9FBC-2306-394E-A2AC-4C6C663A6F9B}"/>
    <dgm:cxn modelId="{EC5D6478-C7E7-D749-B3F4-006DEEA7940F}" type="presOf" srcId="{565F3DB6-A4FD-A24B-B929-C77A833E94AF}" destId="{1746DAEF-71AD-E941-B68C-85D4A7B0857C}" srcOrd="0" destOrd="0" presId="urn:microsoft.com/office/officeart/2005/8/layout/radial3"/>
    <dgm:cxn modelId="{F884D1CC-0E9C-B040-97A9-833D9CA2D3CC}" srcId="{3B1DF502-70A5-0747-803D-6696097130D5}" destId="{1ED21B93-65FB-BE45-99ED-A9066CF3E235}" srcOrd="1" destOrd="0" parTransId="{234F2772-E8C0-C944-822E-D92965D918B3}" sibTransId="{2C9030BE-93AE-CC4E-BB39-4730EDB51018}"/>
    <dgm:cxn modelId="{00CD97D0-228C-6640-94F8-6683EB001B7C}" srcId="{3B1DF502-70A5-0747-803D-6696097130D5}" destId="{B888F9ED-52AD-CF44-B4E9-206C25B87275}" srcOrd="2" destOrd="0" parTransId="{511ABB59-6659-954F-900B-771F6611F59D}" sibTransId="{324FA75E-1D60-CA42-B8AA-1A3284086510}"/>
    <dgm:cxn modelId="{22D7F391-CE6D-504D-8235-0A913AEDEB5B}" type="presOf" srcId="{3B1DF502-70A5-0747-803D-6696097130D5}" destId="{47191D41-ABBB-084F-8F12-565EB57D8993}" srcOrd="0" destOrd="0" presId="urn:microsoft.com/office/officeart/2005/8/layout/radial3"/>
    <dgm:cxn modelId="{5529288D-1D30-0A48-AAB9-40E4B501B7DE}" type="presOf" srcId="{1ED21B93-65FB-BE45-99ED-A9066CF3E235}" destId="{D07F2681-0225-B342-B468-B1C61E7659FD}" srcOrd="0" destOrd="0" presId="urn:microsoft.com/office/officeart/2005/8/layout/radial3"/>
    <dgm:cxn modelId="{135FF3A5-FEE1-EF49-9EE2-FCB15359F420}" type="presParOf" srcId="{1746DAEF-71AD-E941-B68C-85D4A7B0857C}" destId="{5836D836-3A1B-064B-B467-1DD664318CAE}" srcOrd="0" destOrd="0" presId="urn:microsoft.com/office/officeart/2005/8/layout/radial3"/>
    <dgm:cxn modelId="{2DC8D389-030B-6346-92E1-DF54B4CB3148}" type="presParOf" srcId="{5836D836-3A1B-064B-B467-1DD664318CAE}" destId="{47191D41-ABBB-084F-8F12-565EB57D8993}" srcOrd="0" destOrd="0" presId="urn:microsoft.com/office/officeart/2005/8/layout/radial3"/>
    <dgm:cxn modelId="{55D26576-4010-9F4C-A8F4-1504B075856B}" type="presParOf" srcId="{5836D836-3A1B-064B-B467-1DD664318CAE}" destId="{311F295E-DCAF-BC49-B32A-657B5FCFCACC}" srcOrd="1" destOrd="0" presId="urn:microsoft.com/office/officeart/2005/8/layout/radial3"/>
    <dgm:cxn modelId="{D195264B-6BA0-4244-9A03-3A7C5A0165B8}" type="presParOf" srcId="{5836D836-3A1B-064B-B467-1DD664318CAE}" destId="{D07F2681-0225-B342-B468-B1C61E7659FD}" srcOrd="2" destOrd="0" presId="urn:microsoft.com/office/officeart/2005/8/layout/radial3"/>
    <dgm:cxn modelId="{2C30F476-748D-C743-9590-0FC8A35F2EA4}" type="presParOf" srcId="{5836D836-3A1B-064B-B467-1DD664318CAE}" destId="{22980EBC-37F6-8241-90D3-02BA28B69F2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1D41-ABBB-084F-8F12-565EB57D8993}">
      <dsp:nvSpPr>
        <dsp:cNvPr id="0" name=""/>
        <dsp:cNvSpPr/>
      </dsp:nvSpPr>
      <dsp:spPr>
        <a:xfrm>
          <a:off x="2293897" y="1991895"/>
          <a:ext cx="2648127" cy="26481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QM Champions</a:t>
          </a:r>
          <a:endParaRPr lang="en-US" sz="2900" kern="1200" dirty="0"/>
        </a:p>
      </dsp:txBody>
      <dsp:txXfrm>
        <a:off x="2681706" y="2379704"/>
        <a:ext cx="1872509" cy="1872509"/>
      </dsp:txXfrm>
    </dsp:sp>
    <dsp:sp modelId="{311F295E-DCAF-BC49-B32A-657B5FCFCACC}">
      <dsp:nvSpPr>
        <dsp:cNvPr id="0" name=""/>
        <dsp:cNvSpPr/>
      </dsp:nvSpPr>
      <dsp:spPr>
        <a:xfrm>
          <a:off x="2761313" y="690323"/>
          <a:ext cx="1590142" cy="1590142"/>
        </a:xfrm>
        <a:prstGeom prst="ellipse">
          <a:avLst/>
        </a:prstGeom>
        <a:solidFill>
          <a:schemeClr val="accent5">
            <a:alpha val="50000"/>
            <a:hueOff val="1085675"/>
            <a:satOff val="3732"/>
            <a:lumOff val="-179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Faculty</a:t>
          </a:r>
          <a:endParaRPr lang="en-US" sz="1400" kern="1200" dirty="0"/>
        </a:p>
      </dsp:txBody>
      <dsp:txXfrm>
        <a:off x="2994184" y="923194"/>
        <a:ext cx="1124400" cy="1124400"/>
      </dsp:txXfrm>
    </dsp:sp>
    <dsp:sp modelId="{D07F2681-0225-B342-B468-B1C61E7659FD}">
      <dsp:nvSpPr>
        <dsp:cNvPr id="0" name=""/>
        <dsp:cNvSpPr/>
      </dsp:nvSpPr>
      <dsp:spPr>
        <a:xfrm>
          <a:off x="4614776" y="3555409"/>
          <a:ext cx="1590142" cy="1590142"/>
        </a:xfrm>
        <a:prstGeom prst="ellipse">
          <a:avLst/>
        </a:prstGeom>
        <a:solidFill>
          <a:schemeClr val="accent5">
            <a:alpha val="50000"/>
            <a:hueOff val="2171350"/>
            <a:satOff val="7464"/>
            <a:lumOff val="-358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CAO / Provost</a:t>
          </a:r>
          <a:endParaRPr lang="en-US" sz="1400" kern="1200" dirty="0"/>
        </a:p>
      </dsp:txBody>
      <dsp:txXfrm>
        <a:off x="4847647" y="3788280"/>
        <a:ext cx="1124400" cy="1124400"/>
      </dsp:txXfrm>
    </dsp:sp>
    <dsp:sp modelId="{22980EBC-37F6-8241-90D3-02BA28B69F27}">
      <dsp:nvSpPr>
        <dsp:cNvPr id="0" name=""/>
        <dsp:cNvSpPr/>
      </dsp:nvSpPr>
      <dsp:spPr>
        <a:xfrm>
          <a:off x="1031033" y="3555407"/>
          <a:ext cx="1590142" cy="1590142"/>
        </a:xfrm>
        <a:prstGeom prst="ellipse">
          <a:avLst/>
        </a:prstGeom>
        <a:solidFill>
          <a:schemeClr val="accent5">
            <a:alpha val="50000"/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Institutional Effectiveness</a:t>
          </a:r>
          <a:endParaRPr lang="en-US" sz="1400" kern="1200" dirty="0"/>
        </a:p>
      </dsp:txBody>
      <dsp:txXfrm>
        <a:off x="1263904" y="3788278"/>
        <a:ext cx="1124400" cy="112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CEA844E6-47A0-4E4B-85A5-2214709CFD24}" type="datetime1">
              <a:rPr lang="en-US"/>
              <a:pPr>
                <a:defRPr/>
              </a:pPr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86F184-C7EE-4819-A6D6-2EEEBEEF0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7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6F184-C7EE-4819-A6D6-2EEEBEEF08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8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1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MMC2012_transplant_ppt_mas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6221E1-7BB0-4BFA-B3DA-F7AD22BD9192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9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MMC2012_transplant_ppt_mas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70866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67000"/>
            <a:ext cx="5836024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A281B-268C-4E4C-9315-A7139C51633E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5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1844D-4B08-4F9D-B2EC-0F9CAC9DBA0C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5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F7A29-2BFD-4071-9144-62847A8BFE1D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62676-8A0C-4FCF-9347-28DA72B5480A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3A650-C623-4320-857A-DFE7F3965736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2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63267B-2502-4B35-A4CD-DF71A41FA14B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2D4E7-18BA-46C1-9540-541E062AFEBA}" type="slidenum">
              <a:rPr lang="en-US" altLang="en-US"/>
              <a:pPr/>
              <a:t>‹#›</a:t>
            </a:fld>
            <a:endParaRPr lang="en-US" altLang="en-US" sz="1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9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MMC2012_transplant_ppt_sl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panose="020B0604020202020204" pitchFamily="34" charset="0"/>
              </a:defRPr>
            </a:lvl1pPr>
          </a:lstStyle>
          <a:p>
            <a:fld id="{5A5A7FB1-BDE7-4B15-9FEC-CCC48708FE8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UMMC2012_transplant_ppt_sl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panose="020B0604020202020204" pitchFamily="34" charset="0"/>
              </a:defRPr>
            </a:lvl1pPr>
          </a:lstStyle>
          <a:p>
            <a:fld id="{C9D25272-5372-4FD2-AF9D-BC7B1E6533DF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UMMC2012_transplant_ppt_sl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panose="020B0604020202020204" pitchFamily="34" charset="0"/>
              </a:defRPr>
            </a:lvl1pPr>
          </a:lstStyle>
          <a:p>
            <a:fld id="{236A231F-297D-40DE-9CC7-241F48F8C471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UMMC2012_transplant_ppt_sl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panose="020B0604020202020204" pitchFamily="34" charset="0"/>
              </a:defRPr>
            </a:lvl1pPr>
          </a:lstStyle>
          <a:p>
            <a:fld id="{19BFDF6A-3103-4AF7-9280-D9423E4A9371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t.educause.edu/ir/library/pdf/eli7085.pdf" TargetMode="External"/><Relationship Id="rId4" Type="http://schemas.openxmlformats.org/officeDocument/2006/relationships/hyperlink" Target="http://all4ed.org/reports-factsheets/expanding-education-and-workforce-opportunities-through-digital-badg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qualitymatters.org/past-conference-present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hyperlink" Target="https://www.qualitymatters.org/4th-annual-conference-presenta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qualitymatters.org/2014-annual-conference-presenta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qualitymatters.org/2013-annual-conference-presentations" TargetMode="External"/><Relationship Id="rId3" Type="http://schemas.openxmlformats.org/officeDocument/2006/relationships/hyperlink" Target="https://www.qualitymatters.org/7th-annual-qm-conference-presentation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minnesota.qualitymatters.org/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295400"/>
          </a:xfrm>
        </p:spPr>
        <p:txBody>
          <a:bodyPr/>
          <a:lstStyle/>
          <a:p>
            <a:r>
              <a:rPr lang="en-US" altLang="en-US" dirty="0" smtClean="0">
                <a:ea typeface="Geneva"/>
                <a:cs typeface="Geneva"/>
              </a:rPr>
              <a:t>QM and Digital Credentialing Along the Oregon Trail: A Convergence of Best Practices from a Two-Year Study and Cross-Institutional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Policy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447800"/>
            <a:ext cx="2971800" cy="4495800"/>
          </a:xfrm>
        </p:spPr>
        <p:txBody>
          <a:bodyPr/>
          <a:lstStyle/>
          <a:p>
            <a:r>
              <a:rPr lang="en-US" sz="2000" dirty="0" smtClean="0"/>
              <a:t>Consider a longer timeframe to implementation</a:t>
            </a:r>
          </a:p>
          <a:p>
            <a:pPr lvl="1"/>
            <a:r>
              <a:rPr lang="en-US" sz="1600" i="1" dirty="0" smtClean="0"/>
              <a:t>Creating Institutional Policies that Incorporate QM Roundtable </a:t>
            </a:r>
            <a:r>
              <a:rPr lang="en-US" sz="1600" dirty="0" smtClean="0"/>
              <a:t>by Pam </a:t>
            </a:r>
            <a:r>
              <a:rPr lang="en-US" sz="1600" dirty="0" err="1" smtClean="0"/>
              <a:t>Rankey</a:t>
            </a:r>
            <a:r>
              <a:rPr lang="en-US" sz="1600" dirty="0" smtClean="0"/>
              <a:t>, Ruth </a:t>
            </a:r>
            <a:r>
              <a:rPr lang="en-US" sz="1600" dirty="0" err="1" smtClean="0"/>
              <a:t>Benander</a:t>
            </a:r>
            <a:r>
              <a:rPr lang="en-US" sz="1600" dirty="0" smtClean="0"/>
              <a:t>, and Ann Witham, University of Cincinnati Blue Ash College, Ohio, 2013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8927"/>
            <a:ext cx="558626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7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Ideas from Conversations, Presentations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leads to QM buy-in?</a:t>
            </a:r>
          </a:p>
          <a:p>
            <a:pPr lvl="1" fontAlgn="auto"/>
            <a:r>
              <a:rPr lang="en-US" dirty="0"/>
              <a:t>Portfolio Development</a:t>
            </a:r>
            <a:endParaRPr lang="en-US" sz="3200" dirty="0"/>
          </a:p>
          <a:p>
            <a:pPr lvl="1" fontAlgn="t"/>
            <a:r>
              <a:rPr lang="en-US" dirty="0" smtClean="0"/>
              <a:t>Evidence for Promotion and/or tenure</a:t>
            </a:r>
            <a:endParaRPr lang="en-US" sz="3200" dirty="0"/>
          </a:p>
          <a:p>
            <a:pPr lvl="1" fontAlgn="t"/>
            <a:r>
              <a:rPr lang="en-US" dirty="0" smtClean="0"/>
              <a:t>Top-down approach – new policy or procedure</a:t>
            </a:r>
            <a:endParaRPr lang="en-US" sz="3200" dirty="0"/>
          </a:p>
          <a:p>
            <a:pPr lvl="1" fontAlgn="t"/>
            <a:r>
              <a:rPr lang="en-US" dirty="0"/>
              <a:t>Bottom-up / word-of-mouth</a:t>
            </a:r>
            <a:endParaRPr lang="en-US" sz="3200" dirty="0"/>
          </a:p>
          <a:p>
            <a:pPr lvl="1" fontAlgn="t"/>
            <a:r>
              <a:rPr lang="en-US" dirty="0" smtClean="0"/>
              <a:t>Centers for Teaching and Learning / Investments in ID and </a:t>
            </a:r>
            <a:r>
              <a:rPr lang="en-US" dirty="0" err="1" smtClean="0"/>
              <a:t>elearning</a:t>
            </a:r>
            <a:r>
              <a:rPr lang="en-US" dirty="0" smtClean="0"/>
              <a:t> staff</a:t>
            </a:r>
          </a:p>
          <a:p>
            <a:pPr lvl="1" fontAlgn="t"/>
            <a:r>
              <a:rPr lang="en-US" dirty="0" smtClean="0"/>
              <a:t>Financial incentive for faculty</a:t>
            </a:r>
          </a:p>
          <a:p>
            <a:pPr lvl="1" fontAlgn="t"/>
            <a:r>
              <a:rPr lang="en-US" dirty="0" smtClean="0"/>
              <a:t>If you can find those early adopters...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is a Digital Credential?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85700" y="1231150"/>
            <a:ext cx="8775300" cy="48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“Badges are digital tokens that appear as icons or logos on a web page or other online venue.  Awarded by institutions, organizations, groups or individuals, badges signify accomplishments such as completion of a project, mastery of a skill, or marks of experience.”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1050">
              <a:solidFill>
                <a:srgbClr val="0D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  7 Things you Should Know About…Badges </a:t>
            </a:r>
            <a:r>
              <a:rPr lang="en-US" sz="105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</a:t>
            </a:r>
            <a:r>
              <a:rPr lang="en-US" sz="105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http://net.educause.edu/ir/library/pdf/eli7085.pdf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700">
              <a:hlinkClick r:id="rId3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“Today’s badges are digital credentials that represent skills, interests, and achievements earned by an individual through specific projects, programs, courses, or other activities.  There is a learning ecosystem behind the badges that make them powerful and connected credentials.  This ecosystem is made up of badge ‘issuers,’ badge ‘earners,’ and badge ‘consumers.’ 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5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    Expanding Education and Workforce Opportunities Through Digital Badges    </a:t>
            </a:r>
            <a:r>
              <a:rPr lang="en-US" sz="105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 </a:t>
            </a:r>
            <a:r>
              <a:rPr lang="en-US" sz="9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http://all4ed.org/reports-factsheets/expanding-education-and-workforce-opportunities-through-digital-badges/</a:t>
            </a:r>
          </a:p>
        </p:txBody>
      </p:sp>
    </p:spTree>
    <p:extLst>
      <p:ext uri="{BB962C8B-B14F-4D97-AF65-F5344CB8AC3E}">
        <p14:creationId xmlns:p14="http://schemas.microsoft.com/office/powerpoint/2010/main" val="4308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/>
              <a:t>Benefits of a Digital Credentialing Program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Evidence-based with clear criteria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Portable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Shareable across multiple platforms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Reporting allowing for greater insight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Holistic representation of achievements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Progress tracking for learners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Metadata for faculty to evaluate learning</a:t>
            </a:r>
          </a:p>
          <a:p>
            <a:pPr marL="0" lvl="0" indent="-698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UMMC Pilot Project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000000"/>
                </a:solidFill>
              </a:rPr>
              <a:t>One year pilot during the 2016-2017 academic year</a:t>
            </a: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000000"/>
                </a:solidFill>
              </a:rPr>
              <a:t>Partnering with Credly Inc.</a:t>
            </a: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000000"/>
                </a:solidFill>
              </a:rPr>
              <a:t>Quality Matters in SON and SHRP</a:t>
            </a: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000000"/>
                </a:solidFill>
              </a:rPr>
              <a:t>Quantitative and Qualitative Research to measure perceptions and participation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4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Intended Outcomes: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Evaluate Faculty Perception of Digital Credentialing</a:t>
            </a:r>
          </a:p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Evaluate Credly as vendor and explore other potential vendors (Badger, Acclaim, etc.)</a:t>
            </a:r>
          </a:p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Create standardized badges</a:t>
            </a:r>
          </a:p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Explore interfaces to existing systems (HealthStream, Canvas, My Site)</a:t>
            </a:r>
          </a:p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Recommend governance model</a:t>
            </a:r>
          </a:p>
          <a:p>
            <a:pPr marL="0" lvl="0" indent="-6985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000000"/>
                </a:solidFill>
              </a:rPr>
              <a:t>Examine Scalability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34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400"/>
              <a:t>Pre-participation Survey Results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r="3892"/>
          <a:stretch/>
        </p:blipFill>
        <p:spPr>
          <a:xfrm>
            <a:off x="-24175" y="1890925"/>
            <a:ext cx="9079574" cy="332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10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/>
              <a:t>Post-Participation Evaluation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Survey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potential changes in perception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value/usefulness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usage at UMMC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willingness to use for student instruction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200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Usage Metrics from Credly Application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Number Awarded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Number Claimed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Number shared to social media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Number downloaded</a:t>
            </a:r>
          </a:p>
        </p:txBody>
      </p:sp>
    </p:spTree>
    <p:extLst>
      <p:ext uri="{BB962C8B-B14F-4D97-AF65-F5344CB8AC3E}">
        <p14:creationId xmlns:p14="http://schemas.microsoft.com/office/powerpoint/2010/main" val="186937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have the option to complete the training in-class or online.</a:t>
            </a:r>
          </a:p>
          <a:p>
            <a:r>
              <a:rPr lang="en-US" dirty="0" smtClean="0"/>
              <a:t>QM Training consists of 5 courses.</a:t>
            </a:r>
          </a:p>
          <a:p>
            <a:r>
              <a:rPr lang="en-US" dirty="0" smtClean="0"/>
              <a:t>Participants learn about QM, complete individual self-assessments, and spend time evaluating their courses with instructional development staff.</a:t>
            </a:r>
          </a:p>
          <a:p>
            <a:r>
              <a:rPr lang="en-US" dirty="0" smtClean="0"/>
              <a:t>Upon completion of the training, participants receive a UMMC Level 5 Badge, as well as the QM credential.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1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Series – Course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Course 1 - Orientation and the Quality Matters </a:t>
            </a:r>
            <a:r>
              <a:rPr lang="en-US" b="1" dirty="0" smtClean="0"/>
              <a:t>Rubric</a:t>
            </a:r>
            <a:endParaRPr lang="en-US" dirty="0"/>
          </a:p>
          <a:p>
            <a:pPr lvl="1"/>
            <a:r>
              <a:rPr lang="en-US" sz="2800" dirty="0"/>
              <a:t>Overview of Quality Matters</a:t>
            </a:r>
          </a:p>
          <a:p>
            <a:pPr lvl="1"/>
            <a:r>
              <a:rPr lang="en-US" sz="2800" dirty="0"/>
              <a:t>The Course Review Process</a:t>
            </a:r>
          </a:p>
          <a:p>
            <a:pPr lvl="1"/>
            <a:r>
              <a:rPr lang="en-US" sz="2800" dirty="0"/>
              <a:t>The Rubric</a:t>
            </a:r>
          </a:p>
          <a:p>
            <a:pPr lvl="2"/>
            <a:r>
              <a:rPr lang="en-US" sz="2800" b="1" dirty="0"/>
              <a:t>Assignments:</a:t>
            </a:r>
            <a:endParaRPr lang="en-US" sz="2800" dirty="0"/>
          </a:p>
          <a:p>
            <a:pPr lvl="3"/>
            <a:r>
              <a:rPr lang="en-US" sz="2800" dirty="0"/>
              <a:t>Complete Course </a:t>
            </a:r>
            <a:r>
              <a:rPr lang="en-US" sz="2800" dirty="0" smtClean="0"/>
              <a:t>Survey	</a:t>
            </a:r>
            <a:endParaRPr lang="en-US" sz="2800" dirty="0"/>
          </a:p>
          <a:p>
            <a:pPr lvl="3"/>
            <a:r>
              <a:rPr lang="en-US" sz="2800" dirty="0"/>
              <a:t>Mini-Course Review</a:t>
            </a:r>
          </a:p>
          <a:p>
            <a:pPr lvl="3"/>
            <a:r>
              <a:rPr lang="en-US" sz="2800" dirty="0" smtClean="0"/>
              <a:t>Complete </a:t>
            </a:r>
            <a:r>
              <a:rPr lang="en-US" sz="2800" dirty="0"/>
              <a:t>Quiz </a:t>
            </a:r>
            <a:r>
              <a:rPr lang="en-US" sz="2800" dirty="0" smtClean="0"/>
              <a:t>1</a:t>
            </a:r>
            <a:r>
              <a:rPr lang="en-US" sz="2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Flashback…Oregon Trail II</a:t>
            </a:r>
            <a:endParaRPr lang="en-US" dirty="0"/>
          </a:p>
        </p:txBody>
      </p:sp>
      <p:pic>
        <p:nvPicPr>
          <p:cNvPr id="4" name="Oregon Trail II (1995) PC educational game trail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4800" y="14478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20737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Series – Course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1524000"/>
            <a:ext cx="8382000" cy="4495800"/>
          </a:xfrm>
        </p:spPr>
        <p:txBody>
          <a:bodyPr/>
          <a:lstStyle/>
          <a:p>
            <a:r>
              <a:rPr lang="en-US" b="1" dirty="0"/>
              <a:t>Course 2 – Course Objectives and </a:t>
            </a:r>
            <a:r>
              <a:rPr lang="en-US" b="1" dirty="0" smtClean="0"/>
              <a:t>Alignment</a:t>
            </a:r>
          </a:p>
          <a:p>
            <a:pPr lvl="1"/>
            <a:r>
              <a:rPr lang="en-US" sz="2800" dirty="0" smtClean="0"/>
              <a:t>Importance </a:t>
            </a:r>
            <a:r>
              <a:rPr lang="en-US" sz="2800" dirty="0"/>
              <a:t>of Course Objectives and Alignment</a:t>
            </a:r>
          </a:p>
          <a:p>
            <a:pPr lvl="1"/>
            <a:r>
              <a:rPr lang="en-US" sz="2800" dirty="0"/>
              <a:t>The Course Blueprint</a:t>
            </a:r>
          </a:p>
          <a:p>
            <a:pPr lvl="2"/>
            <a:r>
              <a:rPr lang="en-US" sz="2800" b="1" dirty="0"/>
              <a:t>Assignments:</a:t>
            </a:r>
            <a:endParaRPr lang="en-US" sz="2800" dirty="0"/>
          </a:p>
          <a:p>
            <a:pPr lvl="3"/>
            <a:r>
              <a:rPr lang="en-US" sz="2800" dirty="0"/>
              <a:t>Complete the Course Blueprint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Series – Course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b="1" dirty="0"/>
              <a:t>Course 3 – </a:t>
            </a:r>
            <a:r>
              <a:rPr lang="en-US" b="1" dirty="0" smtClean="0"/>
              <a:t>Self-Review</a:t>
            </a:r>
          </a:p>
          <a:p>
            <a:pPr lvl="1"/>
            <a:r>
              <a:rPr lang="en-US" sz="2800" dirty="0" smtClean="0"/>
              <a:t>Review </a:t>
            </a:r>
            <a:r>
              <a:rPr lang="en-US" sz="2800" dirty="0"/>
              <a:t>the Rubric</a:t>
            </a:r>
          </a:p>
          <a:p>
            <a:pPr lvl="1"/>
            <a:r>
              <a:rPr lang="en-US" sz="2800" dirty="0"/>
              <a:t>Annotations</a:t>
            </a:r>
          </a:p>
          <a:p>
            <a:pPr lvl="1"/>
            <a:r>
              <a:rPr lang="en-US" sz="2800" dirty="0"/>
              <a:t>Overview of Next Steps</a:t>
            </a:r>
          </a:p>
          <a:p>
            <a:pPr lvl="2"/>
            <a:r>
              <a:rPr lang="en-US" sz="2800" b="1" dirty="0"/>
              <a:t>Assignments:</a:t>
            </a:r>
            <a:endParaRPr lang="en-US" sz="2800" dirty="0"/>
          </a:p>
          <a:p>
            <a:pPr lvl="3"/>
            <a:r>
              <a:rPr lang="en-US" sz="2800" dirty="0"/>
              <a:t>Complete Course Self-Review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Series – Course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Course 4 – Consultation and Course </a:t>
            </a:r>
            <a:r>
              <a:rPr lang="en-US" b="1" dirty="0" smtClean="0"/>
              <a:t>Preparation</a:t>
            </a:r>
          </a:p>
          <a:p>
            <a:pPr lvl="1"/>
            <a:r>
              <a:rPr lang="en-US" sz="2800" dirty="0" smtClean="0"/>
              <a:t>Consultation </a:t>
            </a:r>
            <a:r>
              <a:rPr lang="en-US" sz="2800" dirty="0"/>
              <a:t>with Instructional Development Team</a:t>
            </a:r>
          </a:p>
          <a:p>
            <a:pPr lvl="1"/>
            <a:r>
              <a:rPr lang="en-US" sz="2800" dirty="0"/>
              <a:t>The Course Review Worksheet</a:t>
            </a:r>
          </a:p>
          <a:p>
            <a:pPr lvl="2"/>
            <a:r>
              <a:rPr lang="en-US" sz="2800" b="1" dirty="0"/>
              <a:t>Assignments:</a:t>
            </a:r>
            <a:endParaRPr lang="en-US" sz="2800" dirty="0"/>
          </a:p>
          <a:p>
            <a:pPr lvl="3"/>
            <a:r>
              <a:rPr lang="en-US" sz="2800" dirty="0"/>
              <a:t>Complete Course Review Checklist</a:t>
            </a:r>
          </a:p>
          <a:p>
            <a:pPr lvl="3"/>
            <a:r>
              <a:rPr lang="en-US" sz="2800" dirty="0"/>
              <a:t>Final Course Preparation</a:t>
            </a:r>
          </a:p>
          <a:p>
            <a:pPr lvl="3"/>
            <a:r>
              <a:rPr lang="en-US" sz="2800" dirty="0"/>
              <a:t>Submit to QM</a:t>
            </a:r>
          </a:p>
          <a:p>
            <a:pPr lvl="3"/>
            <a:r>
              <a:rPr lang="en-US" sz="2800" dirty="0"/>
              <a:t>Complete Course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Series – Course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495800"/>
          </a:xfrm>
        </p:spPr>
        <p:txBody>
          <a:bodyPr/>
          <a:lstStyle/>
          <a:p>
            <a:r>
              <a:rPr lang="en-US" b="1" dirty="0"/>
              <a:t>Course 5 – Final Course </a:t>
            </a:r>
            <a:r>
              <a:rPr lang="en-US" b="1" dirty="0" smtClean="0"/>
              <a:t>Review</a:t>
            </a:r>
          </a:p>
          <a:p>
            <a:pPr lvl="1"/>
            <a:r>
              <a:rPr lang="en-US" sz="2800" dirty="0" smtClean="0"/>
              <a:t>Meet </a:t>
            </a:r>
            <a:r>
              <a:rPr lang="en-US" sz="2800" dirty="0"/>
              <a:t>with Review Team</a:t>
            </a:r>
          </a:p>
          <a:p>
            <a:pPr lvl="1"/>
            <a:r>
              <a:rPr lang="en-US" sz="2800" dirty="0"/>
              <a:t>Make Final Course Revisions</a:t>
            </a:r>
          </a:p>
          <a:p>
            <a:pPr lvl="2"/>
            <a:r>
              <a:rPr lang="en-US" sz="2800" b="1" dirty="0"/>
              <a:t>Assignments:</a:t>
            </a:r>
            <a:endParaRPr lang="en-US" sz="2800" dirty="0"/>
          </a:p>
          <a:p>
            <a:pPr lvl="3"/>
            <a:r>
              <a:rPr lang="en-US" sz="2800" dirty="0"/>
              <a:t>Receive QM </a:t>
            </a:r>
            <a:r>
              <a:rPr lang="en-US" sz="2800" dirty="0" smtClean="0"/>
              <a:t>Certification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6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has your institution implemented QM?</a:t>
            </a:r>
          </a:p>
          <a:p>
            <a:endParaRPr lang="en-US" dirty="0" smtClean="0"/>
          </a:p>
          <a:p>
            <a:r>
              <a:rPr lang="en-US" dirty="0" smtClean="0"/>
              <a:t>What worked well?</a:t>
            </a:r>
          </a:p>
          <a:p>
            <a:endParaRPr lang="en-US" dirty="0" smtClean="0"/>
          </a:p>
          <a:p>
            <a:r>
              <a:rPr lang="en-US" dirty="0" smtClean="0"/>
              <a:t>What recommendations would you share with other institutions seeking </a:t>
            </a:r>
            <a:r>
              <a:rPr lang="en-US" smtClean="0"/>
              <a:t>to Utilize </a:t>
            </a:r>
            <a:r>
              <a:rPr lang="en-US" dirty="0" smtClean="0"/>
              <a:t>QM to Achieve QA?</a:t>
            </a:r>
          </a:p>
          <a:p>
            <a:endParaRPr lang="en-US" dirty="0"/>
          </a:p>
          <a:p>
            <a:r>
              <a:rPr lang="en-US" dirty="0" smtClean="0"/>
              <a:t>Details, please!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21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Christian Pruett, PhD, Assistant Professor and Director of Instructional Development and Distance Learning, UMMC School of Nursing, </a:t>
            </a:r>
            <a:r>
              <a:rPr lang="en-US" sz="2000" dirty="0" err="1" smtClean="0"/>
              <a:t>cpruett@umc.edu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Terry Pollard, Assistant </a:t>
            </a:r>
            <a:r>
              <a:rPr lang="en-US" sz="2000" dirty="0"/>
              <a:t>Professor and Director of Instructional Development and Distance Learning, UMMC School of </a:t>
            </a:r>
            <a:r>
              <a:rPr lang="en-US" sz="2000" dirty="0" smtClean="0"/>
              <a:t>Health Related Professions, </a:t>
            </a:r>
            <a:r>
              <a:rPr lang="en-US" sz="2000" dirty="0" err="1" smtClean="0"/>
              <a:t>tpollard@umc.edu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Heidi </a:t>
            </a:r>
            <a:r>
              <a:rPr lang="en-US" sz="2000" dirty="0" err="1" smtClean="0"/>
              <a:t>Shoemake</a:t>
            </a:r>
            <a:r>
              <a:rPr lang="en-US" sz="2000" dirty="0" smtClean="0"/>
              <a:t>, Senior IT Program Manager, Division of Information Services, </a:t>
            </a:r>
            <a:r>
              <a:rPr lang="en-US" sz="2000" dirty="0" err="1" smtClean="0"/>
              <a:t>hshoemake@umc.edu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Rebecca Butler, Assistant Professor and Coordinator of Instructional Development and Distance Learning,  UMMC School of Health Related Professions, </a:t>
            </a:r>
            <a:r>
              <a:rPr lang="en-US" sz="2000" dirty="0" err="1" smtClean="0"/>
              <a:t>rbutler@umc.edu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193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between historical approaches utilized nationally to identify triggers for faculty adoption of QM principles.</a:t>
            </a:r>
          </a:p>
          <a:p>
            <a:r>
              <a:rPr lang="en-US" dirty="0" smtClean="0"/>
              <a:t>Examine the impact of digital credentialing on QM training and faculty motivation, scale and behavioral change.</a:t>
            </a:r>
          </a:p>
          <a:p>
            <a:r>
              <a:rPr lang="en-US" dirty="0" smtClean="0"/>
              <a:t>Assess potential approaches for similar projects at participants’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Trendlines</a:t>
            </a:r>
            <a:r>
              <a:rPr lang="en-US" sz="2400" dirty="0" smtClean="0"/>
              <a:t> with QM adoption and reasons are becoming more apparent—</a:t>
            </a:r>
          </a:p>
          <a:p>
            <a:pPr lvl="1"/>
            <a:r>
              <a:rPr lang="en-US" sz="2000" dirty="0" smtClean="0"/>
              <a:t>The sequential QM </a:t>
            </a:r>
            <a:r>
              <a:rPr lang="en-US" sz="2000" i="1" dirty="0" smtClean="0"/>
              <a:t>Success Stories </a:t>
            </a:r>
            <a:r>
              <a:rPr lang="en-US" sz="2000" dirty="0" smtClean="0"/>
              <a:t>now include 2 years of institutional “stories” about QM</a:t>
            </a:r>
          </a:p>
          <a:p>
            <a:pPr lvl="1"/>
            <a:r>
              <a:rPr lang="en-US" sz="2000" dirty="0" smtClean="0"/>
              <a:t>The QM conference archive lists 4 prior years of conference presentations *</a:t>
            </a:r>
          </a:p>
          <a:p>
            <a:pPr lvl="2"/>
            <a:r>
              <a:rPr lang="en-US" sz="1800" dirty="0" smtClean="0"/>
              <a:t>Adoption</a:t>
            </a:r>
          </a:p>
          <a:p>
            <a:pPr lvl="2"/>
            <a:r>
              <a:rPr lang="en-US" sz="1800" dirty="0" smtClean="0"/>
              <a:t>Implementation</a:t>
            </a:r>
          </a:p>
          <a:p>
            <a:pPr lvl="2"/>
            <a:r>
              <a:rPr lang="en-US" sz="1800" dirty="0" smtClean="0"/>
              <a:t>Digital badging</a:t>
            </a:r>
          </a:p>
          <a:p>
            <a:pPr lvl="3"/>
            <a:r>
              <a:rPr lang="en-US" sz="1600" dirty="0" smtClean="0"/>
              <a:t>Melissa Edwards, Montana State University – Northern, </a:t>
            </a:r>
            <a:r>
              <a:rPr lang="en-US" sz="1600" i="1" dirty="0" smtClean="0"/>
              <a:t>Badges? We </a:t>
            </a:r>
            <a:r>
              <a:rPr lang="en-US" sz="1600" i="1" dirty="0" err="1" smtClean="0"/>
              <a:t>Ain’t</a:t>
            </a:r>
            <a:r>
              <a:rPr lang="en-US" sz="1600" i="1" dirty="0" smtClean="0"/>
              <a:t> Got No Digital Badges</a:t>
            </a:r>
          </a:p>
          <a:p>
            <a:pPr lvl="2"/>
            <a:r>
              <a:rPr lang="en-US" sz="1200" dirty="0" smtClean="0"/>
              <a:t>* This does not include a review of QM Regional Conferences</a:t>
            </a:r>
          </a:p>
          <a:p>
            <a:pPr lvl="2"/>
            <a:r>
              <a:rPr lang="en-US" sz="1200" dirty="0" smtClean="0"/>
              <a:t>Website: </a:t>
            </a:r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www.qualitymatters.org/past-conference-presentations</a:t>
            </a:r>
            <a:endParaRPr lang="en-US" sz="1200" dirty="0" smtClean="0"/>
          </a:p>
          <a:p>
            <a:pPr lvl="2"/>
            <a:endParaRPr lang="en-US" sz="1800" dirty="0"/>
          </a:p>
          <a:p>
            <a:pPr lvl="3"/>
            <a:endParaRPr lang="en-US" sz="1600" dirty="0" smtClean="0"/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407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to Address Different Stakeholders?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73124"/>
              </p:ext>
            </p:extLst>
          </p:nvPr>
        </p:nvGraphicFramePr>
        <p:xfrm>
          <a:off x="602627" y="990600"/>
          <a:ext cx="7938746" cy="517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67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Developing a Handout to Share with Stakeholders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44" y="2590800"/>
            <a:ext cx="2151556" cy="2804835"/>
          </a:xfrm>
        </p:spPr>
      </p:pic>
      <p:sp>
        <p:nvSpPr>
          <p:cNvPr id="6" name="TextBox 5"/>
          <p:cNvSpPr txBox="1"/>
          <p:nvPr/>
        </p:nvSpPr>
        <p:spPr>
          <a:xfrm>
            <a:off x="430239" y="189482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At-a-Glance Document: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What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How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More Info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752600"/>
            <a:ext cx="37338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Developed and shared by Jillian M. </a:t>
            </a:r>
            <a:r>
              <a:rPr lang="en-US" sz="1800" dirty="0" err="1"/>
              <a:t>Jevack</a:t>
            </a:r>
            <a:r>
              <a:rPr lang="en-US" sz="1800" dirty="0"/>
              <a:t>, QM Instructional Designer </a:t>
            </a:r>
            <a:r>
              <a:rPr lang="en-US" sz="1800" dirty="0" smtClean="0"/>
              <a:t>at 2012 QM Conference</a:t>
            </a:r>
          </a:p>
          <a:p>
            <a:endParaRPr lang="en-US" sz="1800" dirty="0" smtClean="0"/>
          </a:p>
          <a:p>
            <a:r>
              <a:rPr lang="en-US" sz="1800" dirty="0" smtClean="0"/>
              <a:t>Visit </a:t>
            </a:r>
            <a:r>
              <a:rPr lang="en-US" sz="1800" dirty="0">
                <a:hlinkClick r:id="rId3"/>
              </a:rPr>
              <a:t>https://www.qualitymatters.org/4th-annual-conference-presentations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Search for word “</a:t>
            </a:r>
            <a:r>
              <a:rPr lang="en-US" sz="1800" dirty="0" err="1"/>
              <a:t>Jevack</a:t>
            </a:r>
            <a:r>
              <a:rPr lang="en-US" sz="1800" dirty="0"/>
              <a:t>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791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Consider a QM Faculty-in-Residence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5276"/>
            <a:ext cx="4191000" cy="4903124"/>
          </a:xfrm>
        </p:spPr>
        <p:txBody>
          <a:bodyPr/>
          <a:lstStyle/>
          <a:p>
            <a:r>
              <a:rPr lang="en-US" sz="1800" dirty="0" smtClean="0"/>
              <a:t>eLearning Faculty in Residence</a:t>
            </a:r>
          </a:p>
          <a:p>
            <a:pPr lvl="1"/>
            <a:r>
              <a:rPr lang="en-US" sz="1400" dirty="0" smtClean="0"/>
              <a:t>Faculty Receives a Stipend, Work 10 hours a week with the eLearning Department</a:t>
            </a:r>
          </a:p>
          <a:p>
            <a:pPr lvl="1"/>
            <a:r>
              <a:rPr lang="en-US" sz="1400" dirty="0" smtClean="0"/>
              <a:t>At Kathleen’s institution, faculty was already a QM Master Reviewer</a:t>
            </a:r>
          </a:p>
          <a:p>
            <a:pPr lvl="1"/>
            <a:r>
              <a:rPr lang="en-US" sz="1400" dirty="0" smtClean="0"/>
              <a:t>This facilitated other development of QM</a:t>
            </a:r>
            <a:endParaRPr lang="en-US" sz="1100" dirty="0" smtClean="0"/>
          </a:p>
          <a:p>
            <a:r>
              <a:rPr lang="en-US" sz="1800" dirty="0" smtClean="0"/>
              <a:t>Consider developing a student fee – create a new fee to compensate faculty</a:t>
            </a:r>
          </a:p>
          <a:p>
            <a:pPr lvl="1"/>
            <a:r>
              <a:rPr lang="en-US" sz="1400" dirty="0" smtClean="0"/>
              <a:t>Won’t work? Consider release time</a:t>
            </a:r>
          </a:p>
          <a:p>
            <a:pPr lvl="1"/>
            <a:r>
              <a:rPr lang="en-US" sz="1400" dirty="0"/>
              <a:t>Approach a VP of Instruction – can they establish a fee</a:t>
            </a:r>
            <a:r>
              <a:rPr lang="en-US" sz="1400" dirty="0" smtClean="0"/>
              <a:t>?</a:t>
            </a:r>
          </a:p>
          <a:p>
            <a:r>
              <a:rPr lang="en-US" sz="1800" dirty="0" smtClean="0"/>
              <a:t>Get Creative</a:t>
            </a:r>
          </a:p>
          <a:p>
            <a:pPr lvl="1"/>
            <a:r>
              <a:rPr lang="en-US" sz="1400" dirty="0" smtClean="0"/>
              <a:t>Offer to Pay for QM course and QM trained faculty who would then review two courses</a:t>
            </a:r>
          </a:p>
          <a:p>
            <a:r>
              <a:rPr lang="en-US" sz="1800" dirty="0" smtClean="0"/>
              <a:t>Connect the proposal to the university mission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106785" y="1399309"/>
            <a:ext cx="364097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Shared by Kathleen Chambers, QM Coordinator at North Seattle College, 2014 QM Conference</a:t>
            </a:r>
          </a:p>
          <a:p>
            <a:endParaRPr lang="en-US" sz="1800" dirty="0" smtClean="0"/>
          </a:p>
          <a:p>
            <a:r>
              <a:rPr lang="en-US" sz="1800" dirty="0"/>
              <a:t>Visit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www.qualitymatters.org/2014-annual-conference-presentations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Search </a:t>
            </a:r>
            <a:r>
              <a:rPr lang="en-US" sz="1800" dirty="0"/>
              <a:t>for </a:t>
            </a:r>
            <a:r>
              <a:rPr lang="en-US" sz="1800" dirty="0" smtClean="0"/>
              <a:t>“Introducing QM to Tough Customers”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769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development of a course template meeting half of QM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2234"/>
            <a:ext cx="4267200" cy="2873566"/>
          </a:xfrm>
        </p:spPr>
        <p:txBody>
          <a:bodyPr/>
          <a:lstStyle/>
          <a:p>
            <a:r>
              <a:rPr lang="en-US" sz="1800" dirty="0" smtClean="0">
                <a:ea typeface="Arial Unicode MS"/>
                <a:cs typeface="Arial Unicode MS"/>
              </a:rPr>
              <a:t>New Mexico Community College:</a:t>
            </a:r>
          </a:p>
          <a:p>
            <a:pPr lvl="1"/>
            <a:r>
              <a:rPr lang="en-US" sz="1600" dirty="0" smtClean="0">
                <a:ea typeface="Arial Unicode MS"/>
                <a:cs typeface="Arial Unicode MS"/>
              </a:rPr>
              <a:t>Implemented QM through use of a course template:</a:t>
            </a:r>
          </a:p>
          <a:p>
            <a:pPr lvl="1"/>
            <a:r>
              <a:rPr lang="en-US" sz="1600" dirty="0" smtClean="0">
                <a:ea typeface="Arial Unicode MS"/>
                <a:cs typeface="Arial Unicode MS"/>
              </a:rPr>
              <a:t>Template met 50% of QM Standards</a:t>
            </a:r>
          </a:p>
          <a:p>
            <a:pPr lvl="1"/>
            <a:r>
              <a:rPr lang="en-US" sz="1600" dirty="0" smtClean="0">
                <a:ea typeface="Arial Unicode MS"/>
                <a:cs typeface="Arial Unicode MS"/>
              </a:rPr>
              <a:t>Remaining standards were addressed by faculty: instructional activities, assessments, etc.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85360" y="1622234"/>
            <a:ext cx="41148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Presentation led by Bonnie Bailey, Patricia </a:t>
            </a:r>
            <a:r>
              <a:rPr lang="en-US" sz="1800" dirty="0" err="1"/>
              <a:t>Miera</a:t>
            </a:r>
            <a:r>
              <a:rPr lang="en-US" sz="1800" dirty="0"/>
              <a:t> and Brian </a:t>
            </a:r>
            <a:r>
              <a:rPr lang="en-US" sz="1800" dirty="0" err="1"/>
              <a:t>Sailer</a:t>
            </a:r>
            <a:r>
              <a:rPr lang="en-US" sz="1800" dirty="0"/>
              <a:t> at Central New Mexico Community </a:t>
            </a:r>
            <a:r>
              <a:rPr lang="en-US" sz="1800" dirty="0" smtClean="0"/>
              <a:t>College</a:t>
            </a:r>
          </a:p>
          <a:p>
            <a:r>
              <a:rPr lang="en-US" sz="1800" dirty="0" smtClean="0"/>
              <a:t>2013 QM Conference </a:t>
            </a:r>
          </a:p>
          <a:p>
            <a:endParaRPr lang="en-US" sz="1800" dirty="0"/>
          </a:p>
          <a:p>
            <a:r>
              <a:rPr lang="en-US" sz="1800" dirty="0"/>
              <a:t>Visit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www.qualitymatters.org/2013-annual-conference-presentations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Search for “Creating a Quality Matters Culture”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783974" y="4549676"/>
            <a:ext cx="411618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5875" lvl="2"/>
            <a:r>
              <a:rPr lang="en-US" sz="1600" dirty="0" smtClean="0"/>
              <a:t>Presentation by Terry Pollard and Rebecca Butler at University of Mississippi Med Center</a:t>
            </a:r>
          </a:p>
          <a:p>
            <a:pPr marL="15875" lvl="2"/>
            <a:r>
              <a:rPr lang="en-US" sz="1600" dirty="0" smtClean="0"/>
              <a:t>2015 QM Conference</a:t>
            </a:r>
          </a:p>
          <a:p>
            <a:pPr marL="15875" lvl="2"/>
            <a:r>
              <a:rPr lang="en-US" sz="1600" dirty="0"/>
              <a:t>Visit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www.qualitymatters.org/7th-annual-qm-conference-presentations</a:t>
            </a:r>
            <a:endParaRPr lang="en-US" sz="1600" dirty="0" smtClean="0"/>
          </a:p>
          <a:p>
            <a:pPr marL="15875" lvl="2"/>
            <a:endParaRPr lang="en-US" sz="1600" i="1" dirty="0"/>
          </a:p>
          <a:p>
            <a:pPr marL="15875" lvl="2"/>
            <a:r>
              <a:rPr lang="en-US" sz="1600" dirty="0" smtClean="0"/>
              <a:t>Search “Transition Lassoed by QM: Capitalizing on a New LMS by Integrating QM Principles in Training”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6775" y="3886200"/>
            <a:ext cx="4267200" cy="28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1730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9163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19697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485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r>
              <a:rPr lang="en-US" sz="1800" kern="0" dirty="0" smtClean="0">
                <a:ea typeface="Arial Unicode MS"/>
                <a:cs typeface="Arial Unicode MS"/>
              </a:rPr>
              <a:t>University of Mississippi Medical Center:</a:t>
            </a:r>
          </a:p>
          <a:p>
            <a:pPr lvl="1"/>
            <a:r>
              <a:rPr lang="en-US" sz="1600" kern="0" dirty="0" smtClean="0">
                <a:ea typeface="Arial Unicode MS"/>
                <a:cs typeface="Arial Unicode MS"/>
              </a:rPr>
              <a:t>Implemented QM prior to undergoing LMS transition</a:t>
            </a:r>
          </a:p>
          <a:p>
            <a:pPr lvl="1"/>
            <a:r>
              <a:rPr lang="en-US" sz="1600" kern="0" dirty="0" smtClean="0">
                <a:ea typeface="Arial Unicode MS"/>
                <a:cs typeface="Arial Unicode MS"/>
              </a:rPr>
              <a:t>Head-start for faculty—course template now incorporated all of QM section 1 and 7, most of 2 and 8</a:t>
            </a:r>
            <a:endParaRPr lang="en-US" sz="1400" kern="0" dirty="0" smtClean="0"/>
          </a:p>
          <a:p>
            <a:endParaRPr lang="en-US" sz="1800" kern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43400" y="2514600"/>
            <a:ext cx="4405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207625" y="5029200"/>
            <a:ext cx="4405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711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other statewide adoptions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343400" cy="4495800"/>
          </a:xfrm>
        </p:spPr>
        <p:txBody>
          <a:bodyPr/>
          <a:lstStyle/>
          <a:p>
            <a:r>
              <a:rPr lang="en-US" sz="2000" dirty="0" smtClean="0"/>
              <a:t>West Virginia in 2012</a:t>
            </a:r>
          </a:p>
          <a:p>
            <a:pPr lvl="1"/>
            <a:r>
              <a:rPr lang="en-US" sz="1800" dirty="0" smtClean="0"/>
              <a:t>One representative trained from all institutions of higher </a:t>
            </a:r>
            <a:r>
              <a:rPr lang="en-US" sz="1800" dirty="0" err="1" smtClean="0"/>
              <a:t>ed</a:t>
            </a:r>
            <a:endParaRPr lang="en-US" sz="1800" dirty="0"/>
          </a:p>
          <a:p>
            <a:pPr lvl="1"/>
            <a:r>
              <a:rPr lang="en-US" sz="1800" dirty="0" smtClean="0"/>
              <a:t>317 faculty were trained in 9 month period</a:t>
            </a:r>
          </a:p>
          <a:p>
            <a:pPr lvl="2"/>
            <a:r>
              <a:rPr lang="en-US" sz="1600" dirty="0" smtClean="0"/>
              <a:t>Presentation led by </a:t>
            </a:r>
            <a:r>
              <a:rPr lang="en-US" sz="1600" b="1" dirty="0" smtClean="0"/>
              <a:t>Dr. </a:t>
            </a:r>
            <a:r>
              <a:rPr lang="en-US" sz="1600" b="1" dirty="0" err="1" smtClean="0"/>
              <a:t>Roxann</a:t>
            </a:r>
            <a:r>
              <a:rPr lang="en-US" sz="1600" b="1" dirty="0" smtClean="0"/>
              <a:t> Humbert</a:t>
            </a:r>
            <a:r>
              <a:rPr lang="en-US" sz="1600" dirty="0" smtClean="0"/>
              <a:t>, Statewide Director of Higher Education e-Learning, West Virginia Higher Education Policy Commission and </a:t>
            </a:r>
            <a:r>
              <a:rPr lang="en-US" sz="1600" b="1" dirty="0" smtClean="0"/>
              <a:t>Dr. Monica Garcia Brooks</a:t>
            </a:r>
            <a:r>
              <a:rPr lang="en-US" sz="1600" dirty="0" smtClean="0"/>
              <a:t>, Asst. VP for Information Technology at Marshall University</a:t>
            </a:r>
          </a:p>
          <a:p>
            <a:pPr lvl="1"/>
            <a:r>
              <a:rPr lang="en-US" sz="1800" dirty="0" smtClean="0"/>
              <a:t>Minnesota in 2013</a:t>
            </a:r>
          </a:p>
          <a:p>
            <a:pPr lvl="2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minnesota.qualitymatters.org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5" y="1447800"/>
            <a:ext cx="4340415" cy="29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5910"/>
      </p:ext>
    </p:extLst>
  </p:cSld>
  <p:clrMapOvr>
    <a:masterClrMapping/>
  </p:clrMapOvr>
</p:sld>
</file>

<file path=ppt/theme/theme1.xml><?xml version="1.0" encoding="utf-8"?>
<a:theme xmlns:a="http://schemas.openxmlformats.org/drawingml/2006/main" name="UMMC PPT 201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MMC 2014 U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MMC 2014 blue to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MMC 2014 blue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UMMC PPT 2014</Template>
  <TotalTime>13403</TotalTime>
  <Words>1266</Words>
  <Application>Microsoft Macintosh PowerPoint</Application>
  <PresentationFormat>On-screen Show (4:3)</PresentationFormat>
  <Paragraphs>192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 Unicode MS</vt:lpstr>
      <vt:lpstr>Calibri</vt:lpstr>
      <vt:lpstr>Geneva</vt:lpstr>
      <vt:lpstr>Times</vt:lpstr>
      <vt:lpstr>Trebuchet MS</vt:lpstr>
      <vt:lpstr>Wingdings</vt:lpstr>
      <vt:lpstr>ヒラギノ角ゴ Pro W3</vt:lpstr>
      <vt:lpstr>Arial</vt:lpstr>
      <vt:lpstr>UMMC PPT 2014</vt:lpstr>
      <vt:lpstr>UMMC 2014 Uback</vt:lpstr>
      <vt:lpstr>UMMC 2014 blue top</vt:lpstr>
      <vt:lpstr>UMMC 2014 blueback</vt:lpstr>
      <vt:lpstr>QM and Digital Credentialing Along the Oregon Trail: A Convergence of Best Practices from a Two-Year Study and Cross-Institutional Collaboration</vt:lpstr>
      <vt:lpstr>A Flashback…Oregon Trail II</vt:lpstr>
      <vt:lpstr>Objectives</vt:lpstr>
      <vt:lpstr>Historical Approaches</vt:lpstr>
      <vt:lpstr>What Can We Do to Address Different Stakeholders? </vt:lpstr>
      <vt:lpstr>Consider Developing a Handout to Share with Stakeholders</vt:lpstr>
      <vt:lpstr>Consider a QM Faculty-in-Residence Program</vt:lpstr>
      <vt:lpstr>Consider development of a course template meeting half of QM standards</vt:lpstr>
      <vt:lpstr>Consider other statewide adoptions</vt:lpstr>
      <vt:lpstr>Consider Policy Development</vt:lpstr>
      <vt:lpstr>Ideas from Conversations, Presentations</vt:lpstr>
      <vt:lpstr>What is a Digital Credential?</vt:lpstr>
      <vt:lpstr>Benefits of a Digital Credentialing Program</vt:lpstr>
      <vt:lpstr>UMMC Pilot Project</vt:lpstr>
      <vt:lpstr>Intended Outcomes:</vt:lpstr>
      <vt:lpstr>Pre-participation Survey Results</vt:lpstr>
      <vt:lpstr>Post-Participation Evaluation </vt:lpstr>
      <vt:lpstr>QM Training</vt:lpstr>
      <vt:lpstr>QM Series – Course 1</vt:lpstr>
      <vt:lpstr>QM Series – Course 2</vt:lpstr>
      <vt:lpstr>QM Series – Course 3</vt:lpstr>
      <vt:lpstr>QM Series – Course 4</vt:lpstr>
      <vt:lpstr>QM Series – Course 5</vt:lpstr>
      <vt:lpstr>Open Discussion</vt:lpstr>
      <vt:lpstr>Presenters</vt:lpstr>
    </vt:vector>
  </TitlesOfParts>
  <Company>University of Mississippi Medical Center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R. Asmus</dc:creator>
  <cp:lastModifiedBy>Christian D. Pruett</cp:lastModifiedBy>
  <cp:revision>50</cp:revision>
  <dcterms:created xsi:type="dcterms:W3CDTF">2014-07-31T21:12:02Z</dcterms:created>
  <dcterms:modified xsi:type="dcterms:W3CDTF">2016-10-20T20:15:02Z</dcterms:modified>
</cp:coreProperties>
</file>