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B6A"/>
    <a:srgbClr val="CBB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02"/>
    <p:restoredTop sz="94590"/>
  </p:normalViewPr>
  <p:slideViewPr>
    <p:cSldViewPr snapToGrid="0" snapToObjects="1">
      <p:cViewPr>
        <p:scale>
          <a:sx n="146" d="100"/>
          <a:sy n="146" d="100"/>
        </p:scale>
        <p:origin x="74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0789"/>
            <a:ext cx="7772400" cy="2063930"/>
          </a:xfrm>
        </p:spPr>
        <p:txBody>
          <a:bodyPr wrap="square" anchor="b">
            <a:normAutofit/>
          </a:bodyPr>
          <a:lstStyle>
            <a:lvl1pPr algn="ctr">
              <a:defRPr sz="6000" b="1">
                <a:solidFill>
                  <a:srgbClr val="042B6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CBB778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19199"/>
            <a:ext cx="1971675" cy="4957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19199"/>
            <a:ext cx="5800725" cy="4957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673" y="618309"/>
            <a:ext cx="6335865" cy="644434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042B6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367246"/>
            <a:ext cx="7760805" cy="4809717"/>
          </a:xfrm>
        </p:spPr>
        <p:txBody>
          <a:bodyPr/>
          <a:lstStyle>
            <a:lvl1pPr>
              <a:defRPr b="0"/>
            </a:lvl1pPr>
            <a:lvl2pPr>
              <a:defRPr b="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792" userDrawn="1">
          <p15:clr>
            <a:srgbClr val="FBAE40"/>
          </p15:clr>
        </p15:guide>
        <p15:guide id="2" pos="40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46513"/>
            <a:ext cx="7886700" cy="2071825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042B6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4145326"/>
            <a:ext cx="78867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CBB778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8103" y="635726"/>
            <a:ext cx="6277247" cy="609600"/>
          </a:xfrm>
        </p:spPr>
        <p:txBody>
          <a:bodyPr/>
          <a:lstStyle>
            <a:lvl1pPr>
              <a:defRPr b="1">
                <a:solidFill>
                  <a:srgbClr val="042B6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751" y="1367247"/>
            <a:ext cx="3891099" cy="4809716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251" y="1367247"/>
            <a:ext cx="3891099" cy="4809716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379679"/>
            <a:ext cx="3868340" cy="68425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CBB7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63931"/>
            <a:ext cx="3802821" cy="4105815"/>
          </a:xfr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379679"/>
            <a:ext cx="3887391" cy="68425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CBB77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63931"/>
            <a:ext cx="3821549" cy="4105815"/>
          </a:xfr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017" y="667951"/>
            <a:ext cx="6364333" cy="525123"/>
          </a:xfrm>
        </p:spPr>
        <p:txBody>
          <a:bodyPr/>
          <a:lstStyle>
            <a:lvl1pPr>
              <a:defRPr b="1">
                <a:solidFill>
                  <a:srgbClr val="042B6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77143" y="711494"/>
            <a:ext cx="6338207" cy="507705"/>
          </a:xfrm>
        </p:spPr>
        <p:txBody>
          <a:bodyPr/>
          <a:lstStyle>
            <a:lvl1pPr>
              <a:defRPr b="1">
                <a:solidFill>
                  <a:srgbClr val="042B6A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379312"/>
            <a:ext cx="2949178" cy="14161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79312"/>
            <a:ext cx="4629150" cy="44817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795452"/>
            <a:ext cx="2949178" cy="3073536"/>
          </a:xfrm>
        </p:spPr>
        <p:txBody>
          <a:bodyPr/>
          <a:lstStyle>
            <a:lvl1pPr marL="0" indent="0">
              <a:buNone/>
              <a:defRPr sz="1600" b="1">
                <a:solidFill>
                  <a:srgbClr val="CBB7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79312"/>
            <a:ext cx="4629150" cy="448173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9841" y="1379312"/>
            <a:ext cx="2949178" cy="141613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795452"/>
            <a:ext cx="2949178" cy="3073536"/>
          </a:xfrm>
        </p:spPr>
        <p:txBody>
          <a:bodyPr/>
          <a:lstStyle>
            <a:lvl1pPr marL="0" indent="0">
              <a:buNone/>
              <a:defRPr sz="1600" b="1">
                <a:solidFill>
                  <a:srgbClr val="CBB7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11977" y="548639"/>
            <a:ext cx="6303373" cy="818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469" y="1367246"/>
            <a:ext cx="8140881" cy="4809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4ACF-307E-DA45-A80F-C8CB808AE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baseline="0">
          <a:solidFill>
            <a:srgbClr val="042B6A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teaching.pitt.edu/accessibili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0" dirty="0">
                <a:latin typeface="Gill Sans" charset="0"/>
                <a:ea typeface="Gill Sans" charset="0"/>
                <a:cs typeface="Gill Sans" charset="0"/>
              </a:rPr>
              <a:t>Making Decisions About Accessibility: Considering Effort and Impact</a:t>
            </a:r>
            <a:endParaRPr lang="en-US" sz="44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i="1" dirty="0" smtClean="0">
              <a:solidFill>
                <a:srgbClr val="042B6A"/>
              </a:solidFill>
            </a:endParaRPr>
          </a:p>
          <a:p>
            <a:r>
              <a:rPr lang="en-US" i="1" dirty="0" smtClean="0">
                <a:solidFill>
                  <a:srgbClr val="042B6A"/>
                </a:solidFill>
              </a:rPr>
              <a:t>Laurie </a:t>
            </a:r>
            <a:r>
              <a:rPr lang="en-US" i="1" dirty="0" err="1" smtClean="0">
                <a:solidFill>
                  <a:srgbClr val="042B6A"/>
                </a:solidFill>
              </a:rPr>
              <a:t>Cochenour</a:t>
            </a:r>
            <a:r>
              <a:rPr lang="en-US" i="1" dirty="0" smtClean="0">
                <a:solidFill>
                  <a:srgbClr val="042B6A"/>
                </a:solidFill>
              </a:rPr>
              <a:t> </a:t>
            </a:r>
          </a:p>
          <a:p>
            <a:r>
              <a:rPr lang="en-US" i="1" dirty="0" smtClean="0">
                <a:solidFill>
                  <a:srgbClr val="042B6A"/>
                </a:solidFill>
              </a:rPr>
              <a:t>Senior Instructional Designer</a:t>
            </a:r>
            <a:endParaRPr lang="en-US" i="1" dirty="0">
              <a:solidFill>
                <a:srgbClr val="042B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1" y="661850"/>
            <a:ext cx="7760804" cy="1071155"/>
          </a:xfrm>
        </p:spPr>
        <p:txBody>
          <a:bodyPr/>
          <a:lstStyle/>
          <a:p>
            <a:r>
              <a:rPr lang="en-US" b="0" dirty="0" smtClean="0">
                <a:latin typeface="Gill Sans" charset="0"/>
                <a:ea typeface="Gill Sans" charset="0"/>
                <a:cs typeface="Gill Sans" charset="0"/>
              </a:rPr>
              <a:t>General Standard 8: Accessibility and Usability</a:t>
            </a:r>
            <a:endParaRPr lang="en-US" b="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2" y="1733006"/>
            <a:ext cx="7917558" cy="2473234"/>
          </a:xfrm>
        </p:spPr>
        <p:txBody>
          <a:bodyPr/>
          <a:lstStyle/>
          <a:p>
            <a:endParaRPr lang="en-US" dirty="0"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b="1" dirty="0" smtClean="0">
                <a:solidFill>
                  <a:srgbClr val="042B6A"/>
                </a:solidFill>
                <a:latin typeface="Gill Sans" charset="0"/>
                <a:ea typeface="Gill Sans" charset="0"/>
                <a:cs typeface="Gill Sans" charset="0"/>
              </a:rPr>
              <a:t>The course design reflects a commitment to accessibility, so that all learners can access all course content and activities, and to usability, so that all learners can easily navigate and interact with course components.</a:t>
            </a:r>
            <a:endParaRPr lang="en-US" b="1" dirty="0">
              <a:solidFill>
                <a:srgbClr val="042B6A"/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5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46514"/>
            <a:ext cx="7886700" cy="1628504"/>
          </a:xfrm>
        </p:spPr>
        <p:txBody>
          <a:bodyPr/>
          <a:lstStyle/>
          <a:p>
            <a:r>
              <a:rPr lang="en-US" b="0" dirty="0" smtClean="0">
                <a:latin typeface="Gill Sans" charset="0"/>
                <a:ea typeface="Gill Sans" charset="0"/>
                <a:cs typeface="Gill Sans" charset="0"/>
                <a:hlinkClick r:id="rId2"/>
              </a:rPr>
              <a:t>University Center for Teaching and Learning</a:t>
            </a:r>
            <a:endParaRPr lang="en-US" b="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2B6A"/>
                </a:solidFill>
              </a:rPr>
              <a:t>Accessibility Website:</a:t>
            </a:r>
          </a:p>
          <a:p>
            <a:r>
              <a:rPr lang="en-US" dirty="0" smtClean="0">
                <a:solidFill>
                  <a:srgbClr val="042B6A"/>
                </a:solidFill>
              </a:rPr>
              <a:t>http</a:t>
            </a:r>
            <a:r>
              <a:rPr lang="en-US" dirty="0">
                <a:solidFill>
                  <a:srgbClr val="042B6A"/>
                </a:solidFill>
              </a:rPr>
              <a:t>://</a:t>
            </a:r>
            <a:r>
              <a:rPr lang="en-US" dirty="0" err="1">
                <a:solidFill>
                  <a:srgbClr val="042B6A"/>
                </a:solidFill>
              </a:rPr>
              <a:t>www.teaching.pitt.edu</a:t>
            </a:r>
            <a:r>
              <a:rPr lang="en-US" dirty="0">
                <a:solidFill>
                  <a:srgbClr val="042B6A"/>
                </a:solidFill>
              </a:rPr>
              <a:t>/accessibility/</a:t>
            </a:r>
          </a:p>
        </p:txBody>
      </p:sp>
    </p:spTree>
    <p:extLst>
      <p:ext uri="{BB962C8B-B14F-4D97-AF65-F5344CB8AC3E}">
        <p14:creationId xmlns:p14="http://schemas.microsoft.com/office/powerpoint/2010/main" val="176986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_Template1" id="{8E290FB3-3023-2440-AA8C-F9B9654B4B16}" vid="{7655EEE5-7060-214E-B5B6-252CDC1992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PO_Template1</Template>
  <TotalTime>26</TotalTime>
  <Words>72</Words>
  <Application>Microsoft Macintosh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Gill Sans</vt:lpstr>
      <vt:lpstr>Arial</vt:lpstr>
      <vt:lpstr>Office Theme</vt:lpstr>
      <vt:lpstr>Making Decisions About Accessibility: Considering Effort and Impact</vt:lpstr>
      <vt:lpstr>General Standard 8: Accessibility and Usability</vt:lpstr>
      <vt:lpstr>University Center for Teaching and Learning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2016-10-11T15:12:16Z</dcterms:created>
  <dcterms:modified xsi:type="dcterms:W3CDTF">2016-10-11T15:47:32Z</dcterms:modified>
</cp:coreProperties>
</file>