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0"/>
  </p:notesMasterIdLst>
  <p:sldIdLst>
    <p:sldId id="256" r:id="rId2"/>
    <p:sldId id="269" r:id="rId3"/>
    <p:sldId id="274" r:id="rId4"/>
    <p:sldId id="270" r:id="rId5"/>
    <p:sldId id="271" r:id="rId6"/>
    <p:sldId id="272" r:id="rId7"/>
    <p:sldId id="273" r:id="rId8"/>
    <p:sldId id="260" r:id="rId9"/>
    <p:sldId id="266" r:id="rId10"/>
    <p:sldId id="265" r:id="rId11"/>
    <p:sldId id="267" r:id="rId12"/>
    <p:sldId id="275" r:id="rId13"/>
    <p:sldId id="261" r:id="rId14"/>
    <p:sldId id="262" r:id="rId15"/>
    <p:sldId id="264" r:id="rId16"/>
    <p:sldId id="277" r:id="rId17"/>
    <p:sldId id="276"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nza Mooring"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0" autoAdjust="0"/>
  </p:normalViewPr>
  <p:slideViewPr>
    <p:cSldViewPr snapToGrid="0" snapToObjects="1">
      <p:cViewPr varScale="1">
        <p:scale>
          <a:sx n="94" d="100"/>
          <a:sy n="94" d="100"/>
        </p:scale>
        <p:origin x="-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Rate how positive or negative you feel overall about nursing research.</c:v>
          </c:tx>
          <c:invertIfNegative val="0"/>
          <c:cat>
            <c:strRef>
              <c:f>Sheet1!$A$8:$A$18</c:f>
              <c:strCache>
                <c:ptCount val="11"/>
                <c:pt idx="0">
                  <c:v>0-Extremely Negative</c:v>
                </c:pt>
                <c:pt idx="1">
                  <c:v>1</c:v>
                </c:pt>
                <c:pt idx="2">
                  <c:v>2</c:v>
                </c:pt>
                <c:pt idx="3">
                  <c:v>3</c:v>
                </c:pt>
                <c:pt idx="4">
                  <c:v>4</c:v>
                </c:pt>
                <c:pt idx="5">
                  <c:v>5-neither negative nor positive</c:v>
                </c:pt>
                <c:pt idx="6">
                  <c:v>6</c:v>
                </c:pt>
                <c:pt idx="7">
                  <c:v>7</c:v>
                </c:pt>
                <c:pt idx="8">
                  <c:v>8</c:v>
                </c:pt>
                <c:pt idx="9">
                  <c:v>9</c:v>
                </c:pt>
                <c:pt idx="10">
                  <c:v>10-Extremely positive</c:v>
                </c:pt>
              </c:strCache>
            </c:strRef>
          </c:cat>
          <c:val>
            <c:numRef>
              <c:f>Sheet1!$B$8:$B$18</c:f>
              <c:numCache>
                <c:formatCode>General</c:formatCode>
                <c:ptCount val="11"/>
                <c:pt idx="0">
                  <c:v>0.0</c:v>
                </c:pt>
                <c:pt idx="1">
                  <c:v>0.0</c:v>
                </c:pt>
                <c:pt idx="2">
                  <c:v>10.0</c:v>
                </c:pt>
                <c:pt idx="3">
                  <c:v>2.0</c:v>
                </c:pt>
                <c:pt idx="4">
                  <c:v>3.0</c:v>
                </c:pt>
                <c:pt idx="5">
                  <c:v>9.0</c:v>
                </c:pt>
                <c:pt idx="6">
                  <c:v>0.0</c:v>
                </c:pt>
                <c:pt idx="7">
                  <c:v>0.0</c:v>
                </c:pt>
                <c:pt idx="8">
                  <c:v>2.0</c:v>
                </c:pt>
                <c:pt idx="9">
                  <c:v>0.0</c:v>
                </c:pt>
                <c:pt idx="10">
                  <c:v>0.0</c:v>
                </c:pt>
              </c:numCache>
            </c:numRef>
          </c:val>
        </c:ser>
        <c:dLbls>
          <c:showLegendKey val="0"/>
          <c:showVal val="0"/>
          <c:showCatName val="0"/>
          <c:showSerName val="0"/>
          <c:showPercent val="0"/>
          <c:showBubbleSize val="0"/>
        </c:dLbls>
        <c:gapWidth val="150"/>
        <c:axId val="2137309480"/>
        <c:axId val="2131432840"/>
      </c:barChart>
      <c:catAx>
        <c:axId val="2137309480"/>
        <c:scaling>
          <c:orientation val="minMax"/>
        </c:scaling>
        <c:delete val="0"/>
        <c:axPos val="b"/>
        <c:numFmt formatCode="General" sourceLinked="1"/>
        <c:majorTickMark val="out"/>
        <c:minorTickMark val="none"/>
        <c:tickLblPos val="nextTo"/>
        <c:txPr>
          <a:bodyPr/>
          <a:lstStyle/>
          <a:p>
            <a:pPr>
              <a:defRPr sz="1200"/>
            </a:pPr>
            <a:endParaRPr lang="en-US"/>
          </a:p>
        </c:txPr>
        <c:crossAx val="2131432840"/>
        <c:crosses val="autoZero"/>
        <c:auto val="1"/>
        <c:lblAlgn val="ctr"/>
        <c:lblOffset val="100"/>
        <c:noMultiLvlLbl val="0"/>
      </c:catAx>
      <c:valAx>
        <c:axId val="2131432840"/>
        <c:scaling>
          <c:orientation val="minMax"/>
        </c:scaling>
        <c:delete val="0"/>
        <c:axPos val="l"/>
        <c:majorGridlines/>
        <c:numFmt formatCode="General" sourceLinked="1"/>
        <c:majorTickMark val="out"/>
        <c:minorTickMark val="none"/>
        <c:tickLblPos val="nextTo"/>
        <c:crossAx val="2137309480"/>
        <c:crosses val="autoZero"/>
        <c:crossBetween val="between"/>
      </c:valAx>
    </c:plotArea>
    <c:legend>
      <c:legendPos val="r"/>
      <c:layout>
        <c:manualLayout>
          <c:xMode val="edge"/>
          <c:yMode val="edge"/>
          <c:x val="0.638230772101354"/>
          <c:y val="0.253161320151214"/>
          <c:w val="0.342811881927081"/>
          <c:h val="0.38104727376784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v>Can you see yourself doing research in the future?</c:v>
          </c:tx>
          <c:invertIfNegative val="0"/>
          <c:cat>
            <c:strRef>
              <c:f>Sheet1!$D$1:$E$1</c:f>
              <c:strCache>
                <c:ptCount val="2"/>
                <c:pt idx="0">
                  <c:v>YES</c:v>
                </c:pt>
                <c:pt idx="1">
                  <c:v>NO</c:v>
                </c:pt>
              </c:strCache>
            </c:strRef>
          </c:cat>
          <c:val>
            <c:numRef>
              <c:f>Sheet1!$D$2:$E$2</c:f>
              <c:numCache>
                <c:formatCode>General</c:formatCode>
                <c:ptCount val="2"/>
                <c:pt idx="0">
                  <c:v>23.0</c:v>
                </c:pt>
                <c:pt idx="1">
                  <c:v>3.0</c:v>
                </c:pt>
              </c:numCache>
            </c:numRef>
          </c:val>
        </c:ser>
        <c:dLbls>
          <c:showLegendKey val="0"/>
          <c:showVal val="0"/>
          <c:showCatName val="0"/>
          <c:showSerName val="0"/>
          <c:showPercent val="0"/>
          <c:showBubbleSize val="0"/>
        </c:dLbls>
        <c:gapWidth val="150"/>
        <c:axId val="-2120685720"/>
        <c:axId val="-2114780904"/>
      </c:barChart>
      <c:catAx>
        <c:axId val="-2120685720"/>
        <c:scaling>
          <c:orientation val="minMax"/>
        </c:scaling>
        <c:delete val="0"/>
        <c:axPos val="b"/>
        <c:numFmt formatCode="General" sourceLinked="0"/>
        <c:majorTickMark val="out"/>
        <c:minorTickMark val="none"/>
        <c:tickLblPos val="nextTo"/>
        <c:txPr>
          <a:bodyPr/>
          <a:lstStyle/>
          <a:p>
            <a:pPr>
              <a:defRPr sz="1200"/>
            </a:pPr>
            <a:endParaRPr lang="en-US"/>
          </a:p>
        </c:txPr>
        <c:crossAx val="-2114780904"/>
        <c:crosses val="autoZero"/>
        <c:auto val="1"/>
        <c:lblAlgn val="ctr"/>
        <c:lblOffset val="100"/>
        <c:noMultiLvlLbl val="0"/>
      </c:catAx>
      <c:valAx>
        <c:axId val="-2114780904"/>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20685720"/>
        <c:crosses val="autoZero"/>
        <c:crossBetween val="between"/>
      </c:valAx>
    </c:plotArea>
    <c:legend>
      <c:legendPos val="r"/>
      <c:layout/>
      <c:overlay val="0"/>
      <c:txPr>
        <a:bodyPr/>
        <a:lstStyle/>
        <a:p>
          <a:pPr>
            <a:defRPr sz="1200"/>
          </a:pPr>
          <a:endParaRPr lang="en-US"/>
        </a:p>
      </c:txPr>
    </c:legend>
    <c:plotVisOnly val="1"/>
    <c:dispBlanksAs val="gap"/>
    <c:showDLblsOverMax val="0"/>
  </c:chart>
  <c:spPr>
    <a:no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01611111111111"/>
          <c:y val="0.0"/>
        </c:manualLayout>
      </c:layout>
      <c:overlay val="0"/>
    </c:title>
    <c:autoTitleDeleted val="0"/>
    <c:plotArea>
      <c:layout>
        <c:manualLayout>
          <c:layoutTarget val="inner"/>
          <c:xMode val="edge"/>
          <c:yMode val="edge"/>
          <c:x val="0.0787219726239778"/>
          <c:y val="0.185939073009725"/>
          <c:w val="0.652673545433954"/>
          <c:h val="0.716199001122143"/>
        </c:manualLayout>
      </c:layout>
      <c:barChart>
        <c:barDir val="col"/>
        <c:grouping val="clustered"/>
        <c:varyColors val="0"/>
        <c:ser>
          <c:idx val="0"/>
          <c:order val="0"/>
          <c:tx>
            <c:v>Do you understand the steps of the research process</c:v>
          </c:tx>
          <c:invertIfNegative val="0"/>
          <c:cat>
            <c:strRef>
              <c:f>Sheet1!$H$1:$I$1</c:f>
              <c:strCache>
                <c:ptCount val="2"/>
                <c:pt idx="0">
                  <c:v>yes</c:v>
                </c:pt>
                <c:pt idx="1">
                  <c:v>no</c:v>
                </c:pt>
              </c:strCache>
            </c:strRef>
          </c:cat>
          <c:val>
            <c:numRef>
              <c:f>Sheet1!$H$2:$I$2</c:f>
              <c:numCache>
                <c:formatCode>General</c:formatCode>
                <c:ptCount val="2"/>
                <c:pt idx="0">
                  <c:v>25.0</c:v>
                </c:pt>
                <c:pt idx="1">
                  <c:v>1.0</c:v>
                </c:pt>
              </c:numCache>
            </c:numRef>
          </c:val>
        </c:ser>
        <c:dLbls>
          <c:showLegendKey val="0"/>
          <c:showVal val="0"/>
          <c:showCatName val="0"/>
          <c:showSerName val="0"/>
          <c:showPercent val="0"/>
          <c:showBubbleSize val="0"/>
        </c:dLbls>
        <c:gapWidth val="150"/>
        <c:axId val="-2114734488"/>
        <c:axId val="-2114824616"/>
      </c:barChart>
      <c:catAx>
        <c:axId val="-2114734488"/>
        <c:scaling>
          <c:orientation val="minMax"/>
        </c:scaling>
        <c:delete val="0"/>
        <c:axPos val="b"/>
        <c:numFmt formatCode="General" sourceLinked="0"/>
        <c:majorTickMark val="out"/>
        <c:minorTickMark val="none"/>
        <c:tickLblPos val="nextTo"/>
        <c:txPr>
          <a:bodyPr/>
          <a:lstStyle/>
          <a:p>
            <a:pPr>
              <a:defRPr sz="1200"/>
            </a:pPr>
            <a:endParaRPr lang="en-US"/>
          </a:p>
        </c:txPr>
        <c:crossAx val="-2114824616"/>
        <c:crosses val="autoZero"/>
        <c:auto val="1"/>
        <c:lblAlgn val="ctr"/>
        <c:lblOffset val="100"/>
        <c:noMultiLvlLbl val="0"/>
      </c:catAx>
      <c:valAx>
        <c:axId val="-2114824616"/>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2114734488"/>
        <c:crosses val="autoZero"/>
        <c:crossBetween val="between"/>
      </c:valAx>
    </c:plotArea>
    <c:legend>
      <c:legendPos val="r"/>
      <c:layout>
        <c:manualLayout>
          <c:xMode val="edge"/>
          <c:yMode val="edge"/>
          <c:x val="0.709353244264327"/>
          <c:y val="0.458270659355862"/>
          <c:w val="0.288263426737315"/>
          <c:h val="0.279109291110657"/>
        </c:manualLayout>
      </c:layout>
      <c:overlay val="0"/>
      <c:txPr>
        <a:bodyPr/>
        <a:lstStyle/>
        <a:p>
          <a:pPr>
            <a:defRPr sz="1200"/>
          </a:pPr>
          <a:endParaRPr lang="en-US"/>
        </a:p>
      </c:txPr>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18772965879265"/>
          <c:y val="0.0277777777777778"/>
          <c:w val="0.565943569553806"/>
          <c:h val="0.822469378827647"/>
        </c:manualLayout>
      </c:layout>
      <c:barChart>
        <c:barDir val="col"/>
        <c:grouping val="clustered"/>
        <c:varyColors val="0"/>
        <c:ser>
          <c:idx val="0"/>
          <c:order val="0"/>
          <c:tx>
            <c:v>Can you see yourself doing research in the future?</c:v>
          </c:tx>
          <c:invertIfNegative val="0"/>
          <c:cat>
            <c:strRef>
              <c:f>Sheet1!$C$6:$D$6</c:f>
              <c:strCache>
                <c:ptCount val="2"/>
                <c:pt idx="0">
                  <c:v>Yes</c:v>
                </c:pt>
                <c:pt idx="1">
                  <c:v>No</c:v>
                </c:pt>
              </c:strCache>
            </c:strRef>
          </c:cat>
          <c:val>
            <c:numRef>
              <c:f>Sheet1!$C$7:$D$7</c:f>
              <c:numCache>
                <c:formatCode>General</c:formatCode>
                <c:ptCount val="2"/>
                <c:pt idx="0">
                  <c:v>3.0</c:v>
                </c:pt>
                <c:pt idx="1">
                  <c:v>25.0</c:v>
                </c:pt>
              </c:numCache>
            </c:numRef>
          </c:val>
        </c:ser>
        <c:dLbls>
          <c:showLegendKey val="0"/>
          <c:showVal val="0"/>
          <c:showCatName val="0"/>
          <c:showSerName val="0"/>
          <c:showPercent val="0"/>
          <c:showBubbleSize val="0"/>
        </c:dLbls>
        <c:gapWidth val="150"/>
        <c:axId val="2129943016"/>
        <c:axId val="-2116003592"/>
      </c:barChart>
      <c:catAx>
        <c:axId val="2129943016"/>
        <c:scaling>
          <c:orientation val="minMax"/>
        </c:scaling>
        <c:delete val="0"/>
        <c:axPos val="b"/>
        <c:majorTickMark val="out"/>
        <c:minorTickMark val="none"/>
        <c:tickLblPos val="nextTo"/>
        <c:crossAx val="-2116003592"/>
        <c:crosses val="autoZero"/>
        <c:auto val="1"/>
        <c:lblAlgn val="ctr"/>
        <c:lblOffset val="100"/>
        <c:noMultiLvlLbl val="0"/>
      </c:catAx>
      <c:valAx>
        <c:axId val="-2116003592"/>
        <c:scaling>
          <c:orientation val="minMax"/>
        </c:scaling>
        <c:delete val="0"/>
        <c:axPos val="l"/>
        <c:majorGridlines/>
        <c:numFmt formatCode="General" sourceLinked="1"/>
        <c:majorTickMark val="out"/>
        <c:minorTickMark val="none"/>
        <c:tickLblPos val="nextTo"/>
        <c:crossAx val="2129943016"/>
        <c:crosses val="autoZero"/>
        <c:crossBetween val="between"/>
      </c:valAx>
    </c:plotArea>
    <c:legend>
      <c:legendPos val="r"/>
      <c:layout>
        <c:manualLayout>
          <c:xMode val="edge"/>
          <c:yMode val="edge"/>
          <c:x val="0.726969160104987"/>
          <c:y val="0.165178332682502"/>
          <c:w val="0.250808617672791"/>
          <c:h val="0.700754055583977"/>
        </c:manualLayout>
      </c:layout>
      <c:overlay val="0"/>
      <c:txPr>
        <a:bodyPr/>
        <a:lstStyle/>
        <a:p>
          <a:pPr>
            <a:defRPr sz="12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9F503-3394-D942-8893-A30FF4501A76}" type="datetimeFigureOut">
              <a:rPr lang="en-US" smtClean="0"/>
              <a:t>3/9/16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9163F-9747-9047-BFE9-DCF66E3CBEAB}" type="slidenum">
              <a:rPr lang="en-US" smtClean="0"/>
              <a:t>‹#›</a:t>
            </a:fld>
            <a:endParaRPr lang="en-US"/>
          </a:p>
        </p:txBody>
      </p:sp>
    </p:spTree>
    <p:extLst>
      <p:ext uri="{BB962C8B-B14F-4D97-AF65-F5344CB8AC3E}">
        <p14:creationId xmlns:p14="http://schemas.microsoft.com/office/powerpoint/2010/main" val="914520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a:t>
            </a:fld>
            <a:endParaRPr lang="en-US"/>
          </a:p>
        </p:txBody>
      </p:sp>
    </p:spTree>
    <p:extLst>
      <p:ext uri="{BB962C8B-B14F-4D97-AF65-F5344CB8AC3E}">
        <p14:creationId xmlns:p14="http://schemas.microsoft.com/office/powerpoint/2010/main" val="1270574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had been taught</a:t>
            </a:r>
            <a:r>
              <a:rPr lang="en-US" baseline="0" dirty="0" smtClean="0"/>
              <a:t> for several years, by graduate level faculty who conducted their own research. Additionally, it has the same objectives as the online research course taught to practicing nurses. </a:t>
            </a:r>
          </a:p>
          <a:p>
            <a:r>
              <a:rPr lang="en-US" baseline="0" dirty="0" smtClean="0"/>
              <a:t>Step 1: Recognize the need for change (survey to previous research students, feedback)</a:t>
            </a:r>
          </a:p>
          <a:p>
            <a:r>
              <a:rPr lang="en-US" baseline="0" dirty="0" smtClean="0"/>
              <a:t>Step 2: Don’t be afraid to speak up (Spoke with team lead for the course about the need)</a:t>
            </a:r>
          </a:p>
          <a:p>
            <a:r>
              <a:rPr lang="en-US" baseline="0" dirty="0" smtClean="0"/>
              <a:t>Step 3: Don’t be afraid to try something different (created a flipped class, despite past course outline)</a:t>
            </a:r>
          </a:p>
          <a:p>
            <a:r>
              <a:rPr lang="en-US" baseline="0" dirty="0" smtClean="0"/>
              <a:t>Step 4: Don’t be afraid to fail, just make adjustments and move forward (Some assignments didn’t work out, but I adjusted during the semester, and accepted student feedback)</a:t>
            </a:r>
          </a:p>
          <a:p>
            <a:r>
              <a:rPr lang="en-US" baseline="0" dirty="0" smtClean="0"/>
              <a:t>Step 5: Allow other faculty to see the progress (Invited faculty to the poster presentation and they saw the improvement/growth, welcomed the changes in other courses)</a:t>
            </a:r>
          </a:p>
          <a:p>
            <a:r>
              <a:rPr lang="en-US" baseline="0" dirty="0" smtClean="0"/>
              <a:t/>
            </a:r>
            <a:br>
              <a:rPr lang="en-US" baseline="0" dirty="0" smtClean="0"/>
            </a:br>
            <a:r>
              <a:rPr lang="en-US" baseline="0" dirty="0" smtClean="0"/>
              <a:t>Student feedback on the course was also helpful! Pick articles/content that are interesting and familiar to students; </a:t>
            </a:r>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13</a:t>
            </a:fld>
            <a:endParaRPr lang="en-US"/>
          </a:p>
        </p:txBody>
      </p:sp>
    </p:spTree>
    <p:extLst>
      <p:ext uri="{BB962C8B-B14F-4D97-AF65-F5344CB8AC3E}">
        <p14:creationId xmlns:p14="http://schemas.microsoft.com/office/powerpoint/2010/main" val="300927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students enjoyed the process</a:t>
            </a:r>
          </a:p>
          <a:p>
            <a:r>
              <a:rPr lang="en-US" baseline="0" dirty="0" smtClean="0"/>
              <a:t>All said they learned about research</a:t>
            </a:r>
          </a:p>
          <a:p>
            <a:r>
              <a:rPr lang="en-US" baseline="0" dirty="0" smtClean="0"/>
              <a:t>First day- survey only 3 people said they liked/interested in research</a:t>
            </a:r>
          </a:p>
          <a:p>
            <a:r>
              <a:rPr lang="en-US" baseline="0" dirty="0" smtClean="0"/>
              <a:t>Last day- 85% said they liked research, could see themselves doing research in the future, and understood the steps of the research process </a:t>
            </a:r>
          </a:p>
          <a:p>
            <a:r>
              <a:rPr lang="en-US" baseline="0" dirty="0" smtClean="0"/>
              <a:t>	-100% said they preferred the format of this class to how it was described by other students the previous year</a:t>
            </a:r>
          </a:p>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14</a:t>
            </a:fld>
            <a:endParaRPr lang="en-US"/>
          </a:p>
        </p:txBody>
      </p:sp>
    </p:spTree>
    <p:extLst>
      <p:ext uri="{BB962C8B-B14F-4D97-AF65-F5344CB8AC3E}">
        <p14:creationId xmlns:p14="http://schemas.microsoft.com/office/powerpoint/2010/main" val="332593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15</a:t>
            </a:fld>
            <a:endParaRPr lang="en-US"/>
          </a:p>
        </p:txBody>
      </p:sp>
    </p:spTree>
    <p:extLst>
      <p:ext uri="{BB962C8B-B14F-4D97-AF65-F5344CB8AC3E}">
        <p14:creationId xmlns:p14="http://schemas.microsoft.com/office/powerpoint/2010/main" val="98803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17</a:t>
            </a:fld>
            <a:endParaRPr lang="en-US"/>
          </a:p>
        </p:txBody>
      </p:sp>
    </p:spTree>
    <p:extLst>
      <p:ext uri="{BB962C8B-B14F-4D97-AF65-F5344CB8AC3E}">
        <p14:creationId xmlns:p14="http://schemas.microsoft.com/office/powerpoint/2010/main" val="31059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18</a:t>
            </a:fld>
            <a:endParaRPr lang="en-US"/>
          </a:p>
        </p:txBody>
      </p:sp>
    </p:spTree>
    <p:extLst>
      <p:ext uri="{BB962C8B-B14F-4D97-AF65-F5344CB8AC3E}">
        <p14:creationId xmlns:p14="http://schemas.microsoft.com/office/powerpoint/2010/main" val="202598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3</a:t>
            </a:fld>
            <a:endParaRPr lang="en-US"/>
          </a:p>
        </p:txBody>
      </p:sp>
    </p:spTree>
    <p:extLst>
      <p:ext uri="{BB962C8B-B14F-4D97-AF65-F5344CB8AC3E}">
        <p14:creationId xmlns:p14="http://schemas.microsoft.com/office/powerpoint/2010/main" val="127089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course is a true hybrid course in that it only meets one day a week. 4 out of 15 class days would</a:t>
            </a:r>
            <a:r>
              <a:rPr lang="en-US" baseline="0" dirty="0" smtClean="0"/>
              <a:t> be online and not face-to-face.</a:t>
            </a:r>
          </a:p>
          <a:p>
            <a:r>
              <a:rPr lang="en-US" baseline="0" dirty="0" smtClean="0"/>
              <a:t>This course is also offered in the RN-BSN program. Which is a completely online program.</a:t>
            </a:r>
            <a:endParaRPr lang="en-US" dirty="0"/>
          </a:p>
        </p:txBody>
      </p:sp>
      <p:sp>
        <p:nvSpPr>
          <p:cNvPr id="4" name="Slide Number Placeholder 3"/>
          <p:cNvSpPr>
            <a:spLocks noGrp="1"/>
          </p:cNvSpPr>
          <p:nvPr>
            <p:ph type="sldNum" sz="quarter" idx="10"/>
          </p:nvPr>
        </p:nvSpPr>
        <p:spPr/>
        <p:txBody>
          <a:bodyPr/>
          <a:lstStyle/>
          <a:p>
            <a:fld id="{75AE83E5-134D-1B4A-A5CC-B411F7ED899C}" type="slidenum">
              <a:rPr lang="en-US" smtClean="0"/>
              <a:t>4</a:t>
            </a:fld>
            <a:endParaRPr lang="en-US"/>
          </a:p>
        </p:txBody>
      </p:sp>
    </p:spTree>
    <p:extLst>
      <p:ext uri="{BB962C8B-B14F-4D97-AF65-F5344CB8AC3E}">
        <p14:creationId xmlns:p14="http://schemas.microsoft.com/office/powerpoint/2010/main" val="258989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contained article</a:t>
            </a:r>
            <a:r>
              <a:rPr lang="en-US" baseline="0" dirty="0" smtClean="0"/>
              <a:t> critiques, review of literature, and a discussion board to allow students to answer a question about research. This was the students first and only course related to research. The assignments were based on a higher level of knowledge and research skills which the learner did not yet possess. The students were confused and struggle with the course. The assignments were created for the higher level students in an online environment. Students felt the course was a waste of time and not beneficial to their learning. The students did not understand why research in nursing was important or how it applied to them.</a:t>
            </a:r>
            <a:endParaRPr lang="en-US" dirty="0"/>
          </a:p>
        </p:txBody>
      </p:sp>
      <p:sp>
        <p:nvSpPr>
          <p:cNvPr id="4" name="Slide Number Placeholder 3"/>
          <p:cNvSpPr>
            <a:spLocks noGrp="1"/>
          </p:cNvSpPr>
          <p:nvPr>
            <p:ph type="sldNum" sz="quarter" idx="10"/>
          </p:nvPr>
        </p:nvSpPr>
        <p:spPr/>
        <p:txBody>
          <a:bodyPr/>
          <a:lstStyle/>
          <a:p>
            <a:fld id="{75AE83E5-134D-1B4A-A5CC-B411F7ED899C}" type="slidenum">
              <a:rPr lang="en-US" smtClean="0"/>
              <a:t>5</a:t>
            </a:fld>
            <a:endParaRPr lang="en-US"/>
          </a:p>
        </p:txBody>
      </p:sp>
    </p:spTree>
    <p:extLst>
      <p:ext uri="{BB962C8B-B14F-4D97-AF65-F5344CB8AC3E}">
        <p14:creationId xmlns:p14="http://schemas.microsoft.com/office/powerpoint/2010/main" val="5399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QM</a:t>
            </a:r>
            <a:r>
              <a:rPr lang="en-US" baseline="0" dirty="0" smtClean="0"/>
              <a:t> is mainly associated with the online method of instruction. In applying the standards, to the nursing hybrid research course that overall delivery and outcome of the course was impacted. Originally the course was very tiresome and confusing for the students. The face-to-face portion consisted of power points reviewing the material in the text book or questions to answer from the students reading. The interaction between professor and student was limited. The students just memorized the material, not fully understanding the content,</a:t>
            </a:r>
          </a:p>
          <a:p>
            <a:r>
              <a:rPr lang="en-US" baseline="0" dirty="0" smtClean="0"/>
              <a:t>The assignments and lecture did not fully meet the course objectives. </a:t>
            </a:r>
            <a:endParaRPr lang="en-US" dirty="0"/>
          </a:p>
        </p:txBody>
      </p:sp>
      <p:sp>
        <p:nvSpPr>
          <p:cNvPr id="4" name="Slide Number Placeholder 3"/>
          <p:cNvSpPr>
            <a:spLocks noGrp="1"/>
          </p:cNvSpPr>
          <p:nvPr>
            <p:ph type="sldNum" sz="quarter" idx="10"/>
          </p:nvPr>
        </p:nvSpPr>
        <p:spPr/>
        <p:txBody>
          <a:bodyPr/>
          <a:lstStyle/>
          <a:p>
            <a:fld id="{75AE83E5-134D-1B4A-A5CC-B411F7ED899C}" type="slidenum">
              <a:rPr lang="en-US" smtClean="0"/>
              <a:t>6</a:t>
            </a:fld>
            <a:endParaRPr lang="en-US"/>
          </a:p>
        </p:txBody>
      </p:sp>
    </p:spTree>
    <p:extLst>
      <p:ext uri="{BB962C8B-B14F-4D97-AF65-F5344CB8AC3E}">
        <p14:creationId xmlns:p14="http://schemas.microsoft.com/office/powerpoint/2010/main" val="341401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a:t>
            </a:r>
            <a:r>
              <a:rPr lang="en-US" baseline="0" dirty="0" smtClean="0"/>
              <a:t> new faculty took over the course (</a:t>
            </a:r>
            <a:r>
              <a:rPr lang="en-US" baseline="0" dirty="0" err="1" smtClean="0"/>
              <a:t>Quanza</a:t>
            </a:r>
            <a:r>
              <a:rPr lang="en-US" baseline="0" dirty="0" smtClean="0"/>
              <a:t>) the first semester the course was taught as previously taught. (Spring of 2014) Notes were taken and student evaluations of the course were reviewed. A survey was given to the students in the beginning and end of each semester.</a:t>
            </a:r>
          </a:p>
          <a:p>
            <a:r>
              <a:rPr lang="en-US" baseline="0" dirty="0" smtClean="0"/>
              <a:t>The instructor teaching the course and the course leader both took courses in QM training.</a:t>
            </a:r>
          </a:p>
          <a:p>
            <a:r>
              <a:rPr lang="en-US" baseline="0" dirty="0" smtClean="0"/>
              <a:t>Spring of 2015 Some new changes were made. The Fall of 2015 the major QM changes to the </a:t>
            </a:r>
            <a:r>
              <a:rPr lang="en-US" baseline="0" smtClean="0"/>
              <a:t>course were made.</a:t>
            </a:r>
            <a:endParaRPr lang="en-US" baseline="0" dirty="0" smtClean="0"/>
          </a:p>
          <a:p>
            <a:r>
              <a:rPr lang="en-US" baseline="0" dirty="0" smtClean="0"/>
              <a:t>The changes were worked on and implemented the following year based on the QM guidelines and standards. Objectives were reviewed and assignments were changed or new assignments created to alignment with objectives so the students could meet the objectives and understand the learning process. The students were able to visualize and piece together why assignments were important.</a:t>
            </a:r>
            <a:endParaRPr lang="en-US" dirty="0"/>
          </a:p>
        </p:txBody>
      </p:sp>
      <p:sp>
        <p:nvSpPr>
          <p:cNvPr id="4" name="Slide Number Placeholder 3"/>
          <p:cNvSpPr>
            <a:spLocks noGrp="1"/>
          </p:cNvSpPr>
          <p:nvPr>
            <p:ph type="sldNum" sz="quarter" idx="10"/>
          </p:nvPr>
        </p:nvSpPr>
        <p:spPr/>
        <p:txBody>
          <a:bodyPr/>
          <a:lstStyle/>
          <a:p>
            <a:fld id="{75AE83E5-134D-1B4A-A5CC-B411F7ED899C}" type="slidenum">
              <a:rPr lang="en-US" smtClean="0"/>
              <a:t>7</a:t>
            </a:fld>
            <a:endParaRPr lang="en-US"/>
          </a:p>
        </p:txBody>
      </p:sp>
    </p:spTree>
    <p:extLst>
      <p:ext uri="{BB962C8B-B14F-4D97-AF65-F5344CB8AC3E}">
        <p14:creationId xmlns:p14="http://schemas.microsoft.com/office/powerpoint/2010/main" val="138344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Re-writing</a:t>
            </a:r>
          </a:p>
          <a:p>
            <a:pPr marL="171450" indent="-171450">
              <a:buFont typeface="Arial"/>
              <a:buChar char="•"/>
            </a:pPr>
            <a:r>
              <a:rPr lang="en-US" dirty="0" smtClean="0"/>
              <a:t>narrowed</a:t>
            </a:r>
            <a:r>
              <a:rPr lang="en-US" baseline="0" dirty="0" smtClean="0"/>
              <a:t> to only 6</a:t>
            </a:r>
          </a:p>
          <a:p>
            <a:pPr marL="171450" indent="-171450">
              <a:buFont typeface="Arial"/>
              <a:buChar char="•"/>
            </a:pPr>
            <a:r>
              <a:rPr lang="en-US" baseline="0" dirty="0" smtClean="0"/>
              <a:t>Had to keep some that seemed to be incongruent with content because of program SLOs</a:t>
            </a:r>
          </a:p>
          <a:p>
            <a:pPr marL="171450" indent="-171450">
              <a:buFont typeface="Arial"/>
              <a:buChar char="•"/>
            </a:pPr>
            <a:r>
              <a:rPr lang="en-US" baseline="0" dirty="0" smtClean="0"/>
              <a:t>Increased Bloom’s level to application and analysis for course level</a:t>
            </a:r>
          </a:p>
          <a:p>
            <a:pPr marL="171450" indent="-171450">
              <a:buFont typeface="Arial"/>
              <a:buChar char="•"/>
            </a:pPr>
            <a:r>
              <a:rPr lang="en-US" baseline="0" dirty="0" smtClean="0"/>
              <a:t>Wrote unit level objectives to align with QM standards</a:t>
            </a:r>
          </a:p>
          <a:p>
            <a:pPr marL="171450" indent="-171450">
              <a:buFont typeface="Arial"/>
              <a:buChar char="•"/>
            </a:pPr>
            <a:r>
              <a:rPr lang="en-US" baseline="0" dirty="0" smtClean="0"/>
              <a:t>No outside resources had been used previously, so pulled in technology, videos, other articles</a:t>
            </a:r>
          </a:p>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94C9163F-9747-9047-BFE9-DCF66E3CBEAB}" type="slidenum">
              <a:rPr lang="en-US" smtClean="0"/>
              <a:t>8</a:t>
            </a:fld>
            <a:endParaRPr lang="en-US"/>
          </a:p>
        </p:txBody>
      </p:sp>
    </p:spTree>
    <p:extLst>
      <p:ext uri="{BB962C8B-B14F-4D97-AF65-F5344CB8AC3E}">
        <p14:creationId xmlns:p14="http://schemas.microsoft.com/office/powerpoint/2010/main" val="112599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aseline="0" dirty="0" smtClean="0"/>
              <a:t>Creating New Assignments</a:t>
            </a:r>
          </a:p>
          <a:p>
            <a:pPr marL="171450" indent="-171450">
              <a:buFont typeface="Arial"/>
              <a:buChar char="•"/>
            </a:pPr>
            <a:r>
              <a:rPr lang="en-US" baseline="0" dirty="0" smtClean="0"/>
              <a:t>Previously assignments were writing intensive, and all individual</a:t>
            </a:r>
          </a:p>
          <a:p>
            <a:pPr marL="171450" indent="-171450">
              <a:buFont typeface="Arial"/>
              <a:buChar char="•"/>
            </a:pPr>
            <a:r>
              <a:rPr lang="en-US" baseline="0" dirty="0" smtClean="0"/>
              <a:t>Covered in-depth research process</a:t>
            </a:r>
          </a:p>
          <a:p>
            <a:pPr marL="171450" indent="-171450">
              <a:buFont typeface="Arial"/>
              <a:buChar char="•"/>
            </a:pPr>
            <a:r>
              <a:rPr lang="en-US" baseline="0" dirty="0" smtClean="0"/>
              <a:t>Recreated the course to be more engaging and meaningful to students</a:t>
            </a:r>
          </a:p>
          <a:p>
            <a:pPr marL="171450" indent="-171450">
              <a:buFont typeface="Arial"/>
              <a:buChar char="•"/>
            </a:pPr>
            <a:r>
              <a:rPr lang="en-US" baseline="0" dirty="0" smtClean="0"/>
              <a:t>The goal was for the students to understand/implement the steps of the process, and how to distinguish rigorous/good research/articles</a:t>
            </a:r>
          </a:p>
          <a:p>
            <a:pPr marL="171450" indent="-171450">
              <a:buFont typeface="Arial"/>
              <a:buChar char="•"/>
            </a:pPr>
            <a:r>
              <a:rPr lang="en-US" baseline="0" dirty="0" smtClean="0"/>
              <a:t>Semester-long group project that built up to a complete research study and presentation</a:t>
            </a:r>
          </a:p>
          <a:p>
            <a:pPr marL="171450" indent="-171450">
              <a:buFont typeface="Arial"/>
              <a:buChar char="•"/>
            </a:pPr>
            <a:endParaRPr lang="en-US" baseline="0" dirty="0" smtClean="0"/>
          </a:p>
          <a:p>
            <a:pPr marL="171450" indent="-171450">
              <a:buFont typeface="Arial"/>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C9163F-9747-9047-BFE9-DCF66E3CBEAB}" type="slidenum">
              <a:rPr lang="en-US" smtClean="0"/>
              <a:t>10</a:t>
            </a:fld>
            <a:endParaRPr lang="en-US"/>
          </a:p>
        </p:txBody>
      </p:sp>
    </p:spTree>
    <p:extLst>
      <p:ext uri="{BB962C8B-B14F-4D97-AF65-F5344CB8AC3E}">
        <p14:creationId xmlns:p14="http://schemas.microsoft.com/office/powerpoint/2010/main" val="65688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How</a:t>
            </a:r>
            <a:r>
              <a:rPr lang="en-US" baseline="0" dirty="0" smtClean="0"/>
              <a:t> Do you feel survey, your perception of research/evidence based practice</a:t>
            </a:r>
          </a:p>
          <a:p>
            <a:pPr marL="228600" indent="-228600">
              <a:buFont typeface="+mj-lt"/>
              <a:buAutoNum type="arabicPeriod"/>
            </a:pPr>
            <a:r>
              <a:rPr lang="en-US" dirty="0" smtClean="0"/>
              <a:t>Select</a:t>
            </a:r>
            <a:r>
              <a:rPr lang="en-US" baseline="0" dirty="0" smtClean="0"/>
              <a:t> a topic, basics of qualitative vs. quantitative research</a:t>
            </a:r>
          </a:p>
          <a:p>
            <a:pPr marL="228600" indent="-228600">
              <a:buFont typeface="+mj-lt"/>
              <a:buAutoNum type="arabicPeriod"/>
            </a:pPr>
            <a:r>
              <a:rPr lang="en-US" baseline="0" dirty="0" smtClean="0"/>
              <a:t>Write problem statement, research questions, hypotheses, create survey monkey account</a:t>
            </a:r>
          </a:p>
          <a:p>
            <a:pPr marL="228600" indent="-228600">
              <a:buFont typeface="+mj-lt"/>
              <a:buAutoNum type="arabicPeriod"/>
            </a:pPr>
            <a:r>
              <a:rPr lang="en-US" baseline="0" dirty="0" smtClean="0"/>
              <a:t>Review problem statement, hypotheses and refine them; choose methodology (</a:t>
            </a:r>
            <a:r>
              <a:rPr lang="en-US" baseline="0" dirty="0" err="1" smtClean="0"/>
              <a:t>qual</a:t>
            </a:r>
            <a:r>
              <a:rPr lang="en-US" baseline="0" dirty="0" smtClean="0"/>
              <a:t>, quant, mixed methods)</a:t>
            </a:r>
          </a:p>
          <a:p>
            <a:pPr marL="228600" indent="-228600">
              <a:buFont typeface="+mj-lt"/>
              <a:buAutoNum type="arabicPeriod"/>
            </a:pPr>
            <a:r>
              <a:rPr lang="en-US" baseline="0" dirty="0" smtClean="0"/>
              <a:t>Fill out an IRB application, create an informed consent</a:t>
            </a:r>
          </a:p>
          <a:p>
            <a:pPr marL="228600" indent="-228600">
              <a:buFont typeface="+mj-lt"/>
              <a:buAutoNum type="arabicPeriod"/>
            </a:pPr>
            <a:r>
              <a:rPr lang="en-US" baseline="0" dirty="0" smtClean="0"/>
              <a:t>Complete annotated bibliography and find theoretical framework for study</a:t>
            </a:r>
          </a:p>
          <a:p>
            <a:pPr marL="228600" indent="-228600">
              <a:buFont typeface="+mj-lt"/>
              <a:buAutoNum type="arabicPeriod"/>
            </a:pPr>
            <a:r>
              <a:rPr lang="en-US" baseline="0" dirty="0" smtClean="0"/>
              <a:t>Discuss specifics of quantitative research design</a:t>
            </a:r>
          </a:p>
          <a:p>
            <a:pPr marL="228600" indent="-228600">
              <a:buFont typeface="+mj-lt"/>
              <a:buAutoNum type="arabicPeriod"/>
            </a:pPr>
            <a:r>
              <a:rPr lang="en-US" baseline="0" dirty="0" smtClean="0"/>
              <a:t>Discuss specifics of qualitative research design</a:t>
            </a:r>
          </a:p>
          <a:p>
            <a:pPr marL="228600" indent="-228600">
              <a:buFont typeface="+mj-lt"/>
              <a:buAutoNum type="arabicPeriod"/>
            </a:pPr>
            <a:r>
              <a:rPr lang="en-US" baseline="0" dirty="0" smtClean="0"/>
              <a:t>Decide who population is and what measurements will be used, how to perform data collection</a:t>
            </a:r>
          </a:p>
          <a:p>
            <a:pPr marL="228600" indent="-228600">
              <a:buFont typeface="+mj-lt"/>
              <a:buAutoNum type="arabicPeriod"/>
            </a:pPr>
            <a:r>
              <a:rPr lang="en-US" baseline="0" dirty="0" smtClean="0"/>
              <a:t>Defend reliability of questions, quantitative groups create survey in survey monkey and post link to DB, peers complete survey</a:t>
            </a:r>
          </a:p>
          <a:p>
            <a:pPr marL="228600" indent="-228600">
              <a:buFont typeface="+mj-lt"/>
              <a:buAutoNum type="arabicPeriod"/>
            </a:pPr>
            <a:r>
              <a:rPr lang="en-US" baseline="0" dirty="0" smtClean="0"/>
              <a:t>Qualitative groups collect data (focus group, interviews, </a:t>
            </a:r>
            <a:r>
              <a:rPr lang="en-US" baseline="0" dirty="0" err="1" smtClean="0"/>
              <a:t>etc</a:t>
            </a:r>
            <a:r>
              <a:rPr lang="en-US" baseline="0" dirty="0" smtClean="0"/>
              <a:t>)</a:t>
            </a:r>
          </a:p>
          <a:p>
            <a:pPr marL="228600" indent="-228600">
              <a:buFont typeface="+mj-lt"/>
              <a:buAutoNum type="arabicPeriod"/>
            </a:pPr>
            <a:r>
              <a:rPr lang="en-US" baseline="0" dirty="0" smtClean="0"/>
              <a:t>Analyzed data, decided which statistics to use, identified themes for qualitative groups</a:t>
            </a:r>
          </a:p>
          <a:p>
            <a:pPr marL="228600" indent="-228600">
              <a:buFont typeface="+mj-lt"/>
              <a:buAutoNum type="arabicPeriod"/>
            </a:pPr>
            <a:r>
              <a:rPr lang="en-US" baseline="0" dirty="0" smtClean="0"/>
              <a:t>Informatics day</a:t>
            </a:r>
          </a:p>
          <a:p>
            <a:pPr marL="228600" indent="-228600">
              <a:buFont typeface="+mj-lt"/>
              <a:buAutoNum type="arabicPeriod"/>
            </a:pPr>
            <a:r>
              <a:rPr lang="en-US" baseline="0" dirty="0" smtClean="0"/>
              <a:t>Discussed importance of dissemination, worked on articles, examined criteria for publishing in journals</a:t>
            </a:r>
          </a:p>
          <a:p>
            <a:pPr marL="228600" indent="-228600">
              <a:buFont typeface="+mj-lt"/>
              <a:buAutoNum type="arabicPeriod"/>
            </a:pPr>
            <a:r>
              <a:rPr lang="en-US" baseline="0" dirty="0" smtClean="0"/>
              <a:t>Poster Presentations</a:t>
            </a:r>
          </a:p>
          <a:p>
            <a:pPr marL="228600" indent="-228600">
              <a:buFont typeface="+mj-lt"/>
              <a:buAutoNum type="arabicPeriod"/>
            </a:pPr>
            <a:endParaRPr lang="en-US" baseline="0" dirty="0" smtClean="0"/>
          </a:p>
          <a:p>
            <a:pPr marL="228600" indent="-228600">
              <a:buFont typeface="+mj-lt"/>
              <a:buAutoNum type="arabicPeriod"/>
            </a:pPr>
            <a:endParaRPr lang="en-US" baseline="0" dirty="0" smtClean="0"/>
          </a:p>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94C9163F-9747-9047-BFE9-DCF66E3CBEAB}" type="slidenum">
              <a:rPr lang="en-US" smtClean="0"/>
              <a:t>11</a:t>
            </a:fld>
            <a:endParaRPr lang="en-US"/>
          </a:p>
        </p:txBody>
      </p:sp>
    </p:spTree>
    <p:extLst>
      <p:ext uri="{BB962C8B-B14F-4D97-AF65-F5344CB8AC3E}">
        <p14:creationId xmlns:p14="http://schemas.microsoft.com/office/powerpoint/2010/main" val="109961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March 9,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March 9,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March 9, 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March 9,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March 9, 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March 9, 2016</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March 9, 2016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March 9, 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March 9, 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March 9, 2016</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y.kahoot.it/%23/k/dce11398-0be6-4f08-8e0c-985d64c9886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play.kahoot.it/%23/k/9397d796-d22c-4ff9-ab85-38daecb2de2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20533" y="2358837"/>
            <a:ext cx="5723467" cy="4279029"/>
          </a:xfrm>
        </p:spPr>
        <p:txBody>
          <a:bodyPr>
            <a:normAutofit/>
          </a:bodyPr>
          <a:lstStyle/>
          <a:p>
            <a:pPr algn="ctr"/>
            <a:r>
              <a:rPr lang="en-US" sz="3200" dirty="0"/>
              <a:t>Improving Student </a:t>
            </a:r>
            <a:r>
              <a:rPr lang="en-US" sz="3200" dirty="0" smtClean="0"/>
              <a:t>Engagement</a:t>
            </a:r>
          </a:p>
          <a:p>
            <a:endParaRPr lang="en-US" sz="3200" dirty="0" smtClean="0"/>
          </a:p>
          <a:p>
            <a:pPr algn="ctr"/>
            <a:r>
              <a:rPr lang="en-US" dirty="0" smtClean="0"/>
              <a:t>Melissa </a:t>
            </a:r>
            <a:r>
              <a:rPr lang="en-US" dirty="0" err="1" smtClean="0"/>
              <a:t>McNeilly</a:t>
            </a:r>
            <a:r>
              <a:rPr lang="en-US" dirty="0" smtClean="0"/>
              <a:t>, MSN RN</a:t>
            </a:r>
          </a:p>
          <a:p>
            <a:pPr algn="ctr"/>
            <a:r>
              <a:rPr lang="en-US" dirty="0" smtClean="0"/>
              <a:t>Quanza Mooring, PhD RN</a:t>
            </a:r>
          </a:p>
          <a:p>
            <a:endParaRPr lang="en-US" sz="3200" dirty="0"/>
          </a:p>
          <a:p>
            <a:pPr algn="ctr"/>
            <a:r>
              <a:rPr lang="en-US" dirty="0" smtClean="0"/>
              <a:t>QM Regional Conference </a:t>
            </a:r>
          </a:p>
          <a:p>
            <a:pPr algn="ctr"/>
            <a:r>
              <a:rPr lang="en-US" dirty="0" smtClean="0"/>
              <a:t>March 18, 2016</a:t>
            </a:r>
            <a:endParaRPr lang="en-US" dirty="0"/>
          </a:p>
        </p:txBody>
      </p:sp>
      <p:sp>
        <p:nvSpPr>
          <p:cNvPr id="3" name="Title 2"/>
          <p:cNvSpPr>
            <a:spLocks noGrp="1"/>
          </p:cNvSpPr>
          <p:nvPr>
            <p:ph type="title"/>
          </p:nvPr>
        </p:nvSpPr>
        <p:spPr>
          <a:xfrm>
            <a:off x="3739896" y="203201"/>
            <a:ext cx="5120640" cy="1655382"/>
          </a:xfrm>
        </p:spPr>
        <p:txBody>
          <a:bodyPr>
            <a:normAutofit fontScale="90000"/>
          </a:bodyPr>
          <a:lstStyle/>
          <a:p>
            <a:r>
              <a:rPr lang="en-US" cap="none" dirty="0" smtClean="0"/>
              <a:t>Applying Quality Matters Standards To a Hybrid Nursing Research Course</a:t>
            </a:r>
            <a:endParaRPr lang="en-US" cap="none" dirty="0"/>
          </a:p>
        </p:txBody>
      </p:sp>
    </p:spTree>
    <p:extLst>
      <p:ext uri="{BB962C8B-B14F-4D97-AF65-F5344CB8AC3E}">
        <p14:creationId xmlns:p14="http://schemas.microsoft.com/office/powerpoint/2010/main" val="381304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591550" cy="1066801"/>
          </a:xfrm>
        </p:spPr>
        <p:txBody>
          <a:bodyPr/>
          <a:lstStyle/>
          <a:p>
            <a:pPr algn="ctr"/>
            <a:r>
              <a:rPr lang="en-US" dirty="0" smtClean="0"/>
              <a:t>Creating Alignment: Assignments</a:t>
            </a:r>
            <a:endParaRPr lang="en-US" dirty="0"/>
          </a:p>
        </p:txBody>
      </p:sp>
      <p:sp>
        <p:nvSpPr>
          <p:cNvPr id="3" name="Content Placeholder 2"/>
          <p:cNvSpPr>
            <a:spLocks noGrp="1"/>
          </p:cNvSpPr>
          <p:nvPr>
            <p:ph sz="quarter" idx="13"/>
          </p:nvPr>
        </p:nvSpPr>
        <p:spPr/>
        <p:txBody>
          <a:bodyPr/>
          <a:lstStyle/>
          <a:p>
            <a:pPr marL="0" indent="0">
              <a:buNone/>
            </a:pPr>
            <a:endParaRPr lang="en-US" dirty="0"/>
          </a:p>
          <a:p>
            <a:r>
              <a:rPr lang="en-US" sz="2400" dirty="0" smtClean="0"/>
              <a:t>Creating </a:t>
            </a:r>
            <a:r>
              <a:rPr lang="en-US" sz="2400" dirty="0"/>
              <a:t>new </a:t>
            </a:r>
            <a:r>
              <a:rPr lang="en-US" sz="2400" dirty="0" smtClean="0"/>
              <a:t>assignments: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998825745"/>
              </p:ext>
            </p:extLst>
          </p:nvPr>
        </p:nvGraphicFramePr>
        <p:xfrm>
          <a:off x="274320" y="2427108"/>
          <a:ext cx="8485858" cy="3704649"/>
        </p:xfrm>
        <a:graphic>
          <a:graphicData uri="http://schemas.openxmlformats.org/drawingml/2006/table">
            <a:tbl>
              <a:tblPr firstRow="1" bandRow="1">
                <a:tableStyleId>{5C22544A-7EE6-4342-B048-85BDC9FD1C3A}</a:tableStyleId>
              </a:tblPr>
              <a:tblGrid>
                <a:gridCol w="4242929"/>
                <a:gridCol w="4242929"/>
              </a:tblGrid>
              <a:tr h="522369">
                <a:tc>
                  <a:txBody>
                    <a:bodyPr/>
                    <a:lstStyle/>
                    <a:p>
                      <a:pPr algn="ctr"/>
                      <a:r>
                        <a:rPr lang="en-US" sz="2400" dirty="0" smtClean="0"/>
                        <a:t>Old</a:t>
                      </a:r>
                      <a:r>
                        <a:rPr lang="en-US" sz="2400" baseline="0" dirty="0" smtClean="0"/>
                        <a:t> Course Assignments</a:t>
                      </a:r>
                      <a:endParaRPr lang="en-US" sz="2400" dirty="0"/>
                    </a:p>
                  </a:txBody>
                  <a:tcPr/>
                </a:tc>
                <a:tc>
                  <a:txBody>
                    <a:bodyPr/>
                    <a:lstStyle/>
                    <a:p>
                      <a:pPr algn="ctr"/>
                      <a:r>
                        <a:rPr lang="en-US" sz="2400" dirty="0" smtClean="0"/>
                        <a:t>New Course</a:t>
                      </a:r>
                      <a:r>
                        <a:rPr lang="en-US" sz="2400" baseline="0" dirty="0" smtClean="0"/>
                        <a:t> Assignments</a:t>
                      </a:r>
                      <a:endParaRPr lang="en-US" sz="2400" dirty="0"/>
                    </a:p>
                  </a:txBody>
                  <a:tcPr/>
                </a:tc>
              </a:tr>
              <a:tr h="423700">
                <a:tc>
                  <a:txBody>
                    <a:bodyPr/>
                    <a:lstStyle/>
                    <a:p>
                      <a:r>
                        <a:rPr lang="en-US" dirty="0" smtClean="0"/>
                        <a:t>Not directly</a:t>
                      </a:r>
                      <a:r>
                        <a:rPr lang="en-US" baseline="0" dirty="0" smtClean="0"/>
                        <a:t> aligned with objectives</a:t>
                      </a:r>
                      <a:endParaRPr lang="en-US" dirty="0"/>
                    </a:p>
                  </a:txBody>
                  <a:tcPr/>
                </a:tc>
                <a:tc>
                  <a:txBody>
                    <a:bodyPr/>
                    <a:lstStyle/>
                    <a:p>
                      <a:r>
                        <a:rPr lang="en-US" dirty="0" smtClean="0"/>
                        <a:t>Directly aligned</a:t>
                      </a:r>
                      <a:r>
                        <a:rPr lang="en-US" baseline="0" dirty="0" smtClean="0"/>
                        <a:t> with new objectives</a:t>
                      </a:r>
                      <a:endParaRPr lang="en-US" dirty="0"/>
                    </a:p>
                  </a:txBody>
                  <a:tcPr/>
                </a:tc>
              </a:tr>
              <a:tr h="423700">
                <a:tc>
                  <a:txBody>
                    <a:bodyPr/>
                    <a:lstStyle/>
                    <a:p>
                      <a:r>
                        <a:rPr lang="en-US" dirty="0" smtClean="0"/>
                        <a:t>Based on older text</a:t>
                      </a:r>
                      <a:endParaRPr lang="en-US" dirty="0"/>
                    </a:p>
                  </a:txBody>
                  <a:tcPr/>
                </a:tc>
                <a:tc>
                  <a:txBody>
                    <a:bodyPr/>
                    <a:lstStyle/>
                    <a:p>
                      <a:r>
                        <a:rPr lang="en-US" dirty="0" smtClean="0"/>
                        <a:t>Current</a:t>
                      </a:r>
                      <a:r>
                        <a:rPr lang="en-US" baseline="0" dirty="0" smtClean="0"/>
                        <a:t> text &amp; research processes</a:t>
                      </a:r>
                      <a:endParaRPr lang="en-US" dirty="0"/>
                    </a:p>
                  </a:txBody>
                  <a:tcPr/>
                </a:tc>
              </a:tr>
              <a:tr h="423700">
                <a:tc>
                  <a:txBody>
                    <a:bodyPr/>
                    <a:lstStyle/>
                    <a:p>
                      <a:r>
                        <a:rPr lang="en-US" dirty="0" smtClean="0"/>
                        <a:t>Writing intensive</a:t>
                      </a:r>
                      <a:endParaRPr lang="en-US" dirty="0"/>
                    </a:p>
                  </a:txBody>
                  <a:tcPr/>
                </a:tc>
                <a:tc>
                  <a:txBody>
                    <a:bodyPr/>
                    <a:lstStyle/>
                    <a:p>
                      <a:endParaRPr lang="en-US" dirty="0"/>
                    </a:p>
                  </a:txBody>
                  <a:tcPr/>
                </a:tc>
              </a:tr>
              <a:tr h="423700">
                <a:tc>
                  <a:txBody>
                    <a:bodyPr/>
                    <a:lstStyle/>
                    <a:p>
                      <a:r>
                        <a:rPr lang="en-US" dirty="0" smtClean="0"/>
                        <a:t>Individual effort</a:t>
                      </a:r>
                      <a:endParaRPr lang="en-US" dirty="0"/>
                    </a:p>
                  </a:txBody>
                  <a:tcPr/>
                </a:tc>
                <a:tc>
                  <a:txBody>
                    <a:bodyPr/>
                    <a:lstStyle/>
                    <a:p>
                      <a:r>
                        <a:rPr lang="en-US" dirty="0" smtClean="0"/>
                        <a:t>Group project</a:t>
                      </a:r>
                      <a:endParaRPr lang="en-US" dirty="0"/>
                    </a:p>
                  </a:txBody>
                  <a:tcPr/>
                </a:tc>
              </a:tr>
              <a:tr h="423700">
                <a:tc>
                  <a:txBody>
                    <a:bodyPr/>
                    <a:lstStyle/>
                    <a:p>
                      <a:r>
                        <a:rPr lang="en-US" dirty="0" smtClean="0"/>
                        <a:t>Focused solely</a:t>
                      </a:r>
                      <a:r>
                        <a:rPr lang="en-US" baseline="0" dirty="0" smtClean="0"/>
                        <a:t> </a:t>
                      </a:r>
                      <a:r>
                        <a:rPr lang="en-US" dirty="0" smtClean="0"/>
                        <a:t>on in-depth research process</a:t>
                      </a:r>
                      <a:endParaRPr lang="en-US" dirty="0"/>
                    </a:p>
                  </a:txBody>
                  <a:tcPr/>
                </a:tc>
                <a:tc>
                  <a:txBody>
                    <a:bodyPr/>
                    <a:lstStyle/>
                    <a:p>
                      <a:r>
                        <a:rPr lang="en-US" dirty="0" smtClean="0"/>
                        <a:t>Focuses on understanding &amp; implementation of research process</a:t>
                      </a:r>
                    </a:p>
                  </a:txBody>
                  <a:tcPr/>
                </a:tc>
              </a:tr>
              <a:tr h="423700">
                <a:tc>
                  <a:txBody>
                    <a:bodyPr/>
                    <a:lstStyle/>
                    <a:p>
                      <a:endParaRPr lang="en-US" dirty="0"/>
                    </a:p>
                  </a:txBody>
                  <a:tcPr/>
                </a:tc>
                <a:tc>
                  <a:txBody>
                    <a:bodyPr/>
                    <a:lstStyle/>
                    <a:p>
                      <a:r>
                        <a:rPr lang="en-US" dirty="0" smtClean="0"/>
                        <a:t>How to distinguish adept</a:t>
                      </a:r>
                      <a:r>
                        <a:rPr lang="en-US" baseline="0" dirty="0" smtClean="0"/>
                        <a:t> research/articles</a:t>
                      </a:r>
                      <a:endParaRPr lang="en-US" dirty="0"/>
                    </a:p>
                  </a:txBody>
                  <a:tcPr/>
                </a:tc>
              </a:tr>
              <a:tr h="42370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8131289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 y="0"/>
            <a:ext cx="8591550" cy="1066800"/>
          </a:xfrm>
        </p:spPr>
        <p:txBody>
          <a:bodyPr/>
          <a:lstStyle/>
          <a:p>
            <a:pPr algn="ctr"/>
            <a:r>
              <a:rPr lang="en-US" dirty="0" smtClean="0"/>
              <a:t>Week by Week Guide</a:t>
            </a:r>
            <a:endParaRPr lang="en-US" dirty="0"/>
          </a:p>
        </p:txBody>
      </p:sp>
      <p:sp>
        <p:nvSpPr>
          <p:cNvPr id="3" name="Content Placeholder 2"/>
          <p:cNvSpPr>
            <a:spLocks noGrp="1"/>
          </p:cNvSpPr>
          <p:nvPr>
            <p:ph sz="quarter" idx="13"/>
          </p:nvPr>
        </p:nvSpPr>
        <p:spPr/>
        <p:txBody>
          <a:bodyPr>
            <a:normAutofit lnSpcReduction="10000"/>
          </a:bodyPr>
          <a:lstStyle/>
          <a:p>
            <a:pPr marL="454914" indent="-457200">
              <a:buFont typeface="+mj-lt"/>
              <a:buAutoNum type="arabicPeriod"/>
            </a:pPr>
            <a:r>
              <a:rPr lang="en-US" sz="2400" dirty="0" smtClean="0"/>
              <a:t>Orientation</a:t>
            </a:r>
          </a:p>
          <a:p>
            <a:pPr marL="454914" indent="-457200">
              <a:buFont typeface="+mj-lt"/>
              <a:buAutoNum type="arabicPeriod"/>
            </a:pPr>
            <a:r>
              <a:rPr lang="en-US" sz="2400" dirty="0" smtClean="0"/>
              <a:t>First steps in the research process</a:t>
            </a:r>
          </a:p>
          <a:p>
            <a:pPr marL="454914" indent="-457200">
              <a:buFont typeface="+mj-lt"/>
              <a:buAutoNum type="arabicPeriod"/>
            </a:pPr>
            <a:r>
              <a:rPr lang="en-US" sz="2400" dirty="0" smtClean="0"/>
              <a:t>ONLINE- exploring the research process</a:t>
            </a:r>
          </a:p>
          <a:p>
            <a:pPr marL="454914" indent="-457200">
              <a:buFont typeface="+mj-lt"/>
              <a:buAutoNum type="arabicPeriod"/>
            </a:pPr>
            <a:r>
              <a:rPr lang="en-US" sz="2400" dirty="0" smtClean="0"/>
              <a:t>Steps of the Research Process</a:t>
            </a:r>
          </a:p>
          <a:p>
            <a:pPr marL="454914" indent="-457200">
              <a:buFont typeface="+mj-lt"/>
              <a:buAutoNum type="arabicPeriod"/>
            </a:pPr>
            <a:r>
              <a:rPr lang="en-US" sz="2400" dirty="0" smtClean="0"/>
              <a:t>Legal and Ethical Research Issues</a:t>
            </a:r>
          </a:p>
          <a:p>
            <a:pPr marL="454914" indent="-457200">
              <a:buFont typeface="+mj-lt"/>
              <a:buAutoNum type="arabicPeriod"/>
            </a:pPr>
            <a:r>
              <a:rPr lang="en-US" sz="2400" dirty="0"/>
              <a:t>ONLINE</a:t>
            </a:r>
            <a:r>
              <a:rPr lang="en-US" sz="2400" dirty="0" smtClean="0"/>
              <a:t>- Identify theoretical framework</a:t>
            </a:r>
            <a:endParaRPr lang="en-US" sz="2400" dirty="0"/>
          </a:p>
          <a:p>
            <a:pPr marL="454914" indent="-457200">
              <a:buFont typeface="+mj-lt"/>
              <a:buAutoNum type="arabicPeriod"/>
            </a:pPr>
            <a:r>
              <a:rPr lang="en-US" sz="2400" dirty="0"/>
              <a:t>Quantitative Research Design</a:t>
            </a:r>
          </a:p>
          <a:p>
            <a:pPr marL="454914" indent="-457200">
              <a:buFont typeface="+mj-lt"/>
              <a:buAutoNum type="arabicPeriod"/>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Content Placeholder 3"/>
          <p:cNvSpPr>
            <a:spLocks noGrp="1"/>
          </p:cNvSpPr>
          <p:nvPr>
            <p:ph sz="quarter" idx="14"/>
          </p:nvPr>
        </p:nvSpPr>
        <p:spPr/>
        <p:txBody>
          <a:bodyPr>
            <a:normAutofit/>
          </a:bodyPr>
          <a:lstStyle/>
          <a:p>
            <a:pPr marL="454914" indent="-457200">
              <a:buFont typeface="+mj-lt"/>
              <a:buAutoNum type="arabicPeriod" startAt="8"/>
            </a:pPr>
            <a:r>
              <a:rPr lang="en-US" sz="2400" dirty="0"/>
              <a:t>Qualitative Research Design</a:t>
            </a:r>
          </a:p>
          <a:p>
            <a:pPr marL="454914" indent="-457200">
              <a:buFont typeface="+mj-lt"/>
              <a:buAutoNum type="arabicPeriod" startAt="8"/>
            </a:pPr>
            <a:r>
              <a:rPr lang="en-US" sz="2400" dirty="0"/>
              <a:t>Population/Measurement/Data Collection</a:t>
            </a:r>
          </a:p>
          <a:p>
            <a:pPr marL="454914" indent="-457200">
              <a:buFont typeface="+mj-lt"/>
              <a:buAutoNum type="arabicPeriod" startAt="8"/>
            </a:pPr>
            <a:r>
              <a:rPr lang="en-US" sz="2400" dirty="0"/>
              <a:t>ONLINE</a:t>
            </a:r>
          </a:p>
          <a:p>
            <a:pPr marL="454914" indent="-457200">
              <a:buFont typeface="+mj-lt"/>
              <a:buAutoNum type="arabicPeriod" startAt="8"/>
            </a:pPr>
            <a:r>
              <a:rPr lang="en-US" sz="2400" dirty="0"/>
              <a:t>Data Collection Day</a:t>
            </a:r>
          </a:p>
          <a:p>
            <a:pPr marL="454914" indent="-457200">
              <a:buFont typeface="+mj-lt"/>
              <a:buAutoNum type="arabicPeriod" startAt="8"/>
            </a:pPr>
            <a:r>
              <a:rPr lang="en-US" sz="2400" dirty="0"/>
              <a:t>Data Analysis</a:t>
            </a:r>
          </a:p>
          <a:p>
            <a:pPr marL="454914" indent="-457200">
              <a:buFont typeface="+mj-lt"/>
              <a:buAutoNum type="arabicPeriod" startAt="8"/>
            </a:pPr>
            <a:r>
              <a:rPr lang="en-US" sz="2400" dirty="0"/>
              <a:t>ONLINE</a:t>
            </a:r>
          </a:p>
          <a:p>
            <a:pPr marL="454914" indent="-457200">
              <a:buFont typeface="+mj-lt"/>
              <a:buAutoNum type="arabicPeriod" startAt="8"/>
            </a:pPr>
            <a:r>
              <a:rPr lang="en-US" sz="2400" dirty="0"/>
              <a:t>Communication/Dissemination/Utilization</a:t>
            </a:r>
          </a:p>
          <a:p>
            <a:pPr marL="454914" indent="-457200">
              <a:buFont typeface="+mj-lt"/>
              <a:buAutoNum type="arabicPeriod" startAt="8"/>
            </a:pPr>
            <a:r>
              <a:rPr lang="en-US" sz="2400" dirty="0"/>
              <a:t>Presentation Day</a:t>
            </a:r>
          </a:p>
          <a:p>
            <a:endParaRPr lang="en-US" sz="2400" dirty="0"/>
          </a:p>
        </p:txBody>
      </p:sp>
    </p:spTree>
    <p:extLst>
      <p:ext uri="{BB962C8B-B14F-4D97-AF65-F5344CB8AC3E}">
        <p14:creationId xmlns:p14="http://schemas.microsoft.com/office/powerpoint/2010/main" val="41642418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8591550" cy="1066801"/>
          </a:xfrm>
        </p:spPr>
        <p:txBody>
          <a:bodyPr/>
          <a:lstStyle/>
          <a:p>
            <a:pPr algn="ctr"/>
            <a:r>
              <a:rPr lang="en-US" dirty="0" smtClean="0"/>
              <a:t>Barriers to Change</a:t>
            </a:r>
            <a:endParaRPr lang="en-US" dirty="0"/>
          </a:p>
        </p:txBody>
      </p:sp>
      <p:sp>
        <p:nvSpPr>
          <p:cNvPr id="3" name="Content Placeholder 2"/>
          <p:cNvSpPr>
            <a:spLocks noGrp="1"/>
          </p:cNvSpPr>
          <p:nvPr>
            <p:ph sz="quarter" idx="13"/>
          </p:nvPr>
        </p:nvSpPr>
        <p:spPr>
          <a:ln>
            <a:noFill/>
          </a:ln>
        </p:spPr>
        <p:txBody>
          <a:bodyPr/>
          <a:lstStyle/>
          <a:p>
            <a:endParaRPr lang="en-US" dirty="0" smtClean="0"/>
          </a:p>
          <a:p>
            <a:r>
              <a:rPr lang="en-US" sz="2400" dirty="0" smtClean="0"/>
              <a:t>What are your biggest barriers to change?</a:t>
            </a:r>
          </a:p>
          <a:p>
            <a:endParaRPr lang="en-US" sz="2400" dirty="0"/>
          </a:p>
          <a:p>
            <a:r>
              <a:rPr lang="en-US" sz="2400" dirty="0" smtClean="0"/>
              <a:t>Complete Survey Number 2</a:t>
            </a:r>
            <a:endParaRPr lang="en-US" sz="2400" dirty="0"/>
          </a:p>
          <a:p>
            <a:pPr lvl="1"/>
            <a:r>
              <a:rPr lang="en-US" sz="2400" dirty="0" smtClean="0">
                <a:ln>
                  <a:solidFill>
                    <a:schemeClr val="tx1"/>
                  </a:solidFill>
                </a:ln>
              </a:rPr>
              <a:t>Kahoot Survey </a:t>
            </a:r>
            <a:r>
              <a:rPr lang="en-US" sz="2400" dirty="0" smtClean="0">
                <a:ln>
                  <a:solidFill>
                    <a:schemeClr val="tx1"/>
                  </a:solidFill>
                </a:ln>
              </a:rPr>
              <a:t>2</a:t>
            </a:r>
          </a:p>
          <a:p>
            <a:pPr lvl="1"/>
            <a:endParaRPr lang="en-US" sz="2400" dirty="0">
              <a:ln>
                <a:solidFill>
                  <a:schemeClr val="tx1"/>
                </a:solidFill>
              </a:ln>
            </a:endParaRPr>
          </a:p>
          <a:p>
            <a:pPr marL="170752" lvl="1" indent="0" algn="ctr">
              <a:buNone/>
            </a:pPr>
            <a:r>
              <a:rPr lang="en-US" sz="2400" dirty="0" smtClean="0">
                <a:ln>
                  <a:solidFill>
                    <a:schemeClr val="tx1"/>
                  </a:solidFill>
                </a:ln>
                <a:hlinkClick r:id="rId2"/>
              </a:rPr>
              <a:t>Click to access survey</a:t>
            </a:r>
            <a:endParaRPr lang="en-US" sz="2400" dirty="0" smtClean="0">
              <a:ln>
                <a:solidFill>
                  <a:schemeClr val="tx1"/>
                </a:solidFill>
              </a:ln>
            </a:endParaRPr>
          </a:p>
          <a:p>
            <a:pPr lvl="1"/>
            <a:endParaRPr lang="en-US" sz="2400" dirty="0">
              <a:ln>
                <a:solidFill>
                  <a:schemeClr val="tx1"/>
                </a:solidFill>
              </a:ln>
            </a:endParaRPr>
          </a:p>
        </p:txBody>
      </p:sp>
    </p:spTree>
    <p:extLst>
      <p:ext uri="{BB962C8B-B14F-4D97-AF65-F5344CB8AC3E}">
        <p14:creationId xmlns:p14="http://schemas.microsoft.com/office/powerpoint/2010/main" val="32920614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pPr algn="ctr"/>
            <a:r>
              <a:rPr lang="en-US" dirty="0" smtClean="0"/>
              <a:t>How to Combat Resistance</a:t>
            </a:r>
            <a:endParaRPr lang="en-US" dirty="0"/>
          </a:p>
        </p:txBody>
      </p:sp>
      <p:sp>
        <p:nvSpPr>
          <p:cNvPr id="3" name="Content Placeholder 2"/>
          <p:cNvSpPr>
            <a:spLocks noGrp="1"/>
          </p:cNvSpPr>
          <p:nvPr>
            <p:ph sz="quarter" idx="13"/>
          </p:nvPr>
        </p:nvSpPr>
        <p:spPr>
          <a:xfrm>
            <a:off x="274319" y="1636888"/>
            <a:ext cx="8677769" cy="4752623"/>
          </a:xfrm>
        </p:spPr>
        <p:txBody>
          <a:bodyPr>
            <a:normAutofit/>
          </a:bodyPr>
          <a:lstStyle/>
          <a:p>
            <a:r>
              <a:rPr lang="en-US" sz="2400" dirty="0" smtClean="0"/>
              <a:t>Overcoming the “this is how it’s always been done” attitude</a:t>
            </a:r>
          </a:p>
          <a:p>
            <a:endParaRPr lang="en-US" sz="2400" dirty="0" smtClean="0"/>
          </a:p>
          <a:p>
            <a:pPr marL="0" indent="0">
              <a:buNone/>
            </a:pPr>
            <a:r>
              <a:rPr lang="en-US" sz="2400" b="1" dirty="0" smtClean="0"/>
              <a:t>5 </a:t>
            </a:r>
            <a:r>
              <a:rPr lang="en-US" sz="2400" b="1" dirty="0"/>
              <a:t>H</a:t>
            </a:r>
            <a:r>
              <a:rPr lang="en-US" sz="2400" b="1" dirty="0" smtClean="0"/>
              <a:t>elpful Steps</a:t>
            </a:r>
          </a:p>
          <a:p>
            <a:r>
              <a:rPr lang="en-US" sz="2400" dirty="0" smtClean="0">
                <a:solidFill>
                  <a:srgbClr val="C00000"/>
                </a:solidFill>
              </a:rPr>
              <a:t>Step </a:t>
            </a:r>
            <a:r>
              <a:rPr lang="en-US" sz="2400" dirty="0">
                <a:solidFill>
                  <a:srgbClr val="C00000"/>
                </a:solidFill>
              </a:rPr>
              <a:t>1:</a:t>
            </a:r>
            <a:r>
              <a:rPr lang="en-US" sz="2400" dirty="0"/>
              <a:t> Recognize the need for change </a:t>
            </a:r>
            <a:endParaRPr lang="en-US" sz="2400" dirty="0" smtClean="0"/>
          </a:p>
          <a:p>
            <a:r>
              <a:rPr lang="en-US" sz="2400" dirty="0" smtClean="0">
                <a:solidFill>
                  <a:srgbClr val="C00000"/>
                </a:solidFill>
              </a:rPr>
              <a:t>Step 2</a:t>
            </a:r>
            <a:r>
              <a:rPr lang="en-US" sz="2400" dirty="0">
                <a:solidFill>
                  <a:srgbClr val="C00000"/>
                </a:solidFill>
              </a:rPr>
              <a:t>:</a:t>
            </a:r>
            <a:r>
              <a:rPr lang="en-US" sz="2400" dirty="0"/>
              <a:t> Don’t be afraid to speak up </a:t>
            </a:r>
            <a:endParaRPr lang="en-US" sz="2400" dirty="0" smtClean="0"/>
          </a:p>
          <a:p>
            <a:r>
              <a:rPr lang="en-US" sz="2400" dirty="0" smtClean="0">
                <a:solidFill>
                  <a:srgbClr val="C00000"/>
                </a:solidFill>
              </a:rPr>
              <a:t>Step </a:t>
            </a:r>
            <a:r>
              <a:rPr lang="en-US" sz="2400" dirty="0">
                <a:solidFill>
                  <a:srgbClr val="C00000"/>
                </a:solidFill>
              </a:rPr>
              <a:t>3:</a:t>
            </a:r>
            <a:r>
              <a:rPr lang="en-US" sz="2400" dirty="0"/>
              <a:t> Don’t be afraid to try something different </a:t>
            </a:r>
            <a:endParaRPr lang="en-US" sz="2400" dirty="0" smtClean="0"/>
          </a:p>
          <a:p>
            <a:r>
              <a:rPr lang="en-US" sz="2400" dirty="0" smtClean="0">
                <a:solidFill>
                  <a:srgbClr val="C00000"/>
                </a:solidFill>
              </a:rPr>
              <a:t>Step </a:t>
            </a:r>
            <a:r>
              <a:rPr lang="en-US" sz="2400" dirty="0">
                <a:solidFill>
                  <a:srgbClr val="C00000"/>
                </a:solidFill>
              </a:rPr>
              <a:t>4:</a:t>
            </a:r>
            <a:r>
              <a:rPr lang="en-US" sz="2400" dirty="0"/>
              <a:t> Don’t be afraid to fail, just make adjustments and </a:t>
            </a:r>
            <a:r>
              <a:rPr lang="en-US" sz="2400" dirty="0" smtClean="0"/>
              <a:t>		    move </a:t>
            </a:r>
            <a:r>
              <a:rPr lang="en-US" sz="2400" dirty="0"/>
              <a:t>forward </a:t>
            </a:r>
            <a:endParaRPr lang="en-US" sz="2400" dirty="0" smtClean="0"/>
          </a:p>
          <a:p>
            <a:r>
              <a:rPr lang="en-US" sz="2400" dirty="0" smtClean="0">
                <a:solidFill>
                  <a:srgbClr val="C00000"/>
                </a:solidFill>
              </a:rPr>
              <a:t>Step 5</a:t>
            </a:r>
            <a:r>
              <a:rPr lang="en-US" sz="2400" dirty="0">
                <a:solidFill>
                  <a:srgbClr val="C00000"/>
                </a:solidFill>
              </a:rPr>
              <a:t>:</a:t>
            </a:r>
            <a:r>
              <a:rPr lang="en-US" sz="2400" dirty="0"/>
              <a:t> Allow other </a:t>
            </a:r>
            <a:r>
              <a:rPr lang="en-US" sz="2400" dirty="0" smtClean="0"/>
              <a:t>faculty to </a:t>
            </a:r>
            <a:r>
              <a:rPr lang="en-US" sz="2400" dirty="0"/>
              <a:t>see the progress </a:t>
            </a:r>
            <a:endParaRPr lang="en-US" sz="2400" dirty="0" smtClean="0"/>
          </a:p>
          <a:p>
            <a:pPr marL="170752" lvl="1" indent="0">
              <a:buNone/>
            </a:pPr>
            <a:endParaRPr lang="en-US" dirty="0"/>
          </a:p>
        </p:txBody>
      </p:sp>
    </p:spTree>
    <p:extLst>
      <p:ext uri="{BB962C8B-B14F-4D97-AF65-F5344CB8AC3E}">
        <p14:creationId xmlns:p14="http://schemas.microsoft.com/office/powerpoint/2010/main" val="39630058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54283"/>
            <a:ext cx="8591550" cy="675012"/>
          </a:xfrm>
        </p:spPr>
        <p:txBody>
          <a:bodyPr/>
          <a:lstStyle/>
          <a:p>
            <a:pPr algn="ctr"/>
            <a:r>
              <a:rPr lang="en-US" dirty="0" smtClean="0"/>
              <a:t>Outcomes and Student Feedback</a:t>
            </a:r>
            <a:endParaRPr lang="en-US" dirty="0"/>
          </a:p>
        </p:txBody>
      </p:sp>
      <p:sp>
        <p:nvSpPr>
          <p:cNvPr id="3" name="Content Placeholder 2"/>
          <p:cNvSpPr>
            <a:spLocks noGrp="1"/>
          </p:cNvSpPr>
          <p:nvPr>
            <p:ph sz="quarter" idx="13"/>
          </p:nvPr>
        </p:nvSpPr>
        <p:spPr>
          <a:xfrm>
            <a:off x="274320" y="553909"/>
            <a:ext cx="8595360" cy="5682299"/>
          </a:xfrm>
        </p:spPr>
        <p:txBody>
          <a:bodyPr/>
          <a:lstStyle/>
          <a:p>
            <a:r>
              <a:rPr lang="en-US" sz="2400" dirty="0" smtClean="0"/>
              <a:t>Getting students to embrace the importance of Research </a:t>
            </a:r>
          </a:p>
          <a:p>
            <a:endParaRPr lang="en-US"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41716763"/>
              </p:ext>
            </p:extLst>
          </p:nvPr>
        </p:nvGraphicFramePr>
        <p:xfrm>
          <a:off x="90311" y="3215373"/>
          <a:ext cx="4413956" cy="3253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5387862"/>
              </p:ext>
            </p:extLst>
          </p:nvPr>
        </p:nvGraphicFramePr>
        <p:xfrm>
          <a:off x="4647667" y="3512593"/>
          <a:ext cx="4406022" cy="299699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778309" y="6469139"/>
            <a:ext cx="3370699" cy="369332"/>
          </a:xfrm>
          <a:prstGeom prst="rect">
            <a:avLst/>
          </a:prstGeom>
          <a:noFill/>
        </p:spPr>
        <p:txBody>
          <a:bodyPr wrap="square" rtlCol="0">
            <a:spAutoFit/>
          </a:bodyPr>
          <a:lstStyle/>
          <a:p>
            <a:r>
              <a:rPr lang="en-US" dirty="0" smtClean="0"/>
              <a:t>Surveys at the end of semester</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599660297"/>
              </p:ext>
            </p:extLst>
          </p:nvPr>
        </p:nvGraphicFramePr>
        <p:xfrm>
          <a:off x="2218267" y="1079626"/>
          <a:ext cx="4572000" cy="198208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867330" y="1702257"/>
            <a:ext cx="1350937" cy="646331"/>
          </a:xfrm>
          <a:prstGeom prst="rect">
            <a:avLst/>
          </a:prstGeom>
          <a:noFill/>
        </p:spPr>
        <p:txBody>
          <a:bodyPr wrap="square" rtlCol="0">
            <a:spAutoFit/>
          </a:bodyPr>
          <a:lstStyle/>
          <a:p>
            <a:r>
              <a:rPr lang="en-US" dirty="0" smtClean="0"/>
              <a:t>First day of class</a:t>
            </a:r>
            <a:endParaRPr lang="en-US" dirty="0"/>
          </a:p>
        </p:txBody>
      </p:sp>
    </p:spTree>
    <p:extLst>
      <p:ext uri="{BB962C8B-B14F-4D97-AF65-F5344CB8AC3E}">
        <p14:creationId xmlns:p14="http://schemas.microsoft.com/office/powerpoint/2010/main" val="22876663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9757"/>
            <a:ext cx="8591550" cy="1066801"/>
          </a:xfrm>
        </p:spPr>
        <p:txBody>
          <a:bodyPr/>
          <a:lstStyle/>
          <a:p>
            <a:pPr algn="ctr"/>
            <a:r>
              <a:rPr lang="en-US" dirty="0" smtClean="0"/>
              <a:t>Student Feedback….</a:t>
            </a:r>
            <a:endParaRPr lang="en-US" dirty="0"/>
          </a:p>
        </p:txBody>
      </p:sp>
      <p:sp>
        <p:nvSpPr>
          <p:cNvPr id="4" name="Content Placeholder 3"/>
          <p:cNvSpPr>
            <a:spLocks noGrp="1"/>
          </p:cNvSpPr>
          <p:nvPr>
            <p:ph sz="quarter" idx="13"/>
          </p:nvPr>
        </p:nvSpPr>
        <p:spPr>
          <a:noFill/>
          <a:ln>
            <a:noFill/>
          </a:ln>
        </p:spPr>
        <p:txBody>
          <a:bodyPr>
            <a:normAutofit/>
          </a:bodyPr>
          <a:lstStyle/>
          <a:p>
            <a:pPr marL="0" indent="0" algn="ctr">
              <a:buNone/>
            </a:pPr>
            <a:r>
              <a:rPr lang="en-US" sz="2200" b="1" dirty="0" smtClean="0"/>
              <a:t>Survey </a:t>
            </a:r>
            <a:r>
              <a:rPr lang="en-US" sz="2200" b="1" dirty="0"/>
              <a:t>Comments Prior to QM </a:t>
            </a:r>
            <a:r>
              <a:rPr lang="en-US" sz="2200" b="1" dirty="0" smtClean="0"/>
              <a:t>changes</a:t>
            </a:r>
          </a:p>
          <a:p>
            <a:pPr marL="0" indent="0">
              <a:buNone/>
            </a:pPr>
            <a:endParaRPr lang="en-US" sz="2200" b="1" dirty="0"/>
          </a:p>
          <a:p>
            <a:r>
              <a:rPr lang="en-US" dirty="0" smtClean="0"/>
              <a:t>“Assignments </a:t>
            </a:r>
            <a:r>
              <a:rPr lang="en-US" dirty="0"/>
              <a:t>and expectations for those assignments were very vague</a:t>
            </a:r>
            <a:r>
              <a:rPr lang="en-US" dirty="0" smtClean="0"/>
              <a:t>.”</a:t>
            </a:r>
          </a:p>
          <a:p>
            <a:endParaRPr lang="en-US" dirty="0"/>
          </a:p>
          <a:p>
            <a:r>
              <a:rPr lang="en-US" dirty="0" smtClean="0"/>
              <a:t>“Lectures </a:t>
            </a:r>
            <a:r>
              <a:rPr lang="en-US" dirty="0"/>
              <a:t>were hard to follow, and often times boring, but it wasn't Mrs. Mooring's fault, just the material wasn't the most interesting. She tried her best to make it </a:t>
            </a:r>
            <a:r>
              <a:rPr lang="en-US" dirty="0" smtClean="0"/>
              <a:t>as interesting </a:t>
            </a:r>
            <a:r>
              <a:rPr lang="en-US" dirty="0"/>
              <a:t>as she could incorporating activities (cookie testing, interviews, etc.</a:t>
            </a:r>
            <a:r>
              <a:rPr lang="en-US" dirty="0" smtClean="0"/>
              <a:t>)” </a:t>
            </a:r>
          </a:p>
          <a:p>
            <a:endParaRPr lang="en-US" dirty="0"/>
          </a:p>
          <a:p>
            <a:r>
              <a:rPr lang="en-US" dirty="0" smtClean="0"/>
              <a:t>“The </a:t>
            </a:r>
            <a:r>
              <a:rPr lang="en-US" dirty="0"/>
              <a:t>class was pretty boring and hard to understand. I never really understood everything. It was hard to pay attention so early in the morning to a class about research</a:t>
            </a:r>
            <a:r>
              <a:rPr lang="en-US" dirty="0" smtClean="0"/>
              <a:t>. “</a:t>
            </a:r>
            <a:endParaRPr lang="en-US" dirty="0"/>
          </a:p>
          <a:p>
            <a:endParaRPr lang="en-US" dirty="0"/>
          </a:p>
        </p:txBody>
      </p:sp>
      <p:sp>
        <p:nvSpPr>
          <p:cNvPr id="6" name="TextBox 5"/>
          <p:cNvSpPr txBox="1"/>
          <p:nvPr/>
        </p:nvSpPr>
        <p:spPr>
          <a:xfrm>
            <a:off x="579120" y="3748834"/>
            <a:ext cx="1780257" cy="1797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40160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468"/>
            <a:ext cx="8591550" cy="1066801"/>
          </a:xfrm>
        </p:spPr>
        <p:txBody>
          <a:bodyPr>
            <a:normAutofit/>
          </a:bodyPr>
          <a:lstStyle/>
          <a:p>
            <a:pPr algn="ctr"/>
            <a:r>
              <a:rPr lang="en-US" dirty="0"/>
              <a:t>Student Feedback….</a:t>
            </a:r>
          </a:p>
        </p:txBody>
      </p:sp>
      <p:sp>
        <p:nvSpPr>
          <p:cNvPr id="6" name="Content Placeholder 4"/>
          <p:cNvSpPr>
            <a:spLocks noGrp="1"/>
          </p:cNvSpPr>
          <p:nvPr>
            <p:ph sz="quarter" idx="13"/>
          </p:nvPr>
        </p:nvSpPr>
        <p:spPr/>
        <p:txBody>
          <a:bodyPr>
            <a:normAutofit/>
          </a:bodyPr>
          <a:lstStyle/>
          <a:p>
            <a:pPr marL="0" indent="0" algn="ctr">
              <a:buNone/>
            </a:pPr>
            <a:r>
              <a:rPr lang="en-US" b="1" dirty="0"/>
              <a:t>Survey Comments </a:t>
            </a:r>
            <a:r>
              <a:rPr lang="en-US" b="1" dirty="0" smtClean="0"/>
              <a:t>After QM Changes (Fall 2015)</a:t>
            </a:r>
          </a:p>
          <a:p>
            <a:endParaRPr lang="en-US" dirty="0" smtClean="0"/>
          </a:p>
          <a:p>
            <a:r>
              <a:rPr lang="en-US" dirty="0" smtClean="0"/>
              <a:t>“…. made it as easy as possible to gather information for the paper we had to write.”</a:t>
            </a:r>
          </a:p>
          <a:p>
            <a:pPr marL="0" indent="0">
              <a:buNone/>
            </a:pPr>
            <a:endParaRPr lang="en-US" dirty="0" smtClean="0"/>
          </a:p>
          <a:p>
            <a:r>
              <a:rPr lang="en-US" dirty="0" smtClean="0"/>
              <a:t>“Having the research process designed to complete weekly assignments worked really well! Helped us manage time and not be overwhelmed.”</a:t>
            </a:r>
          </a:p>
          <a:p>
            <a:endParaRPr lang="en-US" dirty="0"/>
          </a:p>
        </p:txBody>
      </p:sp>
    </p:spTree>
    <p:extLst>
      <p:ext uri="{BB962C8B-B14F-4D97-AF65-F5344CB8AC3E}">
        <p14:creationId xmlns:p14="http://schemas.microsoft.com/office/powerpoint/2010/main" val="235975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poster present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967" y="61976"/>
            <a:ext cx="2682240" cy="2011680"/>
          </a:xfrm>
          <a:prstGeom prst="rect">
            <a:avLst/>
          </a:prstGeom>
        </p:spPr>
      </p:pic>
      <p:pic>
        <p:nvPicPr>
          <p:cNvPr id="6" name="Picture 5" descr="poster present 5.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15545" y="63442"/>
            <a:ext cx="2682240" cy="2011680"/>
          </a:xfrm>
          <a:prstGeom prst="rect">
            <a:avLst/>
          </a:prstGeom>
        </p:spPr>
      </p:pic>
      <p:pic>
        <p:nvPicPr>
          <p:cNvPr id="7" name="Picture 6" descr="poster present 6.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52514" y="63442"/>
            <a:ext cx="2682240" cy="2011680"/>
          </a:xfrm>
          <a:prstGeom prst="rect">
            <a:avLst/>
          </a:prstGeom>
        </p:spPr>
      </p:pic>
      <p:pic>
        <p:nvPicPr>
          <p:cNvPr id="8" name="Picture 7" descr="poster present 7.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15545" y="2366210"/>
            <a:ext cx="2682240" cy="2011680"/>
          </a:xfrm>
          <a:prstGeom prst="rect">
            <a:avLst/>
          </a:prstGeom>
        </p:spPr>
      </p:pic>
      <p:pic>
        <p:nvPicPr>
          <p:cNvPr id="9" name="Picture 8" descr="poster present 8.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6967" y="4741506"/>
            <a:ext cx="2682240" cy="2011680"/>
          </a:xfrm>
          <a:prstGeom prst="rect">
            <a:avLst/>
          </a:prstGeom>
        </p:spPr>
      </p:pic>
      <p:pic>
        <p:nvPicPr>
          <p:cNvPr id="11" name="Picture 10" descr="poster present 9.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584496" y="2165630"/>
            <a:ext cx="1864025" cy="2485367"/>
          </a:xfrm>
          <a:prstGeom prst="rect">
            <a:avLst/>
          </a:prstGeom>
        </p:spPr>
      </p:pic>
      <p:pic>
        <p:nvPicPr>
          <p:cNvPr id="12" name="Picture 11" descr="poster present4.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215545" y="4741506"/>
            <a:ext cx="2682240" cy="2011680"/>
          </a:xfrm>
          <a:prstGeom prst="rect">
            <a:avLst/>
          </a:prstGeom>
        </p:spPr>
      </p:pic>
      <p:pic>
        <p:nvPicPr>
          <p:cNvPr id="13" name="Picture 12" descr="poster present2.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156256" y="4741506"/>
            <a:ext cx="2682240" cy="2011680"/>
          </a:xfrm>
          <a:prstGeom prst="rect">
            <a:avLst/>
          </a:prstGeom>
        </p:spPr>
      </p:pic>
      <p:pic>
        <p:nvPicPr>
          <p:cNvPr id="14" name="Picture 13" descr="poster present1.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35232" y="2401008"/>
            <a:ext cx="2682240" cy="2013146"/>
          </a:xfrm>
          <a:prstGeom prst="rect">
            <a:avLst/>
          </a:prstGeom>
        </p:spPr>
      </p:pic>
    </p:spTree>
    <p:extLst>
      <p:ext uri="{BB962C8B-B14F-4D97-AF65-F5344CB8AC3E}">
        <p14:creationId xmlns:p14="http://schemas.microsoft.com/office/powerpoint/2010/main" val="1182048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20488" y="1534351"/>
            <a:ext cx="6503024" cy="4877268"/>
          </a:xfrm>
          <a:prstGeom prst="rect">
            <a:avLst/>
          </a:prstGeom>
        </p:spPr>
      </p:pic>
    </p:spTree>
    <p:extLst>
      <p:ext uri="{BB962C8B-B14F-4D97-AF65-F5344CB8AC3E}">
        <p14:creationId xmlns:p14="http://schemas.microsoft.com/office/powerpoint/2010/main" val="37577793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pPr algn="ctr"/>
            <a:r>
              <a:rPr lang="en-US" dirty="0" smtClean="0"/>
              <a:t>Objectives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sz="2400" dirty="0" smtClean="0"/>
              <a:t>Identify strategies for application of QM standards in a hybrid/blended course.</a:t>
            </a:r>
          </a:p>
          <a:p>
            <a:endParaRPr lang="en-US" sz="2400" dirty="0" smtClean="0"/>
          </a:p>
          <a:p>
            <a:r>
              <a:rPr lang="en-US" sz="2400" dirty="0" smtClean="0"/>
              <a:t>Discuss the importance of course alignment for hybrid/blended courses.</a:t>
            </a:r>
          </a:p>
          <a:p>
            <a:endParaRPr lang="en-US" sz="2400" dirty="0" smtClean="0"/>
          </a:p>
          <a:p>
            <a:r>
              <a:rPr lang="en-US" sz="2400" dirty="0" smtClean="0"/>
              <a:t>Identify strategies to combat resistance to implementation of QM standards in hybrid/blended courses.</a:t>
            </a:r>
            <a:endParaRPr lang="en-US" sz="2400" dirty="0"/>
          </a:p>
        </p:txBody>
      </p:sp>
    </p:spTree>
    <p:extLst>
      <p:ext uri="{BB962C8B-B14F-4D97-AF65-F5344CB8AC3E}">
        <p14:creationId xmlns:p14="http://schemas.microsoft.com/office/powerpoint/2010/main" val="1546244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26"/>
            <a:ext cx="8591550" cy="1066801"/>
          </a:xfrm>
        </p:spPr>
        <p:txBody>
          <a:bodyPr>
            <a:normAutofit fontScale="90000"/>
          </a:bodyPr>
          <a:lstStyle/>
          <a:p>
            <a:pPr algn="ctr"/>
            <a:r>
              <a:rPr lang="en-US" dirty="0" smtClean="0"/>
              <a:t>How many of you have taught a hybrid course?</a:t>
            </a:r>
            <a:endParaRPr lang="en-US" dirty="0"/>
          </a:p>
        </p:txBody>
      </p:sp>
      <p:sp>
        <p:nvSpPr>
          <p:cNvPr id="3" name="Content Placeholder 2"/>
          <p:cNvSpPr>
            <a:spLocks noGrp="1"/>
          </p:cNvSpPr>
          <p:nvPr>
            <p:ph sz="quarter" idx="13"/>
          </p:nvPr>
        </p:nvSpPr>
        <p:spPr>
          <a:xfrm>
            <a:off x="417688" y="1298448"/>
            <a:ext cx="8451991" cy="4937760"/>
          </a:xfrm>
          <a:noFill/>
          <a:ln>
            <a:noFill/>
          </a:ln>
        </p:spPr>
        <p:txBody>
          <a:bodyPr/>
          <a:lstStyle/>
          <a:p>
            <a:pPr marL="0" indent="0">
              <a:buNone/>
            </a:pPr>
            <a:endParaRPr lang="en-US" dirty="0"/>
          </a:p>
          <a:p>
            <a:r>
              <a:rPr lang="en-US" sz="2400" dirty="0"/>
              <a:t>Please answer at the following website</a:t>
            </a:r>
            <a:r>
              <a:rPr lang="en-US" sz="2400" dirty="0" smtClean="0"/>
              <a:t>:</a:t>
            </a:r>
          </a:p>
          <a:p>
            <a:pPr lvl="2"/>
            <a:r>
              <a:rPr lang="en-US" sz="2400" dirty="0">
                <a:ln>
                  <a:solidFill>
                    <a:schemeClr val="tx1"/>
                  </a:solidFill>
                </a:ln>
                <a:hlinkClick r:id="rId3"/>
              </a:rPr>
              <a:t>Kahoot survey</a:t>
            </a:r>
            <a:endParaRPr lang="en-US" sz="2400" dirty="0">
              <a:ln>
                <a:solidFill>
                  <a:schemeClr val="tx1"/>
                </a:solidFill>
              </a:ln>
            </a:endParaRPr>
          </a:p>
          <a:p>
            <a:pPr lvl="2"/>
            <a:endParaRPr lang="en-US" sz="2400" dirty="0"/>
          </a:p>
          <a:p>
            <a:endParaRPr lang="en-US" sz="2400" dirty="0"/>
          </a:p>
          <a:p>
            <a:r>
              <a:rPr lang="en-US" sz="2400" dirty="0"/>
              <a:t>F</a:t>
            </a:r>
            <a:r>
              <a:rPr lang="en-US" sz="2400" dirty="0" smtClean="0"/>
              <a:t>rom </a:t>
            </a:r>
            <a:r>
              <a:rPr lang="en-US" sz="2400" dirty="0"/>
              <a:t>your phone go </a:t>
            </a:r>
            <a:r>
              <a:rPr lang="en-US" sz="2400" dirty="0" smtClean="0"/>
              <a:t>to </a:t>
            </a:r>
            <a:r>
              <a:rPr lang="en-US" sz="3200" dirty="0" smtClean="0"/>
              <a:t>Kahoot.it </a:t>
            </a:r>
            <a:r>
              <a:rPr lang="en-US" sz="2400" dirty="0"/>
              <a:t>and enter the PIN seen on the screen. </a:t>
            </a:r>
          </a:p>
          <a:p>
            <a:endParaRPr lang="en-US" dirty="0"/>
          </a:p>
          <a:p>
            <a:endParaRPr lang="en-US" dirty="0"/>
          </a:p>
        </p:txBody>
      </p:sp>
    </p:spTree>
    <p:extLst>
      <p:ext uri="{BB962C8B-B14F-4D97-AF65-F5344CB8AC3E}">
        <p14:creationId xmlns:p14="http://schemas.microsoft.com/office/powerpoint/2010/main" val="2310112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2" y="19756"/>
            <a:ext cx="8985956" cy="1024467"/>
          </a:xfrm>
        </p:spPr>
        <p:txBody>
          <a:bodyPr>
            <a:normAutofit fontScale="90000"/>
          </a:bodyPr>
          <a:lstStyle/>
          <a:p>
            <a:pPr algn="ctr"/>
            <a:r>
              <a:rPr lang="en-US" dirty="0" smtClean="0"/>
              <a:t/>
            </a:r>
            <a:br>
              <a:rPr lang="en-US" dirty="0" smtClean="0"/>
            </a:br>
            <a:r>
              <a:rPr lang="en-US" dirty="0"/>
              <a:t/>
            </a:r>
            <a:br>
              <a:rPr lang="en-US" dirty="0"/>
            </a:br>
            <a:r>
              <a:rPr lang="en-US" dirty="0" smtClean="0"/>
              <a:t>Nursing 470: Research for Evidence Based Practice</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sz="2400" dirty="0" smtClean="0"/>
              <a:t>Offered for 4 year BSN students</a:t>
            </a:r>
          </a:p>
          <a:p>
            <a:endParaRPr lang="en-US" sz="2400" dirty="0" smtClean="0"/>
          </a:p>
          <a:p>
            <a:r>
              <a:rPr lang="en-US" sz="2400" dirty="0" smtClean="0"/>
              <a:t>The class is held one day a week:</a:t>
            </a:r>
          </a:p>
          <a:p>
            <a:pPr lvl="2"/>
            <a:r>
              <a:rPr lang="en-US" sz="2200" dirty="0" smtClean="0"/>
              <a:t>In-person (11 sessions)</a:t>
            </a:r>
          </a:p>
          <a:p>
            <a:pPr lvl="2"/>
            <a:r>
              <a:rPr lang="en-US" sz="2200" dirty="0" smtClean="0"/>
              <a:t>Online (4 sessions)</a:t>
            </a:r>
          </a:p>
          <a:p>
            <a:endParaRPr lang="en-US" sz="2400" dirty="0" smtClean="0"/>
          </a:p>
          <a:p>
            <a:r>
              <a:rPr lang="en-US" sz="2400" dirty="0" smtClean="0"/>
              <a:t>It is also offered completely online through the RN-BSN</a:t>
            </a:r>
          </a:p>
          <a:p>
            <a:endParaRPr lang="en-US" sz="2400" dirty="0" smtClean="0"/>
          </a:p>
          <a:p>
            <a:r>
              <a:rPr lang="en-US" sz="2400" dirty="0" smtClean="0"/>
              <a:t>Each session is 1 hour and 50 minutes</a:t>
            </a:r>
            <a:endParaRPr lang="en-US" dirty="0" smtClean="0"/>
          </a:p>
        </p:txBody>
      </p:sp>
    </p:spTree>
    <p:extLst>
      <p:ext uri="{BB962C8B-B14F-4D97-AF65-F5344CB8AC3E}">
        <p14:creationId xmlns:p14="http://schemas.microsoft.com/office/powerpoint/2010/main" val="602556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0"/>
          </a:xfrm>
        </p:spPr>
        <p:txBody>
          <a:bodyPr/>
          <a:lstStyle/>
          <a:p>
            <a:pPr algn="ctr"/>
            <a:r>
              <a:rPr lang="en-US" dirty="0" smtClean="0"/>
              <a:t>Before QM</a:t>
            </a:r>
            <a:endParaRPr lang="en-US" dirty="0"/>
          </a:p>
        </p:txBody>
      </p:sp>
      <p:sp>
        <p:nvSpPr>
          <p:cNvPr id="4" name="Content Placeholder 3"/>
          <p:cNvSpPr>
            <a:spLocks noGrp="1"/>
          </p:cNvSpPr>
          <p:nvPr>
            <p:ph sz="quarter" idx="13"/>
          </p:nvPr>
        </p:nvSpPr>
        <p:spPr>
          <a:xfrm>
            <a:off x="276225" y="1298448"/>
            <a:ext cx="8591550" cy="4937760"/>
          </a:xfrm>
        </p:spPr>
        <p:txBody>
          <a:bodyPr>
            <a:normAutofit/>
          </a:bodyPr>
          <a:lstStyle/>
          <a:p>
            <a:r>
              <a:rPr lang="en-US" sz="2200" dirty="0" smtClean="0"/>
              <a:t>Dissatisfied students</a:t>
            </a:r>
          </a:p>
          <a:p>
            <a:r>
              <a:rPr lang="en-US" sz="2200" dirty="0" smtClean="0"/>
              <a:t>Activities did not meet course objectives</a:t>
            </a:r>
          </a:p>
          <a:p>
            <a:r>
              <a:rPr lang="en-US" sz="2200" dirty="0" smtClean="0"/>
              <a:t>Poor understanding of course content</a:t>
            </a:r>
            <a:endParaRPr lang="en-US" sz="2200" dirty="0" smtClean="0"/>
          </a:p>
        </p:txBody>
      </p:sp>
      <p:sp>
        <p:nvSpPr>
          <p:cNvPr id="3" name="TextBox 2"/>
          <p:cNvSpPr txBox="1"/>
          <p:nvPr/>
        </p:nvSpPr>
        <p:spPr>
          <a:xfrm>
            <a:off x="3076515" y="6467856"/>
            <a:ext cx="2990969" cy="369332"/>
          </a:xfrm>
          <a:prstGeom prst="rect">
            <a:avLst/>
          </a:prstGeom>
          <a:noFill/>
        </p:spPr>
        <p:txBody>
          <a:bodyPr wrap="square" rtlCol="0">
            <a:spAutoFit/>
          </a:bodyPr>
          <a:lstStyle/>
          <a:p>
            <a:r>
              <a:rPr lang="en-US" dirty="0" smtClean="0"/>
              <a:t>Survey from </a:t>
            </a:r>
            <a:r>
              <a:rPr lang="en-US" dirty="0" smtClean="0"/>
              <a:t>first </a:t>
            </a:r>
            <a:r>
              <a:rPr lang="en-US" dirty="0" smtClean="0"/>
              <a:t>day of class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173506607"/>
              </p:ext>
            </p:extLst>
          </p:nvPr>
        </p:nvGraphicFramePr>
        <p:xfrm>
          <a:off x="1391699" y="2607425"/>
          <a:ext cx="5765419" cy="3838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892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pPr algn="ctr"/>
            <a:r>
              <a:rPr lang="en-US" dirty="0" smtClean="0"/>
              <a:t>Deciding on QM</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sz="2400" dirty="0" smtClean="0"/>
              <a:t>Better course design and delivery</a:t>
            </a:r>
          </a:p>
          <a:p>
            <a:endParaRPr lang="en-US" sz="2400" dirty="0" smtClean="0"/>
          </a:p>
          <a:p>
            <a:r>
              <a:rPr lang="en-US" sz="2400" dirty="0" smtClean="0"/>
              <a:t>Alignment of course objectives and assignments</a:t>
            </a:r>
          </a:p>
          <a:p>
            <a:endParaRPr lang="en-US" sz="2400" dirty="0" smtClean="0"/>
          </a:p>
          <a:p>
            <a:r>
              <a:rPr lang="en-US" sz="2400" dirty="0" smtClean="0"/>
              <a:t>Meaningful faculty/student engagement</a:t>
            </a:r>
          </a:p>
          <a:p>
            <a:endParaRPr lang="en-US" sz="2400" dirty="0" smtClean="0"/>
          </a:p>
          <a:p>
            <a:r>
              <a:rPr lang="en-US" sz="2400" dirty="0" smtClean="0"/>
              <a:t>Enhanced knowledge acquisition for learners</a:t>
            </a:r>
            <a:endParaRPr lang="en-US" sz="2400" dirty="0"/>
          </a:p>
        </p:txBody>
      </p:sp>
    </p:spTree>
    <p:extLst>
      <p:ext uri="{BB962C8B-B14F-4D97-AF65-F5344CB8AC3E}">
        <p14:creationId xmlns:p14="http://schemas.microsoft.com/office/powerpoint/2010/main" val="11298751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lstStyle/>
          <a:p>
            <a:pPr algn="ctr"/>
            <a:r>
              <a:rPr lang="en-US" dirty="0" smtClean="0"/>
              <a:t>Process to Change Course</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r>
              <a:rPr lang="en-US" sz="2400" dirty="0" smtClean="0"/>
              <a:t>Observe and gather data</a:t>
            </a:r>
          </a:p>
          <a:p>
            <a:endParaRPr lang="en-US" sz="2400" dirty="0" smtClean="0"/>
          </a:p>
          <a:p>
            <a:r>
              <a:rPr lang="en-US" sz="2400" dirty="0" smtClean="0"/>
              <a:t>Review QM standards</a:t>
            </a:r>
          </a:p>
          <a:p>
            <a:endParaRPr lang="en-US" sz="2400" dirty="0" smtClean="0"/>
          </a:p>
          <a:p>
            <a:r>
              <a:rPr lang="en-US" sz="2400" dirty="0" smtClean="0"/>
              <a:t>Apply the QM standards to the course</a:t>
            </a:r>
          </a:p>
          <a:p>
            <a:endParaRPr lang="en-US" sz="2400" dirty="0" smtClean="0"/>
          </a:p>
          <a:p>
            <a:r>
              <a:rPr lang="en-US" sz="2400" dirty="0" smtClean="0"/>
              <a:t>Align the objectives and assignments</a:t>
            </a:r>
            <a:endParaRPr lang="en-US" sz="2400" dirty="0"/>
          </a:p>
        </p:txBody>
      </p:sp>
    </p:spTree>
    <p:extLst>
      <p:ext uri="{BB962C8B-B14F-4D97-AF65-F5344CB8AC3E}">
        <p14:creationId xmlns:p14="http://schemas.microsoft.com/office/powerpoint/2010/main" val="2346322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8591550" cy="1066801"/>
          </a:xfrm>
        </p:spPr>
        <p:txBody>
          <a:bodyPr>
            <a:normAutofit/>
          </a:bodyPr>
          <a:lstStyle/>
          <a:p>
            <a:pPr algn="ctr"/>
            <a:r>
              <a:rPr lang="en-US" dirty="0" smtClean="0"/>
              <a:t>Course Alignment: Objectives, Resources</a:t>
            </a:r>
            <a:endParaRPr lang="en-US" dirty="0"/>
          </a:p>
        </p:txBody>
      </p:sp>
      <p:sp>
        <p:nvSpPr>
          <p:cNvPr id="3" name="Content Placeholder 2"/>
          <p:cNvSpPr>
            <a:spLocks noGrp="1"/>
          </p:cNvSpPr>
          <p:nvPr>
            <p:ph sz="quarter" idx="13"/>
          </p:nvPr>
        </p:nvSpPr>
        <p:spPr>
          <a:xfrm>
            <a:off x="361244" y="1478844"/>
            <a:ext cx="8508436" cy="4757364"/>
          </a:xfrm>
        </p:spPr>
        <p:txBody>
          <a:bodyPr/>
          <a:lstStyle/>
          <a:p>
            <a:r>
              <a:rPr lang="en-US" sz="2400" dirty="0" smtClean="0"/>
              <a:t>Re-writing Objectives:</a:t>
            </a:r>
          </a:p>
          <a:p>
            <a:pPr marL="170752" lvl="1"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358563959"/>
              </p:ext>
            </p:extLst>
          </p:nvPr>
        </p:nvGraphicFramePr>
        <p:xfrm>
          <a:off x="903108" y="2401710"/>
          <a:ext cx="7416802" cy="3518186"/>
        </p:xfrm>
        <a:graphic>
          <a:graphicData uri="http://schemas.openxmlformats.org/drawingml/2006/table">
            <a:tbl>
              <a:tblPr firstRow="1" bandRow="1">
                <a:tableStyleId>{5C22544A-7EE6-4342-B048-85BDC9FD1C3A}</a:tableStyleId>
              </a:tblPr>
              <a:tblGrid>
                <a:gridCol w="3708401"/>
                <a:gridCol w="3708401"/>
              </a:tblGrid>
              <a:tr h="544690">
                <a:tc>
                  <a:txBody>
                    <a:bodyPr/>
                    <a:lstStyle/>
                    <a:p>
                      <a:pPr algn="ctr"/>
                      <a:r>
                        <a:rPr lang="en-US" sz="2400" dirty="0" smtClean="0"/>
                        <a:t>Prior</a:t>
                      </a:r>
                      <a:r>
                        <a:rPr lang="en-US" sz="2400" baseline="0" dirty="0" smtClean="0"/>
                        <a:t> Course</a:t>
                      </a:r>
                      <a:endParaRPr lang="en-US" sz="2400" dirty="0"/>
                    </a:p>
                  </a:txBody>
                  <a:tcPr/>
                </a:tc>
                <a:tc>
                  <a:txBody>
                    <a:bodyPr/>
                    <a:lstStyle/>
                    <a:p>
                      <a:pPr algn="ctr"/>
                      <a:r>
                        <a:rPr lang="en-US" sz="2400" dirty="0" smtClean="0"/>
                        <a:t>New</a:t>
                      </a:r>
                      <a:r>
                        <a:rPr lang="en-US" dirty="0" smtClean="0"/>
                        <a:t> </a:t>
                      </a:r>
                      <a:r>
                        <a:rPr lang="en-US" sz="2400" dirty="0" smtClean="0"/>
                        <a:t>Course</a:t>
                      </a:r>
                      <a:endParaRPr lang="en-US" sz="2400" dirty="0"/>
                    </a:p>
                  </a:txBody>
                  <a:tcPr/>
                </a:tc>
              </a:tr>
              <a:tr h="743374">
                <a:tc>
                  <a:txBody>
                    <a:bodyPr/>
                    <a:lstStyle/>
                    <a:p>
                      <a:pPr algn="l"/>
                      <a:r>
                        <a:rPr lang="en-US" sz="1800" dirty="0" smtClean="0"/>
                        <a:t>13 Objectives</a:t>
                      </a:r>
                      <a:endParaRPr lang="en-US" sz="1800" dirty="0"/>
                    </a:p>
                  </a:txBody>
                  <a:tcPr/>
                </a:tc>
                <a:tc>
                  <a:txBody>
                    <a:bodyPr/>
                    <a:lstStyle/>
                    <a:p>
                      <a:pPr algn="l"/>
                      <a:r>
                        <a:rPr lang="en-US" sz="1800" dirty="0" smtClean="0"/>
                        <a:t>6 Objectives</a:t>
                      </a:r>
                      <a:endParaRPr lang="en-US" sz="1800" dirty="0"/>
                    </a:p>
                  </a:txBody>
                  <a:tcPr/>
                </a:tc>
              </a:tr>
              <a:tr h="743374">
                <a:tc>
                  <a:txBody>
                    <a:bodyPr/>
                    <a:lstStyle/>
                    <a:p>
                      <a:pPr algn="l"/>
                      <a:r>
                        <a:rPr lang="en-US" sz="1800" dirty="0" smtClean="0"/>
                        <a:t>Remembering/Understanding</a:t>
                      </a:r>
                      <a:endParaRPr lang="en-US" sz="1800" dirty="0"/>
                    </a:p>
                  </a:txBody>
                  <a:tcPr/>
                </a:tc>
                <a:tc>
                  <a:txBody>
                    <a:bodyPr/>
                    <a:lstStyle/>
                    <a:p>
                      <a:pPr algn="l"/>
                      <a:r>
                        <a:rPr lang="en-US" sz="1800" dirty="0" smtClean="0"/>
                        <a:t>Application/Analysis</a:t>
                      </a:r>
                      <a:endParaRPr lang="en-US" sz="1800" dirty="0"/>
                    </a:p>
                  </a:txBody>
                  <a:tcPr/>
                </a:tc>
              </a:tr>
              <a:tr h="743374">
                <a:tc>
                  <a:txBody>
                    <a:bodyPr/>
                    <a:lstStyle/>
                    <a:p>
                      <a:pPr algn="l"/>
                      <a:r>
                        <a:rPr lang="en-US" sz="1800" dirty="0" smtClean="0"/>
                        <a:t>QM standard alignment?</a:t>
                      </a:r>
                      <a:endParaRPr lang="en-US" sz="1800" dirty="0"/>
                    </a:p>
                  </a:txBody>
                  <a:tcPr/>
                </a:tc>
                <a:tc>
                  <a:txBody>
                    <a:bodyPr/>
                    <a:lstStyle/>
                    <a:p>
                      <a:pPr algn="l"/>
                      <a:r>
                        <a:rPr lang="en-US" sz="1800" dirty="0" smtClean="0"/>
                        <a:t>Align</a:t>
                      </a:r>
                      <a:r>
                        <a:rPr lang="en-US" sz="1800" baseline="0" dirty="0" smtClean="0"/>
                        <a:t> with QM standards</a:t>
                      </a:r>
                      <a:endParaRPr lang="en-US" sz="1800" dirty="0"/>
                    </a:p>
                  </a:txBody>
                  <a:tcPr/>
                </a:tc>
              </a:tr>
              <a:tr h="743374">
                <a:tc>
                  <a:txBody>
                    <a:bodyPr/>
                    <a:lstStyle/>
                    <a:p>
                      <a:pPr algn="l"/>
                      <a:r>
                        <a:rPr lang="en-US" sz="1800" dirty="0" smtClean="0"/>
                        <a:t>No outside</a:t>
                      </a:r>
                      <a:r>
                        <a:rPr lang="en-US" sz="1800" baseline="0" dirty="0" smtClean="0"/>
                        <a:t> resources</a:t>
                      </a:r>
                      <a:endParaRPr lang="en-US" sz="1800" dirty="0"/>
                    </a:p>
                  </a:txBody>
                  <a:tcPr/>
                </a:tc>
                <a:tc>
                  <a:txBody>
                    <a:bodyPr/>
                    <a:lstStyle/>
                    <a:p>
                      <a:pPr algn="l"/>
                      <a:r>
                        <a:rPr lang="en-US" sz="1800" dirty="0" smtClean="0"/>
                        <a:t>Videos, articles, and technology</a:t>
                      </a:r>
                      <a:endParaRPr lang="en-US" sz="1800" dirty="0"/>
                    </a:p>
                  </a:txBody>
                  <a:tcPr/>
                </a:tc>
              </a:tr>
            </a:tbl>
          </a:graphicData>
        </a:graphic>
      </p:graphicFrame>
    </p:spTree>
    <p:extLst>
      <p:ext uri="{BB962C8B-B14F-4D97-AF65-F5344CB8AC3E}">
        <p14:creationId xmlns:p14="http://schemas.microsoft.com/office/powerpoint/2010/main" val="41737429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225" y="-1"/>
            <a:ext cx="8591550" cy="948267"/>
          </a:xfrm>
        </p:spPr>
        <p:txBody>
          <a:bodyPr>
            <a:normAutofit/>
          </a:bodyPr>
          <a:lstStyle/>
          <a:p>
            <a:pPr algn="ctr"/>
            <a:r>
              <a:rPr lang="en-US" dirty="0" smtClean="0"/>
              <a:t>New Course Alignment: Use the Chart…</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867877888"/>
              </p:ext>
            </p:extLst>
          </p:nvPr>
        </p:nvGraphicFramePr>
        <p:xfrm>
          <a:off x="149687" y="1280448"/>
          <a:ext cx="8844626" cy="5165508"/>
        </p:xfrm>
        <a:graphic>
          <a:graphicData uri="http://schemas.openxmlformats.org/presentationml/2006/ole">
            <mc:AlternateContent xmlns:mc="http://schemas.openxmlformats.org/markup-compatibility/2006">
              <mc:Choice xmlns:v="urn:schemas-microsoft-com:vml" Requires="v">
                <p:oleObj spid="_x0000_s1056" name="Document" r:id="rId3" imgW="9283700" imgH="5422900" progId="Word.Document.12">
                  <p:embed/>
                </p:oleObj>
              </mc:Choice>
              <mc:Fallback>
                <p:oleObj name="Document" r:id="rId3" imgW="9283700" imgH="5422900" progId="Word.Document.12">
                  <p:embed/>
                  <p:pic>
                    <p:nvPicPr>
                      <p:cNvPr id="0" name=""/>
                      <p:cNvPicPr/>
                      <p:nvPr/>
                    </p:nvPicPr>
                    <p:blipFill>
                      <a:blip r:embed="rId4"/>
                      <a:stretch>
                        <a:fillRect/>
                      </a:stretch>
                    </p:blipFill>
                    <p:spPr>
                      <a:xfrm>
                        <a:off x="149687" y="1280448"/>
                        <a:ext cx="8844626" cy="5165508"/>
                      </a:xfrm>
                      <a:prstGeom prst="rect">
                        <a:avLst/>
                      </a:prstGeom>
                    </p:spPr>
                  </p:pic>
                </p:oleObj>
              </mc:Fallback>
            </mc:AlternateContent>
          </a:graphicData>
        </a:graphic>
      </p:graphicFrame>
    </p:spTree>
    <p:extLst>
      <p:ext uri="{BB962C8B-B14F-4D97-AF65-F5344CB8AC3E}">
        <p14:creationId xmlns:p14="http://schemas.microsoft.com/office/powerpoint/2010/main" val="38449653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440</TotalTime>
  <Words>1635</Words>
  <Application>Microsoft Macintosh PowerPoint</Application>
  <PresentationFormat>On-screen Show (4:3)</PresentationFormat>
  <Paragraphs>208</Paragraphs>
  <Slides>18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SOHO</vt:lpstr>
      <vt:lpstr>Document</vt:lpstr>
      <vt:lpstr>Applying Quality Matters Standards To a Hybrid Nursing Research Course</vt:lpstr>
      <vt:lpstr>Objectives</vt:lpstr>
      <vt:lpstr>How many of you have taught a hybrid course?</vt:lpstr>
      <vt:lpstr>  Nursing 470: Research for Evidence Based Practice</vt:lpstr>
      <vt:lpstr>Before QM</vt:lpstr>
      <vt:lpstr>Deciding on QM</vt:lpstr>
      <vt:lpstr>Process to Change Course</vt:lpstr>
      <vt:lpstr>Course Alignment: Objectives, Resources</vt:lpstr>
      <vt:lpstr>New Course Alignment: Use the Chart…</vt:lpstr>
      <vt:lpstr>Creating Alignment: Assignments</vt:lpstr>
      <vt:lpstr>Week by Week Guide</vt:lpstr>
      <vt:lpstr>Barriers to Change</vt:lpstr>
      <vt:lpstr>How to Combat Resistance</vt:lpstr>
      <vt:lpstr>Outcomes and Student Feedback</vt:lpstr>
      <vt:lpstr>Student Feedback….</vt:lpstr>
      <vt:lpstr>Student Feedback….</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Quanza Mooring</dc:creator>
  <cp:lastModifiedBy>Quanza Mooring</cp:lastModifiedBy>
  <cp:revision>34</cp:revision>
  <dcterms:created xsi:type="dcterms:W3CDTF">2016-02-18T15:36:39Z</dcterms:created>
  <dcterms:modified xsi:type="dcterms:W3CDTF">2016-03-09T16:11:08Z</dcterms:modified>
</cp:coreProperties>
</file>