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  <p:sldMasterId id="2147483694" r:id="rId2"/>
  </p:sldMasterIdLst>
  <p:notesMasterIdLst>
    <p:notesMasterId r:id="rId20"/>
  </p:notesMasterIdLst>
  <p:handoutMasterIdLst>
    <p:handoutMasterId r:id="rId21"/>
  </p:handoutMasterIdLst>
  <p:sldIdLst>
    <p:sldId id="256" r:id="rId3"/>
    <p:sldId id="289" r:id="rId4"/>
    <p:sldId id="290" r:id="rId5"/>
    <p:sldId id="291" r:id="rId6"/>
    <p:sldId id="295" r:id="rId7"/>
    <p:sldId id="296" r:id="rId8"/>
    <p:sldId id="301" r:id="rId9"/>
    <p:sldId id="298" r:id="rId10"/>
    <p:sldId id="299" r:id="rId11"/>
    <p:sldId id="297" r:id="rId12"/>
    <p:sldId id="300" r:id="rId13"/>
    <p:sldId id="293" r:id="rId14"/>
    <p:sldId id="292" r:id="rId15"/>
    <p:sldId id="294" r:id="rId16"/>
    <p:sldId id="302" r:id="rId17"/>
    <p:sldId id="288" r:id="rId18"/>
    <p:sldId id="25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7FA39FC-0BF0-405C-90FA-BF3E340163F0}">
          <p14:sldIdLst>
            <p14:sldId id="256"/>
            <p14:sldId id="289"/>
            <p14:sldId id="290"/>
            <p14:sldId id="291"/>
            <p14:sldId id="295"/>
            <p14:sldId id="296"/>
            <p14:sldId id="301"/>
            <p14:sldId id="298"/>
            <p14:sldId id="299"/>
            <p14:sldId id="297"/>
            <p14:sldId id="300"/>
            <p14:sldId id="293"/>
            <p14:sldId id="292"/>
            <p14:sldId id="294"/>
            <p14:sldId id="302"/>
            <p14:sldId id="28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44F"/>
    <a:srgbClr val="596BC5"/>
    <a:srgbClr val="4F6B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63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776" y="-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4B2ED-BFA7-B540-8A69-638D81F5C008}" type="datetimeFigureOut">
              <a:rPr lang="en-US" smtClean="0"/>
              <a:t>11/2/15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F4338-32D1-A044-8140-FB958C999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75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969CB-4820-4F43-BA6F-2DDB855B1BB3}" type="datetimeFigureOut">
              <a:rPr lang="en-US" smtClean="0"/>
              <a:t>11/2/15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423A4-6815-D04C-903A-4CB4CEEC1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25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eri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840827" y="304528"/>
            <a:ext cx="7158037" cy="725261"/>
          </a:xfrm>
        </p:spPr>
        <p:txBody>
          <a:bodyPr anchor="ctr" anchorCtr="0">
            <a:normAutofit/>
          </a:bodyPr>
          <a:lstStyle>
            <a:lvl1pPr algn="l">
              <a:defRPr sz="3600">
                <a:solidFill>
                  <a:srgbClr val="596BC5"/>
                </a:solidFill>
              </a:defRPr>
            </a:lvl1pPr>
          </a:lstStyle>
          <a:p>
            <a:pPr lvl="0"/>
            <a:r>
              <a:rPr lang="en-US" dirty="0" smtClean="0"/>
              <a:t>Interior Slide Blue Headline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444500" y="1323975"/>
            <a:ext cx="8335963" cy="4246563"/>
          </a:xfrm>
        </p:spPr>
        <p:txBody>
          <a:bodyPr>
            <a:normAutofit/>
          </a:bodyPr>
          <a:lstStyle>
            <a:lvl1pPr>
              <a:defRPr sz="2900"/>
            </a:lvl1pPr>
            <a:lvl2pPr>
              <a:defRPr sz="2800"/>
            </a:lvl2pPr>
            <a:lvl3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/>
            </a:lvl3pPr>
          </a:lstStyle>
          <a:p>
            <a:pPr marL="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 smtClean="0"/>
              <a:t>Bulleted copy to explain and reinforce the headline</a:t>
            </a:r>
          </a:p>
          <a:p>
            <a:pPr marL="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 smtClean="0"/>
              <a:t>Bulleted copy to explain and reinforce the headline</a:t>
            </a:r>
          </a:p>
          <a:p>
            <a:pPr marL="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 smtClean="0"/>
              <a:t>Bulleted copy to explain and reinforce the headline</a:t>
            </a:r>
          </a:p>
          <a:p>
            <a:pPr marL="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 smtClean="0"/>
              <a:t>Bulleted copy to explain and reinforce the headline</a:t>
            </a:r>
          </a:p>
          <a:p>
            <a:pPr marL="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 smtClean="0"/>
              <a:t>Bulleted copy to explain and reinforce the headline</a:t>
            </a:r>
          </a:p>
          <a:p>
            <a:pPr marL="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 smtClean="0"/>
              <a:t>Bulleted copy to explain and reinforce the headline</a:t>
            </a:r>
          </a:p>
          <a:p>
            <a:pPr marL="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 smtClean="0"/>
              <a:t>Bulleted copy to explain and reinforce the headline</a:t>
            </a:r>
          </a:p>
          <a:p>
            <a:pPr marL="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 smtClean="0"/>
              <a:t>Bulleted copy to explain and reinforce the headline</a:t>
            </a:r>
          </a:p>
          <a:p>
            <a:pPr marL="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dirty="0" smtClean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6812632" y="6054175"/>
            <a:ext cx="2137226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baseline="30000" dirty="0" smtClean="0">
                <a:solidFill>
                  <a:srgbClr val="949499"/>
                </a:solidFill>
              </a:rPr>
              <a:t>©2014 </a:t>
            </a:r>
            <a:r>
              <a:rPr lang="en-US" baseline="30000" dirty="0" err="1" smtClean="0">
                <a:solidFill>
                  <a:srgbClr val="949499"/>
                </a:solidFill>
              </a:rPr>
              <a:t>MarylandOnline</a:t>
            </a:r>
            <a:r>
              <a:rPr lang="en-US" baseline="30000" dirty="0" smtClean="0">
                <a:solidFill>
                  <a:srgbClr val="949499"/>
                </a:solidFill>
              </a:rPr>
              <a:t>., Inc.</a:t>
            </a:r>
          </a:p>
        </p:txBody>
      </p:sp>
    </p:spTree>
    <p:extLst>
      <p:ext uri="{BB962C8B-B14F-4D97-AF65-F5344CB8AC3E}">
        <p14:creationId xmlns:p14="http://schemas.microsoft.com/office/powerpoint/2010/main" val="3639995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teri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444500" y="1323975"/>
            <a:ext cx="8335963" cy="4246563"/>
          </a:xfrm>
        </p:spPr>
        <p:txBody>
          <a:bodyPr>
            <a:normAutofit/>
          </a:bodyPr>
          <a:lstStyle>
            <a:lvl1pPr>
              <a:defRPr sz="2900"/>
            </a:lvl1pPr>
            <a:lvl2pPr>
              <a:defRPr sz="2800"/>
            </a:lvl2pPr>
            <a:lvl3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/>
            </a:lvl3pPr>
          </a:lstStyle>
          <a:p>
            <a:pPr marL="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 smtClean="0"/>
              <a:t>Bulleted copy to explain and reinforce the headline</a:t>
            </a:r>
          </a:p>
          <a:p>
            <a:pPr marL="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 smtClean="0"/>
              <a:t>Bulleted copy to explain and reinforce the headline</a:t>
            </a:r>
          </a:p>
          <a:p>
            <a:pPr marL="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 smtClean="0"/>
              <a:t>Bulleted copy to explain and reinforce the headline</a:t>
            </a:r>
          </a:p>
          <a:p>
            <a:pPr marL="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 smtClean="0"/>
              <a:t>Bulleted copy to explain and reinforce the headline</a:t>
            </a:r>
          </a:p>
          <a:p>
            <a:pPr marL="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 smtClean="0"/>
              <a:t>Bulleted copy to explain and reinforce the headline</a:t>
            </a:r>
          </a:p>
          <a:p>
            <a:pPr marL="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 smtClean="0"/>
              <a:t>Bulleted copy to explain and reinforce the headline</a:t>
            </a:r>
          </a:p>
          <a:p>
            <a:pPr marL="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 smtClean="0"/>
              <a:t>Bulleted copy to explain and reinforce the headline</a:t>
            </a:r>
          </a:p>
          <a:p>
            <a:pPr marL="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 smtClean="0"/>
              <a:t>Bulleted copy to explain and reinforce the headline</a:t>
            </a:r>
          </a:p>
          <a:p>
            <a:pPr marL="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dirty="0" smtClean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840827" y="304528"/>
            <a:ext cx="7158037" cy="725261"/>
          </a:xfrm>
        </p:spPr>
        <p:txBody>
          <a:bodyPr anchor="ctr" anchorCtr="0">
            <a:normAutofit/>
          </a:bodyPr>
          <a:lstStyle>
            <a:lvl1pPr algn="l">
              <a:defRPr sz="3600">
                <a:solidFill>
                  <a:srgbClr val="596BC5"/>
                </a:solidFill>
              </a:defRPr>
            </a:lvl1pPr>
          </a:lstStyle>
          <a:p>
            <a:pPr lvl="0"/>
            <a:r>
              <a:rPr lang="en-US" dirty="0" smtClean="0"/>
              <a:t>Interior Slide Blue Headline</a:t>
            </a:r>
            <a:endParaRPr lang="en-US" dirty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6812632" y="6054175"/>
            <a:ext cx="2137226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baseline="30000" dirty="0" smtClean="0">
                <a:solidFill>
                  <a:srgbClr val="949499"/>
                </a:solidFill>
              </a:rPr>
              <a:t>©2014 </a:t>
            </a:r>
            <a:r>
              <a:rPr lang="en-US" baseline="30000" dirty="0" err="1" smtClean="0">
                <a:solidFill>
                  <a:srgbClr val="949499"/>
                </a:solidFill>
              </a:rPr>
              <a:t>MarylandOnline</a:t>
            </a:r>
            <a:r>
              <a:rPr lang="en-US" baseline="30000" dirty="0" smtClean="0">
                <a:solidFill>
                  <a:srgbClr val="949499"/>
                </a:solidFill>
              </a:rPr>
              <a:t>., Inc.</a:t>
            </a:r>
          </a:p>
        </p:txBody>
      </p:sp>
    </p:spTree>
    <p:extLst>
      <p:ext uri="{BB962C8B-B14F-4D97-AF65-F5344CB8AC3E}">
        <p14:creationId xmlns:p14="http://schemas.microsoft.com/office/powerpoint/2010/main" val="234951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QM_PP_Template4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75642" y="6132282"/>
            <a:ext cx="3429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500" dirty="0" smtClean="0">
                <a:solidFill>
                  <a:schemeClr val="bg1"/>
                </a:solidFill>
              </a:rPr>
              <a:t>©</a:t>
            </a:r>
            <a:r>
              <a:rPr lang="en-US" sz="1500" smtClean="0">
                <a:solidFill>
                  <a:schemeClr val="bg1"/>
                </a:solidFill>
              </a:rPr>
              <a:t>2014 </a:t>
            </a:r>
            <a:r>
              <a:rPr lang="en-US" sz="1500" dirty="0" err="1" smtClean="0">
                <a:solidFill>
                  <a:schemeClr val="bg1"/>
                </a:solidFill>
              </a:rPr>
              <a:t>MarylandOnline</a:t>
            </a:r>
            <a:r>
              <a:rPr lang="en-US" sz="1500" dirty="0" smtClean="0">
                <a:solidFill>
                  <a:schemeClr val="bg1"/>
                </a:solidFill>
              </a:rPr>
              <a:t>., Inc.</a:t>
            </a:r>
            <a:endParaRPr lang="en-US" sz="1500" dirty="0"/>
          </a:p>
        </p:txBody>
      </p:sp>
      <p:sp>
        <p:nvSpPr>
          <p:cNvPr id="5" name="TextBox 4"/>
          <p:cNvSpPr txBox="1"/>
          <p:nvPr/>
        </p:nvSpPr>
        <p:spPr>
          <a:xfrm>
            <a:off x="2875642" y="6132282"/>
            <a:ext cx="3429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500" dirty="0" smtClean="0">
                <a:solidFill>
                  <a:schemeClr val="bg1"/>
                </a:solidFill>
              </a:rPr>
              <a:t>©</a:t>
            </a:r>
            <a:r>
              <a:rPr lang="en-US" sz="1500" smtClean="0">
                <a:solidFill>
                  <a:schemeClr val="bg1"/>
                </a:solidFill>
              </a:rPr>
              <a:t>2014 </a:t>
            </a:r>
            <a:r>
              <a:rPr lang="en-US" sz="1500" dirty="0" err="1" smtClean="0">
                <a:solidFill>
                  <a:schemeClr val="bg1"/>
                </a:solidFill>
              </a:rPr>
              <a:t>MarylandOnline</a:t>
            </a:r>
            <a:r>
              <a:rPr lang="en-US" sz="1500" dirty="0" smtClean="0">
                <a:solidFill>
                  <a:schemeClr val="bg1"/>
                </a:solidFill>
              </a:rPr>
              <a:t>., Inc.</a:t>
            </a:r>
            <a:endParaRPr lang="en-US" sz="15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2875642" y="6132282"/>
            <a:ext cx="3429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500" dirty="0" smtClean="0">
                <a:solidFill>
                  <a:schemeClr val="bg1"/>
                </a:solidFill>
              </a:rPr>
              <a:t>©2014 </a:t>
            </a:r>
            <a:r>
              <a:rPr lang="en-US" sz="1500" dirty="0" err="1" smtClean="0">
                <a:solidFill>
                  <a:schemeClr val="bg1"/>
                </a:solidFill>
              </a:rPr>
              <a:t>MarylandOnline</a:t>
            </a:r>
            <a:r>
              <a:rPr lang="en-US" sz="1500" dirty="0" smtClean="0">
                <a:solidFill>
                  <a:schemeClr val="bg1"/>
                </a:solidFill>
              </a:rPr>
              <a:t>., Inc.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3049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QM_PP_Template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z="4600" baseline="30000" dirty="0" smtClean="0">
                <a:solidFill>
                  <a:schemeClr val="tx1"/>
                </a:solidFill>
              </a:rPr>
              <a:t>A short description or subtitle to</a:t>
            </a:r>
            <a:br>
              <a:rPr lang="en-US" sz="4600" baseline="30000" dirty="0" smtClean="0">
                <a:solidFill>
                  <a:schemeClr val="tx1"/>
                </a:solidFill>
              </a:rPr>
            </a:br>
            <a:r>
              <a:rPr lang="en-US" sz="4600" baseline="30000" dirty="0" smtClean="0">
                <a:solidFill>
                  <a:schemeClr val="tx1"/>
                </a:solidFill>
              </a:rPr>
              <a:t>introduce an entire segment of slides. This can be three to four lines long. </a:t>
            </a:r>
            <a:endParaRPr lang="en-US" sz="4600" baseline="30000" dirty="0">
              <a:solidFill>
                <a:schemeClr val="tx1"/>
              </a:solidFill>
            </a:endParaRP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1815376"/>
            <a:ext cx="7772400" cy="1872704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6400" baseline="0">
                <a:solidFill>
                  <a:srgbClr val="596BC5"/>
                </a:solidFill>
              </a:defRPr>
            </a:lvl1pPr>
          </a:lstStyle>
          <a:p>
            <a:pPr lvl="0"/>
            <a:r>
              <a:rPr lang="en-US" dirty="0" smtClean="0"/>
              <a:t>This is the Title Slide</a:t>
            </a:r>
            <a:endParaRPr lang="en-US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6812632" y="6054175"/>
            <a:ext cx="2137226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baseline="30000" dirty="0" smtClean="0">
                <a:solidFill>
                  <a:srgbClr val="949499"/>
                </a:solidFill>
              </a:rPr>
              <a:t>©2014 </a:t>
            </a:r>
            <a:r>
              <a:rPr lang="en-US" baseline="30000" dirty="0" err="1" smtClean="0">
                <a:solidFill>
                  <a:srgbClr val="949499"/>
                </a:solidFill>
              </a:rPr>
              <a:t>MarylandOnline</a:t>
            </a:r>
            <a:r>
              <a:rPr lang="en-US" baseline="30000" dirty="0" smtClean="0">
                <a:solidFill>
                  <a:srgbClr val="949499"/>
                </a:solidFill>
              </a:rPr>
              <a:t>., Inc.</a:t>
            </a:r>
          </a:p>
        </p:txBody>
      </p:sp>
    </p:spTree>
    <p:extLst>
      <p:ext uri="{BB962C8B-B14F-4D97-AF65-F5344CB8AC3E}">
        <p14:creationId xmlns:p14="http://schemas.microsoft.com/office/powerpoint/2010/main" val="1980608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/begin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QM_PP_Template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14338" y="5079774"/>
            <a:ext cx="8315325" cy="789441"/>
          </a:xfrm>
        </p:spPr>
        <p:txBody>
          <a:bodyPr>
            <a:normAutofit/>
          </a:bodyPr>
          <a:lstStyle>
            <a:lvl1pPr algn="ctr">
              <a:defRPr sz="4000" baseline="0">
                <a:solidFill>
                  <a:srgbClr val="FFD44F"/>
                </a:solidFill>
              </a:defRPr>
            </a:lvl1pPr>
          </a:lstStyle>
          <a:p>
            <a:pPr lvl="0"/>
            <a:r>
              <a:rPr lang="en-US" dirty="0" smtClean="0"/>
              <a:t>TITLE OF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706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z="4600" baseline="30000" dirty="0" smtClean="0">
                <a:solidFill>
                  <a:schemeClr val="tx1"/>
                </a:solidFill>
              </a:rPr>
              <a:t>A short description or subtitle to</a:t>
            </a:r>
            <a:br>
              <a:rPr lang="en-US" sz="4600" baseline="30000" dirty="0" smtClean="0">
                <a:solidFill>
                  <a:schemeClr val="tx1"/>
                </a:solidFill>
              </a:rPr>
            </a:br>
            <a:r>
              <a:rPr lang="en-US" sz="4600" baseline="30000" dirty="0" smtClean="0">
                <a:solidFill>
                  <a:schemeClr val="tx1"/>
                </a:solidFill>
              </a:rPr>
              <a:t>introduce an entire segment of slides. This can be three to four lines long. </a:t>
            </a:r>
            <a:endParaRPr lang="en-US" sz="4600" baseline="30000" dirty="0">
              <a:solidFill>
                <a:schemeClr val="tx1"/>
              </a:solidFill>
            </a:endParaRP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1815376"/>
            <a:ext cx="7772400" cy="1872704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6400" baseline="0">
                <a:solidFill>
                  <a:srgbClr val="596BC5"/>
                </a:solidFill>
              </a:defRPr>
            </a:lvl1pPr>
          </a:lstStyle>
          <a:p>
            <a:pPr lvl="0"/>
            <a:r>
              <a:rPr lang="en-US" dirty="0" smtClean="0"/>
              <a:t>This is the Title Slide</a:t>
            </a:r>
            <a:endParaRPr lang="en-US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6812632" y="6054175"/>
            <a:ext cx="2137226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baseline="30000" dirty="0" smtClean="0">
                <a:solidFill>
                  <a:srgbClr val="949499"/>
                </a:solidFill>
              </a:rPr>
              <a:t>©2014 </a:t>
            </a:r>
            <a:r>
              <a:rPr lang="en-US" baseline="30000" dirty="0" err="1" smtClean="0">
                <a:solidFill>
                  <a:srgbClr val="949499"/>
                </a:solidFill>
              </a:rPr>
              <a:t>MarylandOnline</a:t>
            </a:r>
            <a:r>
              <a:rPr lang="en-US" baseline="30000" dirty="0" smtClean="0">
                <a:solidFill>
                  <a:srgbClr val="949499"/>
                </a:solidFill>
              </a:rPr>
              <a:t>., Inc.</a:t>
            </a:r>
          </a:p>
        </p:txBody>
      </p:sp>
    </p:spTree>
    <p:extLst>
      <p:ext uri="{BB962C8B-B14F-4D97-AF65-F5344CB8AC3E}">
        <p14:creationId xmlns:p14="http://schemas.microsoft.com/office/powerpoint/2010/main" val="410392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2.xml"/><Relationship Id="rId3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QM_PP_Template3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Picture 6" descr="QM_PP_Template3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613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</a:t>
            </a:r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4"/>
            <a:endParaRPr lang="en-US" dirty="0" smtClean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14071" y="304800"/>
            <a:ext cx="6772728" cy="72136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6812632" y="6054175"/>
            <a:ext cx="2137226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baseline="30000" dirty="0" smtClean="0">
                <a:solidFill>
                  <a:srgbClr val="949499"/>
                </a:solidFill>
              </a:rPr>
              <a:t>©2014 </a:t>
            </a:r>
            <a:r>
              <a:rPr lang="en-US" baseline="30000" dirty="0" err="1" smtClean="0">
                <a:solidFill>
                  <a:srgbClr val="949499"/>
                </a:solidFill>
              </a:rPr>
              <a:t>MarylandOnline</a:t>
            </a:r>
            <a:r>
              <a:rPr lang="en-US" baseline="30000" dirty="0" smtClean="0">
                <a:solidFill>
                  <a:srgbClr val="949499"/>
                </a:solidFill>
              </a:rPr>
              <a:t>., Inc.</a:t>
            </a:r>
          </a:p>
        </p:txBody>
      </p:sp>
    </p:spTree>
    <p:extLst>
      <p:ext uri="{BB962C8B-B14F-4D97-AF65-F5344CB8AC3E}">
        <p14:creationId xmlns:p14="http://schemas.microsoft.com/office/powerpoint/2010/main" val="19632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6" r:id="rId4"/>
    <p:sldLayoutId id="2147483688" r:id="rId5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kern="1200" baseline="0">
          <a:solidFill>
            <a:srgbClr val="596BC5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800" kern="1200">
          <a:solidFill>
            <a:schemeClr val="bg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QM_PP_Template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</a:t>
            </a:r>
          </a:p>
          <a:p>
            <a:pPr lvl="4"/>
            <a:endParaRPr lang="en-US" dirty="0" smtClean="0"/>
          </a:p>
          <a:p>
            <a:pPr lvl="4"/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6812632" y="6054175"/>
            <a:ext cx="2137226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baseline="30000" dirty="0" smtClean="0">
                <a:solidFill>
                  <a:srgbClr val="949499"/>
                </a:solidFill>
              </a:rPr>
              <a:t>©2014 </a:t>
            </a:r>
            <a:r>
              <a:rPr lang="en-US" baseline="30000" dirty="0" err="1" smtClean="0">
                <a:solidFill>
                  <a:srgbClr val="949499"/>
                </a:solidFill>
              </a:rPr>
              <a:t>MarylandOnline</a:t>
            </a:r>
            <a:r>
              <a:rPr lang="en-US" baseline="30000" dirty="0" smtClean="0">
                <a:solidFill>
                  <a:srgbClr val="949499"/>
                </a:solidFill>
              </a:rPr>
              <a:t>., Inc.</a:t>
            </a:r>
          </a:p>
        </p:txBody>
      </p:sp>
    </p:spTree>
    <p:extLst>
      <p:ext uri="{BB962C8B-B14F-4D97-AF65-F5344CB8AC3E}">
        <p14:creationId xmlns:p14="http://schemas.microsoft.com/office/powerpoint/2010/main" val="297040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mailto:jhenn@qualitymatters.org" TargetMode="External"/><Relationship Id="rId3" Type="http://schemas.openxmlformats.org/officeDocument/2006/relationships/hyperlink" Target="mailto:mhakun@qualitymatters.org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14338" y="5384574"/>
            <a:ext cx="8315325" cy="100352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Remember the QMCs!</a:t>
            </a:r>
          </a:p>
          <a:p>
            <a:r>
              <a:rPr lang="en-US" dirty="0" smtClean="0"/>
              <a:t>QMC Feedback Session 11-3-15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902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44500" y="1323975"/>
            <a:ext cx="8335963" cy="4873625"/>
          </a:xfrm>
        </p:spPr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My Custom Reviews (</a:t>
            </a:r>
            <a:r>
              <a:rPr lang="en-US" dirty="0" err="1" smtClean="0"/>
              <a:t>MyCR</a:t>
            </a:r>
            <a:r>
              <a:rPr lang="en-US" dirty="0" smtClean="0"/>
              <a:t>) system 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A</a:t>
            </a:r>
            <a:r>
              <a:rPr lang="en-US" dirty="0" smtClean="0"/>
              <a:t>vailable to all member institutions to support Custom Quality Assurance Processes </a:t>
            </a:r>
            <a:r>
              <a:rPr lang="en-US" i="1" dirty="0" smtClean="0"/>
              <a:t>(not just course design!)</a:t>
            </a:r>
            <a:endParaRPr lang="en-US" dirty="0" smtClean="0"/>
          </a:p>
          <a:p>
            <a:pPr marL="1200150" lvl="1" indent="-457200">
              <a:buFont typeface="Arial"/>
              <a:buChar char="•"/>
            </a:pPr>
            <a:r>
              <a:rPr lang="en-US" dirty="0" smtClean="0"/>
              <a:t>Customizable Rubrics</a:t>
            </a:r>
          </a:p>
          <a:p>
            <a:pPr marL="1200150" lvl="1" indent="-457200">
              <a:buFont typeface="Arial"/>
              <a:buChar char="•"/>
            </a:pPr>
            <a:r>
              <a:rPr lang="en-US" dirty="0" smtClean="0"/>
              <a:t>Customizable Course Worksheet</a:t>
            </a:r>
          </a:p>
          <a:p>
            <a:pPr marL="1200150" lvl="1" indent="-457200">
              <a:buFont typeface="Arial"/>
              <a:buChar char="•"/>
            </a:pPr>
            <a:r>
              <a:rPr lang="en-US" dirty="0" smtClean="0"/>
              <a:t>Customizable Notification Emails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Wed. 8:35 (Salon D) – ‘Adapting a Web-Based Tool to Streamline Internal Quality Assurance’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What’s New - </a:t>
            </a:r>
            <a:r>
              <a:rPr lang="en-US" dirty="0" err="1" smtClean="0"/>
              <a:t>MyCR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89800" y="5880100"/>
            <a:ext cx="170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QMCFeedback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545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What’s New - </a:t>
            </a:r>
            <a:r>
              <a:rPr lang="en-US" dirty="0" err="1" smtClean="0"/>
              <a:t>MyCR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3000" y="1130300"/>
            <a:ext cx="7162800" cy="4588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34936" y="5903791"/>
            <a:ext cx="170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QMCFeedback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784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44500" y="1323975"/>
            <a:ext cx="8335963" cy="4670425"/>
          </a:xfrm>
        </p:spPr>
        <p:txBody>
          <a:bodyPr>
            <a:normAutofit fontScale="92500"/>
          </a:bodyPr>
          <a:lstStyle/>
          <a:p>
            <a:r>
              <a:rPr lang="en-US" i="1" dirty="0" smtClean="0"/>
              <a:t>Opportunity:  QM Members should be recognized for commitment to course quality assurance.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QM Member Mark for Website, Would be available as HTML embed code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Link to Member Information Page</a:t>
            </a:r>
          </a:p>
          <a:p>
            <a:pPr marL="1200150" lvl="1" indent="-457200">
              <a:buFont typeface="Arial"/>
              <a:buChar char="•"/>
            </a:pPr>
            <a:r>
              <a:rPr lang="en-US" dirty="0" smtClean="0"/>
              <a:t>Membership Status</a:t>
            </a:r>
          </a:p>
          <a:p>
            <a:pPr marL="1200150" lvl="1" indent="-457200">
              <a:buFont typeface="Arial"/>
              <a:buChar char="•"/>
            </a:pPr>
            <a:r>
              <a:rPr lang="en-US" dirty="0" smtClean="0"/>
              <a:t>Membership Duration</a:t>
            </a:r>
          </a:p>
          <a:p>
            <a:pPr marL="1200150" lvl="1" indent="-457200">
              <a:buFont typeface="Arial"/>
              <a:buChar char="•"/>
            </a:pPr>
            <a:r>
              <a:rPr lang="en-US" dirty="0" smtClean="0"/>
              <a:t>Implementation Details – Courses Reviewed, Professional Development, Conference Attendance</a:t>
            </a:r>
          </a:p>
          <a:p>
            <a:pPr marL="1200150" lvl="1" indent="-457200">
              <a:buFont typeface="Arial"/>
              <a:buChar char="•"/>
            </a:pPr>
            <a:r>
              <a:rPr lang="en-US" dirty="0" smtClean="0"/>
              <a:t>Customization – Institution Statement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840827" y="304528"/>
            <a:ext cx="7158037" cy="87657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Enhancement:  Membership Recognition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89800" y="5880100"/>
            <a:ext cx="170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QMCFeedback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32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44500" y="1323975"/>
            <a:ext cx="8335963" cy="4784725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Opportunity:  QMCs need to grant access to others to help manage QM implementations.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Elevated role to grant access to reports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All the privileges of the QMC role plus reporting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Other designees could receive QMC role with full access to functionality currently restricted to QMCs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What admin privileges do you need to grant to others?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Are there any other privileges of the QMC role that others should </a:t>
            </a:r>
            <a:r>
              <a:rPr lang="en-US" i="1" dirty="0" smtClean="0"/>
              <a:t>not</a:t>
            </a:r>
            <a:r>
              <a:rPr lang="en-US" dirty="0" smtClean="0"/>
              <a:t> be granted?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Planned Enhancement: “Super QMC” Role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89800" y="5880100"/>
            <a:ext cx="170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QMCFeedback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895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QMC System Privileges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331057"/>
              </p:ext>
            </p:extLst>
          </p:nvPr>
        </p:nvGraphicFramePr>
        <p:xfrm>
          <a:off x="273964" y="1206500"/>
          <a:ext cx="7264400" cy="47371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969000"/>
                <a:gridCol w="1295400"/>
              </a:tblGrid>
              <a:tr h="3416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Privilege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Role</a:t>
                      </a:r>
                      <a:endParaRPr lang="en-US" sz="1600" dirty="0"/>
                    </a:p>
                  </a:txBody>
                  <a:tcPr/>
                </a:tc>
              </a:tr>
              <a:tr h="636270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Institution / Statewide System (Lead QMC) Reporting  </a:t>
                      </a:r>
                      <a:b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(Activity Report, Custom Reports, Individuals Report)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Super QMC</a:t>
                      </a:r>
                      <a:endParaRPr lang="en-US" sz="1600" dirty="0"/>
                    </a:p>
                  </a:txBody>
                  <a:tcPr/>
                </a:tc>
              </a:tr>
              <a:tr h="328217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Update Institution Profile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QMC</a:t>
                      </a:r>
                      <a:endParaRPr lang="en-US" sz="1600" dirty="0"/>
                    </a:p>
                  </a:txBody>
                  <a:tcPr/>
                </a:tc>
              </a:tr>
              <a:tr h="515620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View, Add, Edit, Email, Manage Individuals and Individual Affiliations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QMC</a:t>
                      </a:r>
                      <a:endParaRPr lang="en-US" sz="1600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Email Notification for Individual Affiliation, Training Registration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QMC</a:t>
                      </a:r>
                      <a:endParaRPr lang="en-US" sz="1600" dirty="0"/>
                    </a:p>
                  </a:txBody>
                  <a:tcPr/>
                </a:tc>
              </a:tr>
              <a:tr h="328217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Setup / Activate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MyCR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QMC</a:t>
                      </a:r>
                      <a:endParaRPr lang="en-US" sz="1600" dirty="0"/>
                    </a:p>
                  </a:txBody>
                  <a:tcPr/>
                </a:tc>
              </a:tr>
              <a:tr h="566511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Access all Open &amp; Closed Course Reviews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QMC</a:t>
                      </a:r>
                      <a:endParaRPr lang="en-US" sz="1600" dirty="0"/>
                    </a:p>
                  </a:txBody>
                  <a:tcPr/>
                </a:tc>
              </a:tr>
              <a:tr h="5665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Delete Internal Course Reviews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QMC</a:t>
                      </a:r>
                      <a:endParaRPr lang="en-US" sz="1600" dirty="0"/>
                    </a:p>
                  </a:txBody>
                  <a:tcPr/>
                </a:tc>
              </a:tr>
              <a:tr h="5665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Access to Course Certification Mark Embed Code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QMC</a:t>
                      </a:r>
                      <a:endParaRPr lang="en-US" sz="1600" dirty="0"/>
                    </a:p>
                  </a:txBody>
                  <a:tcPr/>
                </a:tc>
              </a:tr>
              <a:tr h="42898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Receive QMC</a:t>
                      </a:r>
                      <a:r>
                        <a:rPr lang="en-US" sz="1600" baseline="0" dirty="0" smtClean="0"/>
                        <a:t> Communications from QM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QMC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34936" y="5880100"/>
            <a:ext cx="170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QMCFeedback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443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/>
              <a:t>Opportunity:  Make it easier for QMCs and individuals to promote QM accomplishments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Add “Share” features with language within </a:t>
            </a:r>
            <a:r>
              <a:rPr lang="en-US" dirty="0" err="1" smtClean="0"/>
              <a:t>MyQM</a:t>
            </a:r>
            <a:endParaRPr lang="en-US" dirty="0"/>
          </a:p>
          <a:p>
            <a:pPr marL="1200150" lvl="1" indent="-457200">
              <a:buFont typeface="Arial"/>
              <a:buChar char="•"/>
            </a:pPr>
            <a:r>
              <a:rPr lang="en-US" dirty="0" smtClean="0"/>
              <a:t>Recognized Courses</a:t>
            </a:r>
          </a:p>
          <a:p>
            <a:pPr marL="1200150" lvl="1" indent="-457200">
              <a:buFont typeface="Arial"/>
              <a:buChar char="•"/>
            </a:pPr>
            <a:r>
              <a:rPr lang="en-US" dirty="0" smtClean="0"/>
              <a:t>Professional Development Completion</a:t>
            </a:r>
          </a:p>
          <a:p>
            <a:pPr marL="1200150" lvl="1" indent="-457200">
              <a:buFont typeface="Arial"/>
              <a:buChar char="•"/>
            </a:pPr>
            <a:r>
              <a:rPr lang="en-US" dirty="0" smtClean="0"/>
              <a:t>Individual Certifications</a:t>
            </a:r>
          </a:p>
          <a:p>
            <a:pPr marL="1200150" lvl="1" indent="-457200">
              <a:buFont typeface="Arial"/>
              <a:buChar char="•"/>
            </a:pPr>
            <a:r>
              <a:rPr lang="en-US" dirty="0" smtClean="0"/>
              <a:t>Milestones (QMC Reporting)</a:t>
            </a:r>
          </a:p>
          <a:p>
            <a:endParaRPr lang="en-US" dirty="0" smtClean="0"/>
          </a:p>
          <a:p>
            <a:pPr algn="r"/>
            <a:r>
              <a:rPr lang="en-US" dirty="0" smtClean="0"/>
              <a:t>Join Tim Lombardo &amp; Julie Henn 11/3 at 3:40</a:t>
            </a:r>
            <a:br>
              <a:rPr lang="en-US" dirty="0" smtClean="0"/>
            </a:br>
            <a:r>
              <a:rPr lang="en-US" dirty="0" smtClean="0"/>
              <a:t>‘Not So Lone Stars: Connecting the Global #</a:t>
            </a:r>
            <a:r>
              <a:rPr lang="en-US" dirty="0" err="1" smtClean="0"/>
              <a:t>Qmmunity</a:t>
            </a:r>
            <a:r>
              <a:rPr lang="en-US" dirty="0" smtClean="0"/>
              <a:t> Using Social Media’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Enhancement:  Social Networking Integration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89800" y="5880100"/>
            <a:ext cx="170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QMCFeedback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391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/>
          <a:lstStyle/>
          <a:p>
            <a:r>
              <a:rPr lang="en-US" dirty="0" smtClean="0"/>
              <a:t>We want to hear from you!</a:t>
            </a:r>
            <a:endParaRPr lang="en-US" dirty="0" smtClean="0"/>
          </a:p>
          <a:p>
            <a:r>
              <a:rPr lang="en-US" dirty="0" smtClean="0"/>
              <a:t>Julie </a:t>
            </a:r>
            <a:r>
              <a:rPr lang="en-US" dirty="0" smtClean="0"/>
              <a:t>Henn </a:t>
            </a:r>
            <a:r>
              <a:rPr lang="en-US" dirty="0" smtClean="0">
                <a:hlinkClick r:id="rId2"/>
              </a:rPr>
              <a:t>jhenn</a:t>
            </a:r>
            <a:r>
              <a:rPr lang="en-US" dirty="0" smtClean="0">
                <a:hlinkClick r:id="rId2"/>
              </a:rPr>
              <a:t>@</a:t>
            </a:r>
            <a:r>
              <a:rPr lang="en-US" dirty="0" smtClean="0">
                <a:hlinkClick r:id="rId2"/>
              </a:rPr>
              <a:t>qualitymatters.org</a:t>
            </a:r>
            <a:r>
              <a:rPr lang="en-US" dirty="0" smtClean="0"/>
              <a:t> @</a:t>
            </a:r>
            <a:r>
              <a:rPr lang="en-US" dirty="0" err="1" smtClean="0"/>
              <a:t>juliehenn</a:t>
            </a:r>
            <a:endParaRPr lang="en-US" dirty="0" smtClean="0"/>
          </a:p>
          <a:p>
            <a:r>
              <a:rPr lang="en-US" dirty="0" err="1" smtClean="0"/>
              <a:t>Marijane</a:t>
            </a:r>
            <a:r>
              <a:rPr lang="en-US" dirty="0" smtClean="0"/>
              <a:t> </a:t>
            </a:r>
            <a:r>
              <a:rPr lang="en-US" dirty="0" err="1" smtClean="0"/>
              <a:t>Hakun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mhakun@qualitymatters.org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89800" y="5880100"/>
            <a:ext cx="170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QMCFeedback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21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0356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Get Social!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44500" y="1323975"/>
            <a:ext cx="8335963" cy="4899025"/>
          </a:xfrm>
        </p:spPr>
        <p:txBody>
          <a:bodyPr>
            <a:normAutofit/>
          </a:bodyPr>
          <a:lstStyle/>
          <a:p>
            <a:pPr lvl="0" algn="ctr"/>
            <a:r>
              <a:rPr lang="en-US" sz="4000" i="1" dirty="0" smtClean="0"/>
              <a:t>Questions / Ideas / Suggestions:</a:t>
            </a:r>
            <a:br>
              <a:rPr lang="en-US" sz="4000" i="1" dirty="0" smtClean="0"/>
            </a:br>
            <a:r>
              <a:rPr lang="en-US" sz="4000" i="1" dirty="0" smtClean="0"/>
              <a:t/>
            </a:r>
            <a:br>
              <a:rPr lang="en-US" sz="4000" i="1" dirty="0" smtClean="0"/>
            </a:br>
            <a:r>
              <a:rPr lang="en-US" sz="4000" i="1" dirty="0" smtClean="0"/>
              <a:t> </a:t>
            </a:r>
            <a:r>
              <a:rPr lang="en-US" sz="4000" dirty="0">
                <a:solidFill>
                  <a:prstClr val="black"/>
                </a:solidFill>
              </a:rPr>
              <a:t>@</a:t>
            </a:r>
            <a:r>
              <a:rPr lang="en-US" sz="4000" dirty="0" err="1">
                <a:solidFill>
                  <a:prstClr val="black"/>
                </a:solidFill>
              </a:rPr>
              <a:t>QMTechnology</a:t>
            </a:r>
            <a:endParaRPr lang="en-US" sz="4000" dirty="0">
              <a:solidFill>
                <a:prstClr val="black"/>
              </a:solidFill>
            </a:endParaRPr>
          </a:p>
          <a:p>
            <a:pPr algn="ctr"/>
            <a:endParaRPr lang="en-US" dirty="0" smtClean="0"/>
          </a:p>
          <a:p>
            <a:pPr algn="ctr"/>
            <a:r>
              <a:rPr lang="en-US" sz="4000" dirty="0" smtClean="0"/>
              <a:t>#</a:t>
            </a:r>
            <a:r>
              <a:rPr lang="en-US" sz="4000" dirty="0" err="1" smtClean="0"/>
              <a:t>QMCFeedback</a:t>
            </a:r>
            <a:endParaRPr lang="en-US" sz="4000" dirty="0" smtClean="0"/>
          </a:p>
          <a:p>
            <a:pPr algn="ctr"/>
            <a:r>
              <a:rPr lang="en-US" sz="4000" dirty="0" smtClean="0"/>
              <a:t>#qmconf2015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4038600"/>
            <a:ext cx="2082800" cy="208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216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342900" y="5122068"/>
            <a:ext cx="3619500" cy="1151731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Marijane</a:t>
            </a:r>
            <a:r>
              <a:rPr lang="en-US" dirty="0" smtClean="0"/>
              <a:t> </a:t>
            </a:r>
            <a:r>
              <a:rPr lang="en-US" dirty="0" err="1" smtClean="0"/>
              <a:t>Hakun</a:t>
            </a:r>
            <a:endParaRPr lang="en-US" dirty="0" smtClean="0"/>
          </a:p>
          <a:p>
            <a:r>
              <a:rPr lang="en-US" dirty="0" smtClean="0"/>
              <a:t>Subscriber Services Manager</a:t>
            </a:r>
          </a:p>
          <a:p>
            <a:r>
              <a:rPr lang="en-US" dirty="0" err="1" smtClean="0"/>
              <a:t>mhakun@qualitymatters.org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Your Presenters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397000"/>
            <a:ext cx="3619500" cy="3619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9700" y="1397000"/>
            <a:ext cx="3619500" cy="3619500"/>
          </a:xfrm>
          <a:prstGeom prst="rect">
            <a:avLst/>
          </a:prstGeom>
        </p:spPr>
      </p:pic>
      <p:sp>
        <p:nvSpPr>
          <p:cNvPr id="6" name="Text Placeholder 1"/>
          <p:cNvSpPr txBox="1">
            <a:spLocks/>
          </p:cNvSpPr>
          <p:nvPr/>
        </p:nvSpPr>
        <p:spPr>
          <a:xfrm>
            <a:off x="5219700" y="5122068"/>
            <a:ext cx="3619500" cy="115173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8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Julie Henn</a:t>
            </a:r>
          </a:p>
          <a:p>
            <a:r>
              <a:rPr lang="en-US" dirty="0" smtClean="0"/>
              <a:t>Director of Technology / CIO</a:t>
            </a:r>
          </a:p>
          <a:p>
            <a:r>
              <a:rPr lang="en-US" dirty="0" err="1" smtClean="0"/>
              <a:t>jhenn@qualitymatters.org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596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To learn about and discuss new and planned enhancements to subscriber tools, processes and resources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To share ideas to help QM serve QM Coordinators more effectively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Session Objectives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289800" y="5880100"/>
            <a:ext cx="170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QMCFeedback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026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177800" y="1323975"/>
            <a:ext cx="8821064" cy="5051425"/>
          </a:xfrm>
        </p:spPr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dirty="0"/>
              <a:t>E</a:t>
            </a:r>
            <a:r>
              <a:rPr lang="en-US" dirty="0" smtClean="0"/>
              <a:t>mail Individuals By Role, By Training, By Institution</a:t>
            </a:r>
            <a:endParaRPr lang="en-US" dirty="0"/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QM </a:t>
            </a:r>
            <a:r>
              <a:rPr lang="en-US" dirty="0"/>
              <a:t>Success </a:t>
            </a:r>
            <a:r>
              <a:rPr lang="en-US" dirty="0" smtClean="0"/>
              <a:t>Stories Available in Reference Library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Individual Profiles Display </a:t>
            </a:r>
            <a:r>
              <a:rPr lang="en-US" dirty="0"/>
              <a:t>Professional Development Taken and Professional Development </a:t>
            </a:r>
            <a:r>
              <a:rPr lang="en-US" dirty="0" smtClean="0"/>
              <a:t>Delivered</a:t>
            </a:r>
            <a:r>
              <a:rPr lang="en-US" dirty="0"/>
              <a:t> </a:t>
            </a:r>
            <a:endParaRPr lang="en-US" dirty="0" smtClean="0"/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Bulk </a:t>
            </a:r>
            <a:r>
              <a:rPr lang="en-US" dirty="0"/>
              <a:t>Enrollment for Professional Development </a:t>
            </a:r>
            <a:r>
              <a:rPr lang="en-US" dirty="0" smtClean="0"/>
              <a:t>Sessions</a:t>
            </a:r>
          </a:p>
          <a:p>
            <a:pPr marL="457200" indent="-457200">
              <a:buFont typeface="Arial"/>
              <a:buChar char="•"/>
            </a:pPr>
            <a:endParaRPr lang="en-US" dirty="0" smtClean="0"/>
          </a:p>
          <a:p>
            <a:pPr marL="457200" indent="-457200">
              <a:buFont typeface="Arial"/>
              <a:buChar char="•"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What’s New - </a:t>
            </a:r>
            <a:r>
              <a:rPr lang="en-US" dirty="0" err="1" smtClean="0"/>
              <a:t>MyQM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89800" y="5880100"/>
            <a:ext cx="170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QMCFeedback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62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44500" y="1323975"/>
            <a:ext cx="8335963" cy="4873625"/>
          </a:xfrm>
        </p:spPr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Certification </a:t>
            </a:r>
            <a:r>
              <a:rPr lang="en-US" dirty="0"/>
              <a:t>Mark Embed Code </a:t>
            </a:r>
            <a:endParaRPr lang="en-US" dirty="0" smtClean="0"/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Auto Save On Reviewer Worksheets / Self Reviews 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Delete Internal Reviews from CRMS</a:t>
            </a:r>
            <a:endParaRPr lang="en-US" dirty="0"/>
          </a:p>
          <a:p>
            <a:pPr marL="457200" indent="-457200">
              <a:buFont typeface="Arial"/>
              <a:buChar char="•"/>
            </a:pPr>
            <a:r>
              <a:rPr lang="en-US" dirty="0" err="1" smtClean="0"/>
              <a:t>MyCR</a:t>
            </a:r>
            <a:r>
              <a:rPr lang="en-US" dirty="0"/>
              <a:t>: </a:t>
            </a:r>
            <a:r>
              <a:rPr lang="en-US" dirty="0" smtClean="0"/>
              <a:t>Preview Rubric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Internal Reviews:  Assign a </a:t>
            </a:r>
            <a:r>
              <a:rPr lang="en-US" dirty="0"/>
              <a:t>reviewer </a:t>
            </a:r>
            <a:r>
              <a:rPr lang="en-US" dirty="0" smtClean="0"/>
              <a:t>from </a:t>
            </a:r>
            <a:r>
              <a:rPr lang="en-US" dirty="0"/>
              <a:t>any institution within a </a:t>
            </a:r>
            <a:r>
              <a:rPr lang="en-US" dirty="0" smtClean="0"/>
              <a:t>statewide system.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New Comments Area for Self Reviews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Updated Editors (to latest </a:t>
            </a:r>
            <a:r>
              <a:rPr lang="en-US" dirty="0"/>
              <a:t>version of </a:t>
            </a:r>
            <a:r>
              <a:rPr lang="en-US" dirty="0" err="1" smtClean="0"/>
              <a:t>CKEditor</a:t>
            </a:r>
            <a:r>
              <a:rPr lang="en-US" dirty="0" smtClean="0"/>
              <a:t>).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Coming Soon!  Recognized Course Search</a:t>
            </a:r>
          </a:p>
          <a:p>
            <a:pPr marL="457200" indent="-457200">
              <a:buFont typeface="Arial"/>
              <a:buChar char="•"/>
            </a:pP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What’s New – CRMS / </a:t>
            </a:r>
            <a:r>
              <a:rPr lang="en-US" dirty="0" err="1" smtClean="0"/>
              <a:t>MyCR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89800" y="5880100"/>
            <a:ext cx="170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QMCFeedback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933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Added Tooltips to </a:t>
            </a:r>
            <a:r>
              <a:rPr lang="en-US" dirty="0"/>
              <a:t>QMC R</a:t>
            </a:r>
            <a:r>
              <a:rPr lang="en-US" dirty="0" smtClean="0"/>
              <a:t>eports &amp; Custom Reports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New Professional Development Custom Report </a:t>
            </a:r>
            <a:r>
              <a:rPr lang="en-US" dirty="0" smtClean="0"/>
              <a:t>Options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Reports Now Include Role Application Status (Active, Suspended, Expired)</a:t>
            </a:r>
          </a:p>
          <a:p>
            <a:pPr marL="457200" indent="-457200">
              <a:buFont typeface="Arial"/>
              <a:buChar char="•"/>
            </a:pPr>
            <a:endParaRPr lang="en-US" dirty="0"/>
          </a:p>
          <a:p>
            <a:pPr marL="457200" indent="-457200">
              <a:buFont typeface="Arial"/>
              <a:buChar char="•"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What’s New - Reporting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89800" y="5880100"/>
            <a:ext cx="170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QMCFeedback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423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i="1" dirty="0" smtClean="0"/>
              <a:t>Coming December 2015!</a:t>
            </a:r>
          </a:p>
          <a:p>
            <a:pPr marL="457200" indent="-457200">
              <a:buFont typeface="Arial"/>
              <a:buChar char="•"/>
            </a:pPr>
            <a:r>
              <a:rPr lang="en-US" dirty="0" err="1" smtClean="0"/>
              <a:t>MyQM</a:t>
            </a:r>
            <a:r>
              <a:rPr lang="en-US" dirty="0" smtClean="0"/>
              <a:t>, CRMS, </a:t>
            </a:r>
            <a:r>
              <a:rPr lang="en-US" dirty="0" err="1" smtClean="0"/>
              <a:t>MyCR</a:t>
            </a:r>
            <a:endParaRPr lang="en-US" dirty="0" smtClean="0"/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Redesigned UI based on Member Feedback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Feedback Advisory:  </a:t>
            </a:r>
          </a:p>
          <a:p>
            <a:pPr marL="1200150" lvl="1" indent="-457200">
              <a:buFont typeface="Arial"/>
              <a:buChar char="•"/>
            </a:pPr>
            <a:r>
              <a:rPr lang="en-US" dirty="0" smtClean="0"/>
              <a:t>Steven Crawford – Arizona State University</a:t>
            </a:r>
          </a:p>
          <a:p>
            <a:pPr marL="1200150" lvl="1" indent="-457200">
              <a:buFont typeface="Arial"/>
              <a:buChar char="•"/>
            </a:pPr>
            <a:r>
              <a:rPr lang="en-US" dirty="0" smtClean="0"/>
              <a:t>JJ Johnson – Pierce College, Washington State</a:t>
            </a:r>
          </a:p>
          <a:p>
            <a:pPr marL="1200150" lvl="1" indent="-457200">
              <a:buFont typeface="Arial"/>
              <a:buChar char="•"/>
            </a:pPr>
            <a:r>
              <a:rPr lang="en-US" dirty="0" smtClean="0"/>
              <a:t>Beth McMahon – Minnesota Online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New – Re-Theming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289800" y="5880100"/>
            <a:ext cx="170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QMCFeedback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633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What’s New – Re-Theming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8032" y="1130300"/>
            <a:ext cx="8314711" cy="47889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89800" y="5919288"/>
            <a:ext cx="170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</a:t>
            </a:r>
            <a:r>
              <a:rPr lang="en-US" dirty="0" err="1"/>
              <a:t>QMCFeedback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456261"/>
      </p:ext>
    </p:extLst>
  </p:cSld>
  <p:clrMapOvr>
    <a:masterClrMapping/>
  </p:clrMapOvr>
</p:sld>
</file>

<file path=ppt/theme/theme1.xml><?xml version="1.0" encoding="utf-8"?>
<a:theme xmlns:a="http://schemas.openxmlformats.org/drawingml/2006/main" name="QM_PP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QualityMatters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QM_PP_Template</Template>
  <TotalTime>27651</TotalTime>
  <Words>625</Words>
  <Application>Microsoft Macintosh PowerPoint</Application>
  <PresentationFormat>On-screen Show (4:3)</PresentationFormat>
  <Paragraphs>114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QM_PP_Template</vt:lpstr>
      <vt:lpstr>QualityMatters2014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</dc:creator>
  <cp:lastModifiedBy>Julie Henn</cp:lastModifiedBy>
  <cp:revision>126</cp:revision>
  <cp:lastPrinted>2014-06-27T13:15:29Z</cp:lastPrinted>
  <dcterms:created xsi:type="dcterms:W3CDTF">2014-07-28T20:19:13Z</dcterms:created>
  <dcterms:modified xsi:type="dcterms:W3CDTF">2015-11-03T14:23:49Z</dcterms:modified>
</cp:coreProperties>
</file>