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9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EB5ECD5-515E-4817-8A06-1D2ED2C83850}" type="datetime4">
              <a:rPr lang="en-US" smtClean="0"/>
              <a:pPr/>
              <a:t>August 11,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20D2-3948-4F8F-BE5D-E7E7D97880B2}" type="datetime4">
              <a:rPr lang="en-US" smtClean="0"/>
              <a:pPr/>
              <a:t>August 11, 2017</a:t>
            </a:fld>
            <a:endParaRPr lang="en-US" dirty="0" err="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20D2-3948-4F8F-BE5D-E7E7D97880B2}" type="datetime4">
              <a:rPr lang="en-US" smtClean="0"/>
              <a:pPr/>
              <a:t>August 11, 2017</a:t>
            </a:fld>
            <a:endParaRPr lang="en-US" dirty="0" err="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5437F-F4F9-44A9-B4D3-9191CA04E889}" type="datetime4">
              <a:rPr lang="en-US" smtClean="0"/>
              <a:pPr/>
              <a:t>August 11, 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E59-01D0-4537-B876-7E5EC75B028D}" type="datetime4">
              <a:rPr lang="en-US" smtClean="0"/>
              <a:pPr/>
              <a:t>August 11, 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2E49-18A1-40BC-BA5D-5A2EC8FDDF15}" type="datetime4">
              <a:rPr lang="en-US" smtClean="0"/>
              <a:pPr/>
              <a:t>August 11,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52983DA4-3B24-449B-95CA-514EB7E30A99}" type="datetime4">
              <a:rPr lang="en-US" smtClean="0"/>
              <a:pPr/>
              <a:t>August 11,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20D2-3948-4F8F-BE5D-E7E7D97880B2}" type="datetime4">
              <a:rPr lang="en-US" smtClean="0"/>
              <a:pPr/>
              <a:t>August 11, 2017</a:t>
            </a:fld>
            <a:endParaRPr lang="en-US" dirty="0" err="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20D2-3948-4F8F-BE5D-E7E7D97880B2}" type="datetime4">
              <a:rPr lang="en-US" smtClean="0"/>
              <a:pPr/>
              <a:t>August 11, 2017</a:t>
            </a:fld>
            <a:endParaRPr lang="en-US" dirty="0" err="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B59F4-DDCB-41FF-83F5-A48440F36FA7}" type="datetime4">
              <a:rPr lang="en-US" smtClean="0"/>
              <a:pPr/>
              <a:t>August 11,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reeform 7"/>
          <p:cNvSpPr/>
          <p:nvPr userDrawn="1"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 userDrawn="1"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 userDrawn="1"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 userDrawn="1"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6348-D703-428C-A1C4-7D6796EF5F41}" type="datetime4">
              <a:rPr lang="en-US" smtClean="0"/>
              <a:pPr/>
              <a:t>August 11,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reeform 7"/>
          <p:cNvSpPr/>
          <p:nvPr userDrawn="1"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 userDrawn="1"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 userDrawn="1"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 userDrawn="1"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732D1919-1B5F-4141-B613-3E5C6008A186}" type="datetime4">
              <a:rPr lang="en-US" smtClean="0"/>
              <a:pPr/>
              <a:t>August 11,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942120D2-3948-4F8F-BE5D-E7E7D97880B2}" type="datetime4">
              <a:rPr lang="en-US" smtClean="0"/>
              <a:pPr/>
              <a:t>August 11, 2017</a:t>
            </a:fld>
            <a:endParaRPr lang="en-US" dirty="0" err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942120D2-3948-4F8F-BE5D-E7E7D97880B2}" type="datetime4">
              <a:rPr lang="en-US" smtClean="0"/>
              <a:pPr/>
              <a:t>August 11, 2017</a:t>
            </a:fld>
            <a:endParaRPr lang="en-US" dirty="0" err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AD22427-B1DD-49E6-9F05-DE0F1467D7DC}" type="datetime4">
              <a:rPr lang="en-US" smtClean="0"/>
              <a:pPr/>
              <a:t>August 11,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CA7B5-8BC9-491C-A887-7C3E7ED947D8}" type="datetime4">
              <a:rPr lang="en-US" smtClean="0"/>
              <a:pPr/>
              <a:t>August 11,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8ED0-40F2-434C-A848-B92581875164}" type="datetime4">
              <a:rPr lang="en-US" smtClean="0"/>
              <a:pPr/>
              <a:t>August 11, 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20D2-3948-4F8F-BE5D-E7E7D97880B2}" type="datetime4">
              <a:rPr lang="en-US" smtClean="0"/>
              <a:pPr/>
              <a:t>August 11, 2017</a:t>
            </a:fld>
            <a:endParaRPr lang="en-US" dirty="0" err="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942120D2-3948-4F8F-BE5D-E7E7D97880B2}" type="datetime4">
              <a:rPr lang="en-US" smtClean="0"/>
              <a:pPr/>
              <a:t>August 11, 2017</a:t>
            </a:fld>
            <a:endParaRPr lang="en-US" dirty="0" err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educaplay.com/en/learningresources/3152755/qm_bgsu_connections.htm" TargetMode="External"/><Relationship Id="rId3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sbanist@bgsu.edu" TargetMode="External"/><Relationship Id="rId3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qmohio.org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b.socrative.com/teacher/%23launch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gsu.edu/center-for-faculty-excellence/find-a-resource/common-expectations-for-bgsu-course-syllabi/example-statements/schedule-method-of-assessment.html" TargetMode="External"/><Relationship Id="rId4" Type="http://schemas.openxmlformats.org/officeDocument/2006/relationships/hyperlink" Target="http://www.bgsu.edu/center-for-faculty-excellence/find-a-resource/common-expectations-for-bgsu-course-syllabi/example-statements/support-for-student-success.html" TargetMode="External"/><Relationship Id="rId5" Type="http://schemas.openxmlformats.org/officeDocument/2006/relationships/hyperlink" Target="http://www.bgsu.edu/center-for-faculty-excellence/find-a-resource/common-expectations-for-bgsu-course-syllabi/example-statements/pedagogical-efforts-to-engage-students-in-the-learning-process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bgsu.edu/center-for-faculty-excellence/find-a-resource/common-expectations-for-bgsu-course-syllabi/example-statements/clear-statements-on-course-expectations.html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Piloting a QM-Inspired Quality Assurance </a:t>
            </a:r>
            <a:r>
              <a:rPr lang="en-US" sz="3200" dirty="0" smtClean="0"/>
              <a:t>Process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for All Online </a:t>
            </a:r>
            <a:r>
              <a:rPr lang="en-US" dirty="0" smtClean="0"/>
              <a:t>Course Offerings </a:t>
            </a:r>
            <a:r>
              <a:rPr lang="en-US" dirty="0"/>
              <a:t>at a Midsized University</a:t>
            </a:r>
          </a:p>
        </p:txBody>
      </p:sp>
    </p:spTree>
    <p:extLst>
      <p:ext uri="{BB962C8B-B14F-4D97-AF65-F5344CB8AC3E}">
        <p14:creationId xmlns:p14="http://schemas.microsoft.com/office/powerpoint/2010/main" val="1787058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QM Connections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hlinkClick r:id="rId2"/>
              </a:rPr>
              <a:t>Educaplay</a:t>
            </a:r>
            <a:r>
              <a:rPr lang="en-US" dirty="0" smtClean="0">
                <a:hlinkClick r:id="rId2"/>
              </a:rPr>
              <a:t> link</a:t>
            </a:r>
            <a:endParaRPr lang="en-US" dirty="0"/>
          </a:p>
        </p:txBody>
      </p:sp>
      <p:pic>
        <p:nvPicPr>
          <p:cNvPr id="4" name="Picture 3" descr="educaplay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1090" y="2309090"/>
            <a:ext cx="3434773" cy="3434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175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Pilot Reviews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Spring 2016 &amp; Fall 2017</a:t>
            </a:r>
          </a:p>
          <a:p>
            <a:r>
              <a:rPr lang="en-US" sz="2800" dirty="0" smtClean="0"/>
              <a:t>Only BGP Online Courses</a:t>
            </a:r>
          </a:p>
          <a:p>
            <a:r>
              <a:rPr lang="en-US" sz="2800" dirty="0" smtClean="0"/>
              <a:t>Capacity of faculty review team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699096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505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start</a:t>
            </a:r>
          </a:p>
          <a:p>
            <a:r>
              <a:rPr lang="en-US" dirty="0" smtClean="0"/>
              <a:t>Massive undertaking</a:t>
            </a:r>
          </a:p>
          <a:p>
            <a:r>
              <a:rPr lang="en-US" dirty="0" smtClean="0"/>
              <a:t>Faculty aversion</a:t>
            </a:r>
          </a:p>
          <a:p>
            <a:r>
              <a:rPr lang="en-US" dirty="0" smtClean="0"/>
              <a:t>Skinny Syllabi</a:t>
            </a:r>
          </a:p>
          <a:p>
            <a:r>
              <a:rPr lang="en-US" dirty="0" smtClean="0"/>
              <a:t>Finding a path forward</a:t>
            </a:r>
          </a:p>
          <a:p>
            <a:r>
              <a:rPr lang="en-US" dirty="0" smtClean="0"/>
              <a:t>QM Impact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928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Thoughts? 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Savilla Banister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sbanist@bgsu.edu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Bowling Green State University</a:t>
            </a:r>
          </a:p>
          <a:p>
            <a:pPr marL="0" indent="0">
              <a:buNone/>
            </a:pPr>
            <a:r>
              <a:rPr lang="en-US" dirty="0" err="1" smtClean="0"/>
              <a:t>Ohio,USA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savipiclight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065" y="2794000"/>
            <a:ext cx="2286572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196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Bowling Green State University, OH, USA</a:t>
            </a:r>
          </a:p>
          <a:p>
            <a:r>
              <a:rPr lang="en-US" dirty="0" smtClean="0"/>
              <a:t>Approximately 20,000 students (online &amp; f2f)</a:t>
            </a:r>
          </a:p>
          <a:p>
            <a:r>
              <a:rPr lang="en-US" dirty="0" smtClean="0"/>
              <a:t>Online degree programs</a:t>
            </a:r>
          </a:p>
          <a:p>
            <a:pPr lvl="1"/>
            <a:r>
              <a:rPr lang="en-US" dirty="0" smtClean="0"/>
              <a:t>4 Bachelor</a:t>
            </a:r>
          </a:p>
          <a:p>
            <a:pPr lvl="1"/>
            <a:r>
              <a:rPr lang="en-US" dirty="0" smtClean="0"/>
              <a:t>10 Masters</a:t>
            </a:r>
          </a:p>
          <a:p>
            <a:pPr lvl="1"/>
            <a:r>
              <a:rPr lang="en-US" dirty="0" smtClean="0"/>
              <a:t>8 Certificates</a:t>
            </a:r>
          </a:p>
          <a:p>
            <a:r>
              <a:rPr lang="en-US" dirty="0" smtClean="0"/>
              <a:t>Online courses offered</a:t>
            </a:r>
          </a:p>
          <a:p>
            <a:pPr lvl="1"/>
            <a:r>
              <a:rPr lang="en-US" dirty="0" smtClean="0"/>
              <a:t>Fall, Spring, Summer terms</a:t>
            </a:r>
          </a:p>
          <a:p>
            <a:pPr lvl="1"/>
            <a:r>
              <a:rPr lang="en-US" dirty="0" smtClean="0"/>
              <a:t>6-, 8- and 16-week formats</a:t>
            </a:r>
          </a:p>
          <a:p>
            <a:pPr lvl="1"/>
            <a:r>
              <a:rPr lang="en-US" dirty="0" smtClean="0"/>
              <a:t>469 courses offered online fall 2017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30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QM 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895655" cy="406745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Ohio Consortium (</a:t>
            </a:r>
            <a:r>
              <a:rPr lang="en-US" dirty="0">
                <a:hlinkClick r:id="rId2"/>
              </a:rPr>
              <a:t>http://www.qmohio.org/</a:t>
            </a:r>
            <a:r>
              <a:rPr lang="en-US" dirty="0"/>
              <a:t>) </a:t>
            </a:r>
            <a:endParaRPr lang="en-US" dirty="0"/>
          </a:p>
          <a:p>
            <a:pPr lvl="1"/>
            <a:r>
              <a:rPr lang="en-US" dirty="0" smtClean="0"/>
              <a:t>60 institutional members</a:t>
            </a:r>
          </a:p>
          <a:p>
            <a:r>
              <a:rPr lang="en-US" dirty="0" smtClean="0"/>
              <a:t>Multiple sessions of QM workshops</a:t>
            </a:r>
          </a:p>
          <a:p>
            <a:pPr lvl="1"/>
            <a:r>
              <a:rPr lang="en-US" dirty="0"/>
              <a:t>Applying the QM Rubric (</a:t>
            </a:r>
            <a:r>
              <a:rPr lang="en-US" dirty="0" smtClean="0"/>
              <a:t>APPQMR)</a:t>
            </a:r>
            <a:endParaRPr lang="en-US" dirty="0"/>
          </a:p>
          <a:p>
            <a:pPr lvl="1"/>
            <a:r>
              <a:rPr lang="en-US" dirty="0" smtClean="0"/>
              <a:t> </a:t>
            </a:r>
            <a:r>
              <a:rPr lang="en-US" dirty="0"/>
              <a:t>Improving Your Online Course (IYOC</a:t>
            </a:r>
            <a:r>
              <a:rPr lang="en-US" dirty="0" smtClean="0"/>
              <a:t>) </a:t>
            </a:r>
          </a:p>
          <a:p>
            <a:r>
              <a:rPr lang="en-US" dirty="0" smtClean="0"/>
              <a:t>More than 100 BGSU faculty members APPQMR</a:t>
            </a:r>
          </a:p>
          <a:p>
            <a:r>
              <a:rPr lang="en-US" dirty="0" err="1" smtClean="0"/>
              <a:t>Appr</a:t>
            </a:r>
            <a:r>
              <a:rPr lang="en-US" dirty="0" smtClean="0"/>
              <a:t>. 20 faculty members are QM reviewers</a:t>
            </a:r>
          </a:p>
          <a:p>
            <a:r>
              <a:rPr lang="en-US" dirty="0" smtClean="0"/>
              <a:t>Multiple internal QM reviews</a:t>
            </a:r>
          </a:p>
          <a:p>
            <a:r>
              <a:rPr lang="en-US" dirty="0" smtClean="0"/>
              <a:t>Less than 10 courses through formal QM review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680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Delimma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Provost charge to review all online courses for course quality</a:t>
            </a:r>
          </a:p>
          <a:p>
            <a:r>
              <a:rPr lang="en-US" dirty="0" smtClean="0"/>
              <a:t>QM rubric and APPQMR fairly pervasive on campus</a:t>
            </a:r>
          </a:p>
          <a:p>
            <a:r>
              <a:rPr lang="en-US" dirty="0" smtClean="0"/>
              <a:t>How to proceed?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159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Socrative</a:t>
            </a:r>
            <a:r>
              <a:rPr lang="en-US" dirty="0" smtClean="0"/>
              <a:t>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Room 896306</a:t>
            </a:r>
          </a:p>
          <a:p>
            <a:r>
              <a:rPr lang="en-US" dirty="0" smtClean="0"/>
              <a:t>Use QR code to connect</a:t>
            </a:r>
            <a:endParaRPr lang="en-US" dirty="0"/>
          </a:p>
        </p:txBody>
      </p:sp>
      <p:pic>
        <p:nvPicPr>
          <p:cNvPr id="4" name="Picture 3" descr="static_qr_code_without_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1132" y="2209800"/>
            <a:ext cx="419100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257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Socrative</a:t>
            </a:r>
            <a:r>
              <a:rPr lang="en-US" dirty="0" smtClean="0"/>
              <a:t>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Connect to responses: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err="1">
                <a:hlinkClick r:id="rId2"/>
              </a:rPr>
              <a:t>b.socrative.com</a:t>
            </a:r>
            <a:r>
              <a:rPr lang="en-US" dirty="0">
                <a:hlinkClick r:id="rId2"/>
              </a:rPr>
              <a:t>/teacher/#launch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81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CBA restrictions on IP, faculty autonomy, academic freedom</a:t>
            </a:r>
          </a:p>
          <a:p>
            <a:r>
              <a:rPr lang="en-US" dirty="0" smtClean="0"/>
              <a:t>Comparison on what processes happening in f2f courses</a:t>
            </a:r>
          </a:p>
          <a:p>
            <a:r>
              <a:rPr lang="en-US" dirty="0" smtClean="0"/>
              <a:t>Large number of courses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391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Begin with Syllabus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 clear statement on </a:t>
            </a:r>
            <a:r>
              <a:rPr lang="en-US" b="1" dirty="0">
                <a:hlinkClick r:id="rId2"/>
              </a:rPr>
              <a:t>course expectations</a:t>
            </a:r>
            <a:endParaRPr lang="en-US" dirty="0"/>
          </a:p>
          <a:p>
            <a:pPr lvl="0"/>
            <a:r>
              <a:rPr lang="en-US" dirty="0"/>
              <a:t>The </a:t>
            </a:r>
            <a:r>
              <a:rPr lang="en-US" b="1" dirty="0">
                <a:hlinkClick r:id="rId3"/>
              </a:rPr>
              <a:t>schedule and methods of assessment</a:t>
            </a:r>
            <a:endParaRPr lang="en-US" dirty="0"/>
          </a:p>
          <a:p>
            <a:pPr lvl="0"/>
            <a:r>
              <a:rPr lang="en-US" dirty="0"/>
              <a:t>Indicators of </a:t>
            </a:r>
            <a:r>
              <a:rPr lang="en-US" b="1" dirty="0">
                <a:hlinkClick r:id="rId4"/>
              </a:rPr>
              <a:t>support for student success</a:t>
            </a:r>
            <a:endParaRPr lang="en-US" dirty="0"/>
          </a:p>
          <a:p>
            <a:pPr lvl="0"/>
            <a:r>
              <a:rPr lang="en-US" dirty="0"/>
              <a:t>Pedagogical efforts that </a:t>
            </a:r>
            <a:r>
              <a:rPr lang="en-US" b="1" dirty="0">
                <a:hlinkClick r:id="rId5"/>
              </a:rPr>
              <a:t>engage students in the learning process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108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Pilot Review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Team of identified expert online instructors</a:t>
            </a:r>
          </a:p>
          <a:p>
            <a:r>
              <a:rPr lang="en-US" dirty="0" smtClean="0"/>
              <a:t>Using developed form, 2 team members review each syllabus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Screen Shot 2017-08-16 at 11.34.50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77493">
            <a:off x="2892384" y="3615011"/>
            <a:ext cx="4795609" cy="3420937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71971716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25810</TotalTime>
  <Words>281</Words>
  <Application>Microsoft Macintosh PowerPoint</Application>
  <PresentationFormat>On-screen Show (4:3)</PresentationFormat>
  <Paragraphs>64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Plaza</vt:lpstr>
      <vt:lpstr>Piloting a QM-Inspired Quality Assurance Process</vt:lpstr>
      <vt:lpstr>Context</vt:lpstr>
      <vt:lpstr>QM Relationship</vt:lpstr>
      <vt:lpstr>Delimma</vt:lpstr>
      <vt:lpstr>Socrative Feedback</vt:lpstr>
      <vt:lpstr>Socrative Feedback</vt:lpstr>
      <vt:lpstr>Challenges</vt:lpstr>
      <vt:lpstr>Begin with Syllabus</vt:lpstr>
      <vt:lpstr>Pilot Review Process</vt:lpstr>
      <vt:lpstr>QM Connections</vt:lpstr>
      <vt:lpstr>Pilot Reviews</vt:lpstr>
      <vt:lpstr>Issues?</vt:lpstr>
      <vt:lpstr>Reflections</vt:lpstr>
      <vt:lpstr>Thoughts? Questions?</vt:lpstr>
    </vt:vector>
  </TitlesOfParts>
  <Company>BGSU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Piloting a QM-Inspired Quality Assurance Process</dc:title>
  <dc:creator>Savilla Banister</dc:creator>
  <cp:lastModifiedBy>Savilla Banister</cp:lastModifiedBy>
  <cp:revision>10</cp:revision>
  <dcterms:created xsi:type="dcterms:W3CDTF">2017-08-11T19:42:55Z</dcterms:created>
  <dcterms:modified xsi:type="dcterms:W3CDTF">2017-08-29T17:52:58Z</dcterms:modified>
</cp:coreProperties>
</file>