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5"/>
  </p:notesMasterIdLst>
  <p:sldIdLst>
    <p:sldId id="345" r:id="rId2"/>
    <p:sldId id="348" r:id="rId3"/>
    <p:sldId id="349" r:id="rId4"/>
    <p:sldId id="385" r:id="rId5"/>
    <p:sldId id="359" r:id="rId6"/>
    <p:sldId id="404" r:id="rId7"/>
    <p:sldId id="405" r:id="rId8"/>
    <p:sldId id="406" r:id="rId9"/>
    <p:sldId id="407" r:id="rId10"/>
    <p:sldId id="371" r:id="rId11"/>
    <p:sldId id="403" r:id="rId12"/>
    <p:sldId id="372" r:id="rId13"/>
    <p:sldId id="408" r:id="rId14"/>
    <p:sldId id="386" r:id="rId15"/>
    <p:sldId id="360" r:id="rId16"/>
    <p:sldId id="361" r:id="rId17"/>
    <p:sldId id="367" r:id="rId18"/>
    <p:sldId id="387" r:id="rId19"/>
    <p:sldId id="369" r:id="rId20"/>
    <p:sldId id="410" r:id="rId21"/>
    <p:sldId id="409" r:id="rId22"/>
    <p:sldId id="368" r:id="rId23"/>
    <p:sldId id="411" r:id="rId24"/>
    <p:sldId id="429" r:id="rId25"/>
    <p:sldId id="412" r:id="rId26"/>
    <p:sldId id="421" r:id="rId27"/>
    <p:sldId id="422" r:id="rId28"/>
    <p:sldId id="423" r:id="rId29"/>
    <p:sldId id="438" r:id="rId30"/>
    <p:sldId id="414" r:id="rId31"/>
    <p:sldId id="424" r:id="rId32"/>
    <p:sldId id="433" r:id="rId33"/>
    <p:sldId id="432" r:id="rId34"/>
    <p:sldId id="426" r:id="rId35"/>
    <p:sldId id="439" r:id="rId36"/>
    <p:sldId id="415" r:id="rId37"/>
    <p:sldId id="435" r:id="rId38"/>
    <p:sldId id="436" r:id="rId39"/>
    <p:sldId id="434" r:id="rId40"/>
    <p:sldId id="427" r:id="rId41"/>
    <p:sldId id="437" r:id="rId42"/>
    <p:sldId id="440" r:id="rId43"/>
    <p:sldId id="431" r:id="rId44"/>
    <p:sldId id="351" r:id="rId45"/>
    <p:sldId id="416" r:id="rId46"/>
    <p:sldId id="388" r:id="rId47"/>
    <p:sldId id="391" r:id="rId48"/>
    <p:sldId id="390" r:id="rId49"/>
    <p:sldId id="392" r:id="rId50"/>
    <p:sldId id="389" r:id="rId51"/>
    <p:sldId id="393" r:id="rId52"/>
    <p:sldId id="394" r:id="rId53"/>
    <p:sldId id="417" r:id="rId54"/>
    <p:sldId id="400" r:id="rId55"/>
    <p:sldId id="399" r:id="rId56"/>
    <p:sldId id="396" r:id="rId57"/>
    <p:sldId id="398" r:id="rId58"/>
    <p:sldId id="401" r:id="rId59"/>
    <p:sldId id="402" r:id="rId60"/>
    <p:sldId id="397" r:id="rId61"/>
    <p:sldId id="395" r:id="rId62"/>
    <p:sldId id="366" r:id="rId63"/>
    <p:sldId id="44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4" autoAdjust="0"/>
  </p:normalViewPr>
  <p:slideViewPr>
    <p:cSldViewPr>
      <p:cViewPr varScale="1">
        <p:scale>
          <a:sx n="108" d="100"/>
          <a:sy n="108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D40EC-8BFE-4639-8459-2927BD6B065F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158F-C94C-461E-A046-5E4A084A20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Etiquette/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1.4 (now) 1.6 (then) – Policies – guided to Instructor Worksheet</a:t>
            </a:r>
          </a:p>
          <a:p>
            <a:r>
              <a:rPr lang="en-US" baseline="0" dirty="0" smtClean="0"/>
              <a:t>1.5 – Minimum Tech Requirements – syllabus</a:t>
            </a:r>
          </a:p>
          <a:p>
            <a:r>
              <a:rPr lang="en-US" baseline="0" dirty="0" smtClean="0"/>
              <a:t>1.6 – Prerequisites – Left Out</a:t>
            </a:r>
          </a:p>
          <a:p>
            <a:r>
              <a:rPr lang="en-US" baseline="0" dirty="0" smtClean="0"/>
              <a:t>1.7 – Minimum Technical skills – syllabus, email on website prior to the course</a:t>
            </a:r>
          </a:p>
          <a:p>
            <a:r>
              <a:rPr lang="en-US" baseline="0" dirty="0" smtClean="0"/>
              <a:t>1.8 – Instructor Introduction –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introductions are FABULOUS!!! I really enjoyed the text introduction and the video introduction. They are both so warm and really make you feel welcome :) Excellent work here! I do a lot of research and writing on "High Touch" and this is an exemplar example of that :) “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1.9 – Learners introduce themselves to class – use that at the end “goals” email.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 – Course Objectives are measurable – in syllabus</a:t>
            </a:r>
            <a:br>
              <a:rPr lang="en-US" dirty="0" smtClean="0"/>
            </a:br>
            <a:r>
              <a:rPr lang="en-US" dirty="0" smtClean="0"/>
              <a:t>2.2 -  Module/unite objectives are measurable</a:t>
            </a:r>
            <a:r>
              <a:rPr lang="en-US" baseline="0" dirty="0" smtClean="0"/>
              <a:t> and consistent with Course Objectives</a:t>
            </a:r>
          </a:p>
          <a:p>
            <a:r>
              <a:rPr lang="en-US" baseline="0" dirty="0" smtClean="0"/>
              <a:t>2.3 – Stated clearly and written from learner’s perspectives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2.3 – Stated clearly and written from learner’s perspectives</a:t>
            </a:r>
          </a:p>
          <a:p>
            <a:r>
              <a:rPr lang="en-US" dirty="0" smtClean="0"/>
              <a:t>2.4 (new) – Relationship between learning objectives and course activities is</a:t>
            </a:r>
            <a:r>
              <a:rPr lang="en-US" baseline="0" dirty="0" smtClean="0"/>
              <a:t> clearly stated.</a:t>
            </a:r>
          </a:p>
          <a:p>
            <a:r>
              <a:rPr lang="en-US" baseline="0" dirty="0" smtClean="0"/>
              <a:t>2.5  - …are suited to the level of the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4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3.1 – Assessments measure the state learning objectives.</a:t>
            </a:r>
          </a:p>
          <a:p>
            <a:r>
              <a:rPr lang="en-US" dirty="0" smtClean="0">
                <a:latin typeface="+mj-lt"/>
              </a:rPr>
              <a:t>3.2</a:t>
            </a:r>
            <a:r>
              <a:rPr lang="en-US" baseline="0" dirty="0" smtClean="0">
                <a:latin typeface="+mj-lt"/>
              </a:rPr>
              <a:t>  - Course grading policy is stated clearly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Course grading policy is stated clearly</a:t>
            </a:r>
          </a:p>
          <a:p>
            <a:r>
              <a:rPr lang="en-US" dirty="0" smtClean="0"/>
              <a:t>3.3 - Specific and descriptive criteria are provided for evaluation of learner’s work – tied to grading policy -</a:t>
            </a:r>
            <a:r>
              <a:rPr lang="en-US" baseline="0" dirty="0" smtClean="0"/>
              <a:t> RUBRICS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0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Course grading policy is stated clearly</a:t>
            </a:r>
          </a:p>
          <a:p>
            <a:r>
              <a:rPr lang="en-US" dirty="0" smtClean="0"/>
              <a:t>3.3 - Specific and descriptive criteria are provided for evaluation of learner’s work – tied to grading policy -</a:t>
            </a:r>
            <a:r>
              <a:rPr lang="en-US" baseline="0" dirty="0" smtClean="0"/>
              <a:t> RUBRICS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 –</a:t>
            </a:r>
            <a:r>
              <a:rPr lang="en-US" baseline="0" dirty="0" smtClean="0"/>
              <a:t> Assessment instruments selected are sequenced, varied and suited to the learning work being assessed. – Complex Problem built from a “continuum – scaffolding to build knowledge, skills and experience for student success”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3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– learners have multiple opportunities to track their learning progress – discussion forums include</a:t>
            </a:r>
            <a:r>
              <a:rPr lang="en-US" baseline="0" dirty="0" smtClean="0"/>
              <a:t> feedback for practice activities (concept map)</a:t>
            </a:r>
            <a:r>
              <a:rPr lang="en-US" dirty="0" smtClean="0"/>
              <a:t>,</a:t>
            </a:r>
            <a:r>
              <a:rPr lang="en-US" baseline="0" dirty="0" smtClean="0"/>
              <a:t> lit review can be redone, journal – I added self checks due to this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94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4.1 The instructional materials contribute to the achievement of the stated course and module/unit learning objectives or competencies.</a:t>
            </a:r>
          </a:p>
          <a:p>
            <a:r>
              <a:rPr lang="en-US" dirty="0" smtClean="0">
                <a:latin typeface="+mj-lt"/>
              </a:rPr>
              <a:t>4.2 Both the purpose of instructional materials and how the materials are to be used for learning activities are clearly explained.</a:t>
            </a:r>
          </a:p>
          <a:p>
            <a:r>
              <a:rPr lang="en-US" dirty="0" smtClean="0">
                <a:latin typeface="+mj-lt"/>
              </a:rPr>
              <a:t>4.3 All instructional materials used in the course are appropriately cited.</a:t>
            </a:r>
          </a:p>
          <a:p>
            <a:r>
              <a:rPr lang="en-US" dirty="0" smtClean="0">
                <a:latin typeface="+mj-lt"/>
              </a:rPr>
              <a:t>4.4 The instructional materials are current.</a:t>
            </a:r>
          </a:p>
          <a:p>
            <a:r>
              <a:rPr lang="en-US" dirty="0" smtClean="0">
                <a:latin typeface="+mj-lt"/>
              </a:rPr>
              <a:t>4.5 A variety of instructional materials is used in the course.</a:t>
            </a:r>
          </a:p>
          <a:p>
            <a:r>
              <a:rPr lang="en-US" dirty="0" smtClean="0">
                <a:latin typeface="+mj-lt"/>
              </a:rPr>
              <a:t>4.6 The distinction between required and optional materials is clearly explained.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Unit Learning Plans address how instructional materials help students meet course and module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29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my course</a:t>
            </a:r>
            <a:r>
              <a:rPr lang="en-US" baseline="0" dirty="0" smtClean="0"/>
              <a:t> syllabus, I state the required instructional materials using APA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9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5.1 The learning activities promote the achievement of the stated learning objectives or competencies.</a:t>
            </a:r>
          </a:p>
          <a:p>
            <a:r>
              <a:rPr lang="en-US" dirty="0" smtClean="0">
                <a:latin typeface="+mj-lt"/>
              </a:rPr>
              <a:t>5.2 Learning activities provide opportunities for interaction that support active learning.</a:t>
            </a:r>
          </a:p>
          <a:p>
            <a:r>
              <a:rPr lang="en-US" dirty="0" smtClean="0">
                <a:latin typeface="+mj-lt"/>
              </a:rPr>
              <a:t>5.3 The instructor’s plan for classroom response time and feedback on assignments is clearly stated.</a:t>
            </a:r>
          </a:p>
          <a:p>
            <a:r>
              <a:rPr lang="en-US" dirty="0" smtClean="0">
                <a:latin typeface="+mj-lt"/>
              </a:rPr>
              <a:t>5.4 The requirements for learner interaction are clearly stated.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6.1 The tools used in the course support the learning objectives and competencies.</a:t>
            </a:r>
          </a:p>
          <a:p>
            <a:r>
              <a:rPr lang="en-US" dirty="0" smtClean="0">
                <a:latin typeface="+mj-lt"/>
              </a:rPr>
              <a:t>6.2 Course tools promote learner engagement and active learning.</a:t>
            </a:r>
          </a:p>
          <a:p>
            <a:r>
              <a:rPr lang="en-US" dirty="0" smtClean="0">
                <a:latin typeface="+mj-lt"/>
              </a:rPr>
              <a:t>6.3 Technologies required in the course are readily obtainable.</a:t>
            </a:r>
          </a:p>
          <a:p>
            <a:r>
              <a:rPr lang="en-US" dirty="0" smtClean="0">
                <a:latin typeface="+mj-lt"/>
              </a:rPr>
              <a:t>6.4 The course technologies are current.</a:t>
            </a:r>
          </a:p>
          <a:p>
            <a:r>
              <a:rPr lang="en-US" dirty="0" smtClean="0">
                <a:latin typeface="+mj-lt"/>
              </a:rPr>
              <a:t>6.5 Links are provided to privacy policies for all external tools required in the course.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7.1 The course instructions articulate or link to a clear description of the technical support offered and how to obtain it.</a:t>
            </a:r>
          </a:p>
          <a:p>
            <a:r>
              <a:rPr lang="en-US" dirty="0" smtClean="0">
                <a:latin typeface="+mj-lt"/>
              </a:rPr>
              <a:t>7.2 Course instructions articulate or link to the institution’s accessibility policies and services.</a:t>
            </a:r>
          </a:p>
          <a:p>
            <a:r>
              <a:rPr lang="en-US" dirty="0" smtClean="0">
                <a:latin typeface="+mj-lt"/>
              </a:rPr>
              <a:t>7.3 Course instructions articulate or link to an explanation of how the institution’s academic support services and resources can help</a:t>
            </a:r>
          </a:p>
          <a:p>
            <a:r>
              <a:rPr lang="en-US" dirty="0" smtClean="0">
                <a:latin typeface="+mj-lt"/>
              </a:rPr>
              <a:t>learners succeed in the course and how learners can obtain them.</a:t>
            </a:r>
          </a:p>
          <a:p>
            <a:r>
              <a:rPr lang="en-US" dirty="0" smtClean="0">
                <a:latin typeface="+mj-lt"/>
              </a:rPr>
              <a:t>7.4 Course instructions articulate or link to an explanation of how the institution’s student services and resources can help learners succeed and</a:t>
            </a:r>
          </a:p>
          <a:p>
            <a:r>
              <a:rPr lang="en-US" dirty="0" smtClean="0">
                <a:latin typeface="+mj-lt"/>
              </a:rPr>
              <a:t>how learners can obtain them.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8.1 Course navigation facilitates ease of use.</a:t>
            </a:r>
          </a:p>
          <a:p>
            <a:r>
              <a:rPr lang="en-US" dirty="0" smtClean="0">
                <a:latin typeface="+mj-lt"/>
              </a:rPr>
              <a:t>8.2 Information is provided about the accessibility of all technologies required in the course.</a:t>
            </a:r>
          </a:p>
          <a:p>
            <a:r>
              <a:rPr lang="en-US" dirty="0" smtClean="0">
                <a:latin typeface="+mj-lt"/>
              </a:rPr>
              <a:t>8.3 The course provides alternative means of access to course materials in formats that meet the needs of diverse learners.</a:t>
            </a:r>
          </a:p>
          <a:p>
            <a:r>
              <a:rPr lang="en-US" dirty="0" smtClean="0">
                <a:latin typeface="+mj-lt"/>
              </a:rPr>
              <a:t>8.4 The course design facilitates readability.</a:t>
            </a:r>
          </a:p>
          <a:p>
            <a:r>
              <a:rPr lang="en-US" dirty="0" smtClean="0">
                <a:latin typeface="+mj-lt"/>
              </a:rPr>
              <a:t>8.5 Course multimedia facilitate ease of use.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3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6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</a:t>
            </a:r>
            <a:r>
              <a:rPr lang="en-US" baseline="0" dirty="0" err="1" smtClean="0"/>
              <a:t>Ettiquette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3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</a:t>
            </a:r>
            <a:r>
              <a:rPr lang="en-US" baseline="0" dirty="0" err="1" smtClean="0"/>
              <a:t>Ettiquette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</a:t>
            </a:r>
            <a:r>
              <a:rPr lang="en-US" baseline="0" dirty="0" err="1" smtClean="0"/>
              <a:t>Ettiquette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</a:t>
            </a:r>
            <a:r>
              <a:rPr lang="en-US" baseline="0" dirty="0" err="1" smtClean="0"/>
              <a:t>Ettiquette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1.1 - Start Here – added</a:t>
            </a:r>
            <a:br>
              <a:rPr lang="en-US" dirty="0" smtClean="0"/>
            </a:br>
            <a:r>
              <a:rPr lang="en-US" dirty="0" smtClean="0"/>
              <a:t>1.2 – Purpose and</a:t>
            </a:r>
            <a:r>
              <a:rPr lang="en-US" baseline="0" dirty="0" smtClean="0"/>
              <a:t> Structure – via Welcome Video/Syllabus/Orientation Module</a:t>
            </a:r>
          </a:p>
          <a:p>
            <a:r>
              <a:rPr lang="en-US" baseline="0" dirty="0" smtClean="0"/>
              <a:t>1.3 – </a:t>
            </a:r>
            <a:r>
              <a:rPr lang="en-US" baseline="0" dirty="0" err="1" smtClean="0"/>
              <a:t>Ettiquette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Nettiquette</a:t>
            </a:r>
            <a:r>
              <a:rPr lang="en-US" baseline="0" dirty="0" smtClean="0"/>
              <a:t> – left 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158F-C94C-461E-A046-5E4A084A20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1AB528-7DB5-40B6-B7D8-C02C7917BBEA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4C94867-55CC-475C-8369-148719EEF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162800" cy="2667000"/>
          </a:xfrm>
        </p:spPr>
        <p:txBody>
          <a:bodyPr anchor="ctr"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</a:t>
            </a:r>
            <a:r>
              <a:rPr lang="en-US" sz="36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78540"/>
            <a:ext cx="83058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 </a:t>
            </a:r>
            <a:r>
              <a:rPr lang="en-US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Doña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Anna Community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College </a:t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Sharon Lalla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Mexico State University</a:t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155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8839200" cy="487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 </a:t>
            </a:r>
            <a:r>
              <a:rPr lang="en-US" dirty="0"/>
              <a:t>the course, with emphasis on  </a:t>
            </a:r>
            <a:r>
              <a:rPr lang="en-US" dirty="0" smtClean="0"/>
              <a:t>2, 5, 6, 7.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4496"/>
            <a:ext cx="8686800" cy="46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80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7346"/>
            <a:ext cx="8305800" cy="4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8839200" cy="480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 </a:t>
            </a:r>
            <a:r>
              <a:rPr lang="en-US" dirty="0"/>
              <a:t>the course, with emphasis on  </a:t>
            </a:r>
            <a:r>
              <a:rPr lang="en-US" dirty="0" smtClean="0"/>
              <a:t>2, 5, 6, 7.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1"/>
            <a:ext cx="861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38200"/>
            <a:ext cx="7848600" cy="403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42987"/>
            <a:ext cx="73914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2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Learning Objectives (</a:t>
            </a:r>
            <a:r>
              <a:rPr lang="en-U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Compentencies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6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8839200" cy="594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Approach </a:t>
            </a:r>
            <a:r>
              <a:rPr lang="en-US" dirty="0"/>
              <a:t>to Design (2 min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609600"/>
            <a:ext cx="857420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8839200" cy="594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 </a:t>
            </a:r>
            <a:r>
              <a:rPr lang="en-US" dirty="0"/>
              <a:t>the course, with emphasis on  </a:t>
            </a:r>
            <a:r>
              <a:rPr lang="en-US" dirty="0" smtClean="0"/>
              <a:t>2, 5, 6, 7.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4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107" y="709642"/>
            <a:ext cx="3276600" cy="228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2998573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733485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“The </a:t>
            </a:r>
            <a:r>
              <a:rPr lang="en-US" dirty="0"/>
              <a:t>course learning objective are </a:t>
            </a:r>
            <a:r>
              <a:rPr lang="en-US" dirty="0" smtClean="0"/>
              <a:t>measurable…I </a:t>
            </a:r>
            <a:br>
              <a:rPr lang="en-US" dirty="0" smtClean="0"/>
            </a:br>
            <a:r>
              <a:rPr lang="en-US" dirty="0" smtClean="0"/>
              <a:t>                                               think </a:t>
            </a:r>
            <a:r>
              <a:rPr lang="en-US" dirty="0"/>
              <a:t>you can actually enhance them and make the </a:t>
            </a:r>
            <a:r>
              <a:rPr lang="en-US" dirty="0" smtClean="0"/>
              <a:t>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   course </a:t>
            </a:r>
            <a:r>
              <a:rPr lang="en-US" dirty="0"/>
              <a:t>more "action-oriented" by slightly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augmenting </a:t>
            </a:r>
            <a:r>
              <a:rPr lang="en-US" dirty="0"/>
              <a:t>what is there.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Right </a:t>
            </a:r>
            <a:r>
              <a:rPr lang="en-US" dirty="0"/>
              <a:t>now the students will be able to primarily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discuss</a:t>
            </a:r>
            <a:r>
              <a:rPr lang="en-US" dirty="0"/>
              <a:t>, examine, and analyze. This is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important </a:t>
            </a:r>
            <a:r>
              <a:rPr lang="en-US" dirty="0"/>
              <a:t>but as someone who will be potentially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hiring </a:t>
            </a:r>
            <a:r>
              <a:rPr lang="en-US" dirty="0"/>
              <a:t>one of your graduates, I would ask "</a:t>
            </a:r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                                               what </a:t>
            </a:r>
            <a:r>
              <a:rPr lang="en-US" dirty="0"/>
              <a:t>can they </a:t>
            </a:r>
            <a:r>
              <a:rPr lang="en-US" dirty="0" smtClean="0"/>
              <a:t>do?</a:t>
            </a:r>
          </a:p>
          <a:p>
            <a:r>
              <a:rPr lang="en-US" dirty="0" smtClean="0"/>
              <a:t> …I </a:t>
            </a:r>
            <a:r>
              <a:rPr lang="en-US" dirty="0"/>
              <a:t>suggest that you expand what you </a:t>
            </a:r>
            <a:r>
              <a:rPr lang="en-US" dirty="0" smtClean="0"/>
              <a:t>have and </a:t>
            </a:r>
            <a:r>
              <a:rPr lang="en-US" dirty="0"/>
              <a:t>consider </a:t>
            </a:r>
            <a:r>
              <a:rPr lang="en-US" dirty="0" smtClean="0"/>
              <a:t>things </a:t>
            </a:r>
            <a:r>
              <a:rPr lang="en-US" dirty="0"/>
              <a:t>such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Develop a systems approach for analyzing the advantages and disadvantages with recommendations regarding various course delivery systems and...."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</a:t>
            </a:r>
            <a:r>
              <a:rPr lang="en-US" dirty="0"/>
              <a:t>how this goes from simply analyzing to creating an actionable approach - you could also have develop a process </a:t>
            </a:r>
            <a:r>
              <a:rPr lang="en-US" dirty="0" smtClean="0"/>
              <a:t>for…”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3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Assessment and Measurement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9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200"/>
            <a:ext cx="78486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Assessment and Measurement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1" y="609600"/>
            <a:ext cx="4754189" cy="3453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6" y="1905000"/>
            <a:ext cx="4617036" cy="3367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06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3058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Adams</a:t>
            </a:r>
          </a:p>
          <a:p>
            <a:pPr algn="r">
              <a:lnSpc>
                <a:spcPct val="170000"/>
              </a:lnSpc>
            </a:pP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Instructor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Director Online Course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 and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Faculty Services</a:t>
            </a:r>
            <a:b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New Mexico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16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200"/>
            <a:ext cx="78486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Assessment and Measurement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799"/>
            <a:ext cx="74676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762000"/>
            <a:ext cx="7010400" cy="396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Assessment and Measurement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032467"/>
            <a:ext cx="6381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685800"/>
            <a:ext cx="75438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and Measurement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86600" cy="4038600"/>
          </a:xfrm>
        </p:spPr>
      </p:pic>
    </p:spTree>
    <p:extLst>
      <p:ext uri="{BB962C8B-B14F-4D97-AF65-F5344CB8AC3E}">
        <p14:creationId xmlns:p14="http://schemas.microsoft.com/office/powerpoint/2010/main" val="4117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3058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endParaRPr 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</a:t>
            </a:r>
            <a:b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Asst. Professor, Communication and Online Education Coordinator</a:t>
            </a:r>
            <a:b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Doña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Anna Community College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52400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2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Principles of Human Communication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</a:t>
            </a:r>
          </a:p>
          <a:p>
            <a:pPr algn="r">
              <a:lnSpc>
                <a:spcPct val="170000"/>
              </a:lnSpc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4</a:t>
            </a:r>
          </a:p>
          <a:p>
            <a:pPr algn="r">
              <a:lnSpc>
                <a:spcPct val="170000"/>
              </a:lnSpc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nstructional Materials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0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76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Instructional Materials</a:t>
            </a:r>
            <a:endParaRPr lang="en-US" sz="4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454477" cy="4947759"/>
          </a:xfrm>
        </p:spPr>
      </p:pic>
      <p:sp>
        <p:nvSpPr>
          <p:cNvPr id="11" name="Right Arrow 10"/>
          <p:cNvSpPr/>
          <p:nvPr/>
        </p:nvSpPr>
        <p:spPr>
          <a:xfrm>
            <a:off x="914400" y="11430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What’s Required?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51" y="685800"/>
            <a:ext cx="6102297" cy="3886200"/>
          </a:xfrm>
        </p:spPr>
      </p:pic>
      <p:sp>
        <p:nvSpPr>
          <p:cNvPr id="5" name="Right Arrow 4"/>
          <p:cNvSpPr/>
          <p:nvPr/>
        </p:nvSpPr>
        <p:spPr>
          <a:xfrm>
            <a:off x="762000" y="990600"/>
            <a:ext cx="1447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613712" cy="4684713"/>
          </a:xfrm>
        </p:spPr>
      </p:pic>
    </p:spTree>
    <p:extLst>
      <p:ext uri="{BB962C8B-B14F-4D97-AF65-F5344CB8AC3E}">
        <p14:creationId xmlns:p14="http://schemas.microsoft.com/office/powerpoint/2010/main" val="123823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7924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Reviewer 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37503" cy="3657600"/>
          </a:xfrm>
        </p:spPr>
      </p:pic>
      <p:sp>
        <p:nvSpPr>
          <p:cNvPr id="5" name="Rectangle 4"/>
          <p:cNvSpPr/>
          <p:nvPr/>
        </p:nvSpPr>
        <p:spPr>
          <a:xfrm>
            <a:off x="1295400" y="2323380"/>
            <a:ext cx="7239000" cy="3048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Theory &amp;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 of Distance Learning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4582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/>
            <a:r>
              <a:rPr lang="en-US" sz="3600" dirty="0" smtClean="0">
                <a:solidFill>
                  <a:srgbClr val="000000"/>
                </a:solidFill>
                <a:latin typeface="inherit"/>
              </a:rPr>
              <a:t>Course </a:t>
            </a:r>
            <a:r>
              <a:rPr lang="en-US" sz="3600" dirty="0">
                <a:solidFill>
                  <a:srgbClr val="000000"/>
                </a:solidFill>
                <a:latin typeface="inherit"/>
              </a:rPr>
              <a:t>Activities and </a:t>
            </a:r>
            <a:r>
              <a:rPr lang="en-US" sz="3600" dirty="0" smtClean="0">
                <a:solidFill>
                  <a:srgbClr val="000000"/>
                </a:solidFill>
                <a:latin typeface="inherit"/>
              </a:rPr>
              <a:t>Learner Interaction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18163" cy="4445045"/>
          </a:xfrm>
        </p:spPr>
      </p:pic>
      <p:sp>
        <p:nvSpPr>
          <p:cNvPr id="7" name="Right Arrow 6"/>
          <p:cNvSpPr/>
          <p:nvPr/>
        </p:nvSpPr>
        <p:spPr>
          <a:xfrm>
            <a:off x="76200" y="1447800"/>
            <a:ext cx="916557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200" y="2362200"/>
            <a:ext cx="916557" cy="68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" y="3429000"/>
            <a:ext cx="938123" cy="72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84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010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Interaction &amp; Active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85722" cy="4685821"/>
          </a:xfrm>
        </p:spPr>
      </p:pic>
      <p:sp>
        <p:nvSpPr>
          <p:cNvPr id="8" name="Left Arrow 7"/>
          <p:cNvSpPr/>
          <p:nvPr/>
        </p:nvSpPr>
        <p:spPr>
          <a:xfrm>
            <a:off x="5410200" y="838200"/>
            <a:ext cx="2362200" cy="637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Student-Content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232404" y="1981200"/>
            <a:ext cx="2558796" cy="5471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Student-Student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791200" y="3048000"/>
            <a:ext cx="2209800" cy="1330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Student-Instructor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38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Interaction &amp; Active Learning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705600" cy="5270774"/>
          </a:xfrm>
        </p:spPr>
      </p:pic>
      <p:sp>
        <p:nvSpPr>
          <p:cNvPr id="5" name="Right Arrow 4"/>
          <p:cNvSpPr/>
          <p:nvPr/>
        </p:nvSpPr>
        <p:spPr>
          <a:xfrm>
            <a:off x="152400" y="1066800"/>
            <a:ext cx="1066800" cy="565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" y="28194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3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46592" cy="2819400"/>
          </a:xfrm>
        </p:spPr>
      </p:pic>
    </p:spTree>
    <p:extLst>
      <p:ext uri="{BB962C8B-B14F-4D97-AF65-F5344CB8AC3E}">
        <p14:creationId xmlns:p14="http://schemas.microsoft.com/office/powerpoint/2010/main" val="375509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Reviewer Recommendations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153400" cy="2667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8153400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1371600"/>
            <a:ext cx="5029200" cy="2286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3962400"/>
            <a:ext cx="7391400" cy="3048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</a:t>
            </a:r>
          </a:p>
          <a:p>
            <a:pPr algn="r">
              <a:lnSpc>
                <a:spcPct val="170000"/>
              </a:lnSpc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6</a:t>
            </a:r>
          </a:p>
          <a:p>
            <a:pPr algn="r">
              <a:lnSpc>
                <a:spcPct val="170000"/>
              </a:lnSpc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Course Technology</a:t>
            </a:r>
            <a:endParaRPr lang="en-US" sz="4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/>
          <a:lstStyle/>
          <a:p>
            <a:r>
              <a:rPr lang="en-US" dirty="0" smtClean="0"/>
              <a:t>Course Tools &amp;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5575229" cy="4782600"/>
          </a:xfrm>
        </p:spPr>
      </p:pic>
      <p:sp>
        <p:nvSpPr>
          <p:cNvPr id="5" name="Right Arrow Callout 4"/>
          <p:cNvSpPr/>
          <p:nvPr/>
        </p:nvSpPr>
        <p:spPr>
          <a:xfrm>
            <a:off x="152400" y="838200"/>
            <a:ext cx="2057400" cy="342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</a:t>
            </a:r>
          </a:p>
          <a:p>
            <a:pPr algn="ctr"/>
            <a:r>
              <a:rPr lang="en-US" dirty="0" smtClean="0"/>
              <a:t>Chat</a:t>
            </a:r>
          </a:p>
          <a:p>
            <a:pPr algn="ctr"/>
            <a:r>
              <a:rPr lang="en-US" dirty="0" smtClean="0"/>
              <a:t>Grade Book</a:t>
            </a:r>
          </a:p>
          <a:p>
            <a:pPr algn="ctr"/>
            <a:r>
              <a:rPr lang="en-US" dirty="0" smtClean="0"/>
              <a:t>Storage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46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Tools &amp;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8932"/>
            <a:ext cx="7340487" cy="4495800"/>
          </a:xfrm>
        </p:spPr>
      </p:pic>
      <p:sp>
        <p:nvSpPr>
          <p:cNvPr id="5" name="Left Arrow 4"/>
          <p:cNvSpPr/>
          <p:nvPr/>
        </p:nvSpPr>
        <p:spPr>
          <a:xfrm>
            <a:off x="4724400" y="2209800"/>
            <a:ext cx="2667000" cy="101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 Support Videos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5410200" y="1066800"/>
            <a:ext cx="2362200" cy="990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Analytic Study Modules/Games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57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Course Tools &amp;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497355" cy="4937532"/>
          </a:xfrm>
        </p:spPr>
      </p:pic>
      <p:sp>
        <p:nvSpPr>
          <p:cNvPr id="3" name="Right Arrow 2"/>
          <p:cNvSpPr/>
          <p:nvPr/>
        </p:nvSpPr>
        <p:spPr>
          <a:xfrm>
            <a:off x="76200" y="762000"/>
            <a:ext cx="14478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Drive Form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791200" y="2286000"/>
            <a:ext cx="3200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Screen-Cast-O-</a:t>
            </a:r>
            <a:r>
              <a:rPr lang="en-US" dirty="0" err="1" smtClean="0"/>
              <a:t>Matic</a:t>
            </a:r>
            <a:r>
              <a:rPr lang="en-US" dirty="0" smtClean="0"/>
              <a:t>  Presentation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287218" y="4038600"/>
            <a:ext cx="2475781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 and Video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1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Course Overview and Introduction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8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Navigation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014912" cy="4418172"/>
          </a:xfrm>
        </p:spPr>
      </p:pic>
    </p:spTree>
    <p:extLst>
      <p:ext uri="{BB962C8B-B14F-4D97-AF65-F5344CB8AC3E}">
        <p14:creationId xmlns:p14="http://schemas.microsoft.com/office/powerpoint/2010/main" val="1760389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Navigation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40640" cy="4803874"/>
          </a:xfrm>
        </p:spPr>
      </p:pic>
    </p:spTree>
    <p:extLst>
      <p:ext uri="{BB962C8B-B14F-4D97-AF65-F5344CB8AC3E}">
        <p14:creationId xmlns:p14="http://schemas.microsoft.com/office/powerpoint/2010/main" val="2850976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Reviewer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763000" cy="3733800"/>
          </a:xfrm>
        </p:spPr>
      </p:pic>
      <p:sp>
        <p:nvSpPr>
          <p:cNvPr id="5" name="Rectangle 4"/>
          <p:cNvSpPr/>
          <p:nvPr/>
        </p:nvSpPr>
        <p:spPr>
          <a:xfrm>
            <a:off x="914400" y="2286000"/>
            <a:ext cx="7010400" cy="22860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485" y="3200400"/>
            <a:ext cx="6858000" cy="2286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8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endParaRPr 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Sharon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Lalla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Ed.D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algn="r">
              <a:lnSpc>
                <a:spcPct val="170000"/>
              </a:lnSpc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Asst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College Professor COE and Instructional Innovation &amp; Quality </a:t>
            </a:r>
            <a:endParaRPr lang="en-U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Mexico State University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9588" y="37531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8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endParaRPr 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Sharon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Lalla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Ed.D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algn="r">
              <a:lnSpc>
                <a:spcPct val="170000"/>
              </a:lnSpc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EDLT 579: Universal Design for </a:t>
            </a:r>
            <a:b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Online Course Design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9588" y="37531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Sharon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Lalla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Learner Support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1676400"/>
            <a:ext cx="53142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7.1 Technical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upport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7.2  Accessibility Policies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7.3  Academic Support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7.4  Student Services</a:t>
            </a:r>
            <a:endParaRPr lang="en-US" sz="3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7:  Learner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" y="990600"/>
            <a:ext cx="8141892" cy="36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162800" cy="36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1280160"/>
            <a:ext cx="68732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609601"/>
            <a:ext cx="86106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914400"/>
            <a:ext cx="8077200" cy="36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685800"/>
            <a:ext cx="7996056" cy="37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676400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 learned from the 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review about QM7……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7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Sharon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Lalla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QM Standard 8</a:t>
            </a:r>
          </a:p>
          <a:p>
            <a:pPr algn="r">
              <a:lnSpc>
                <a:spcPct val="170000"/>
              </a:lnSpc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Accessibility and Usability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2293" y="23884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1219200"/>
            <a:ext cx="616066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.1  Navigation</a:t>
            </a:r>
          </a:p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.2  Accessible Technologies</a:t>
            </a:r>
          </a:p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.3  Multiple Materials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8.4  Readability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8.5  Ease of Use</a:t>
            </a:r>
            <a:endParaRPr lang="en-US" sz="3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QM 8:  Accessibility &amp; Usability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1510"/>
            <a:ext cx="5920740" cy="47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0" y="2213610"/>
            <a:ext cx="630174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628758" cy="36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391400" cy="31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2133600"/>
            <a:ext cx="75133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58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64" y="914400"/>
            <a:ext cx="6872267" cy="2866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20" y="2004244"/>
            <a:ext cx="6521337" cy="283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64" y="3272168"/>
            <a:ext cx="6006679" cy="24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676400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 learned from the </a:t>
            </a:r>
          </a:p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review about QM8……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8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305800" cy="297180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1179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1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162800" cy="2667000"/>
          </a:xfrm>
        </p:spPr>
        <p:txBody>
          <a:bodyPr anchor="ctr"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 Sail on a Three-Course Tour</a:t>
            </a:r>
            <a:r>
              <a:rPr lang="en-US" sz="5400" dirty="0" smtClean="0">
                <a:solidFill>
                  <a:schemeClr val="tx1"/>
                </a:solidFill>
                <a:latin typeface="Freestyle Script" panose="030804020302050B04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</a:t>
            </a:r>
            <a:r>
              <a:rPr lang="en-US" sz="36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examples of a QM Reviewed Course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78540"/>
            <a:ext cx="8305800" cy="297180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Krista MacDonald </a:t>
            </a:r>
            <a:r>
              <a:rPr lang="en-US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Doña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Anna Community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College </a:t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Sharon Lalla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Mexico State University</a:t>
            </a:r>
            <a:b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Becky Adams </a:t>
            </a:r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6984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58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9949"/>
            <a:ext cx="4376738" cy="32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582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118">
            <a:off x="1803825" y="652968"/>
            <a:ext cx="5022994" cy="42719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4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Description of course (1 min)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609600"/>
            <a:ext cx="85761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2060"/>
      </a:hlink>
      <a:folHlink>
        <a:srgbClr val="C0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5357</TotalTime>
  <Words>1160</Words>
  <Application>Microsoft Office PowerPoint</Application>
  <PresentationFormat>On-screen Show (4:3)</PresentationFormat>
  <Paragraphs>239</Paragraphs>
  <Slides>63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NewsPrint</vt:lpstr>
      <vt:lpstr>Set Sail on a Three-Course Tour: Three examples of a QM Reviewed Course</vt:lpstr>
      <vt:lpstr>PowerPoint Presentation</vt:lpstr>
      <vt:lpstr>PowerPoint Presentation</vt:lpstr>
      <vt:lpstr>PowerPoint Presentation</vt:lpstr>
      <vt:lpstr>Start Here</vt:lpstr>
      <vt:lpstr>Purpose &amp; Structure</vt:lpstr>
      <vt:lpstr>Purpose &amp; Structure</vt:lpstr>
      <vt:lpstr>Purpose &amp; Structure</vt:lpstr>
      <vt:lpstr>Purpose &amp; Structure</vt:lpstr>
      <vt:lpstr>Structure</vt:lpstr>
      <vt:lpstr>Netiquette</vt:lpstr>
      <vt:lpstr>Policies</vt:lpstr>
      <vt:lpstr>Policies</vt:lpstr>
      <vt:lpstr>PowerPoint Presentation</vt:lpstr>
      <vt:lpstr>Course Design</vt:lpstr>
      <vt:lpstr>Course Tour</vt:lpstr>
      <vt:lpstr>Learning Objectives</vt:lpstr>
      <vt:lpstr>PowerPoint Presentation</vt:lpstr>
      <vt:lpstr>Assessment and Measurement</vt:lpstr>
      <vt:lpstr>Assessment and Measurement</vt:lpstr>
      <vt:lpstr>Assessment and Measurement</vt:lpstr>
      <vt:lpstr>Assessment and Measurement</vt:lpstr>
      <vt:lpstr>PowerPoint Presentation</vt:lpstr>
      <vt:lpstr>PowerPoint Presentation</vt:lpstr>
      <vt:lpstr>PowerPoint Presentation</vt:lpstr>
      <vt:lpstr>Instructional Materials</vt:lpstr>
      <vt:lpstr>What’s Required?</vt:lpstr>
      <vt:lpstr>Variety  </vt:lpstr>
      <vt:lpstr>Reviewer Recommendations</vt:lpstr>
      <vt:lpstr>PowerPoint Presentation</vt:lpstr>
      <vt:lpstr>Learning Activities</vt:lpstr>
      <vt:lpstr>Interaction &amp; Active Learning</vt:lpstr>
      <vt:lpstr>Interaction &amp; Active Learning</vt:lpstr>
      <vt:lpstr>Response Time</vt:lpstr>
      <vt:lpstr>Reviewer Recommendations</vt:lpstr>
      <vt:lpstr>PowerPoint Presentation</vt:lpstr>
      <vt:lpstr>Course Tools &amp; Media</vt:lpstr>
      <vt:lpstr>Course Tools &amp; Media</vt:lpstr>
      <vt:lpstr>Course Tools &amp; Media</vt:lpstr>
      <vt:lpstr>Course Navigation</vt:lpstr>
      <vt:lpstr>Course Navigation</vt:lpstr>
      <vt:lpstr>Reviewer Recommendations</vt:lpstr>
      <vt:lpstr>PowerPoint Presentation</vt:lpstr>
      <vt:lpstr>PowerPoint Presentation</vt:lpstr>
      <vt:lpstr>PowerPoint Presentation</vt:lpstr>
      <vt:lpstr>QM 7:  Learner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QM 8:  Accessibility &amp; Usability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Sail on a Three-Course Tour: Three examples of a QM Reviewed Course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sheikkin</dc:creator>
  <cp:lastModifiedBy>kkozel</cp:lastModifiedBy>
  <cp:revision>470</cp:revision>
  <dcterms:created xsi:type="dcterms:W3CDTF">2011-02-24T21:48:26Z</dcterms:created>
  <dcterms:modified xsi:type="dcterms:W3CDTF">2014-09-16T20:55:15Z</dcterms:modified>
</cp:coreProperties>
</file>