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1" r:id="rId3"/>
    <p:sldId id="304" r:id="rId4"/>
    <p:sldId id="290" r:id="rId5"/>
    <p:sldId id="292" r:id="rId6"/>
    <p:sldId id="293" r:id="rId7"/>
    <p:sldId id="294" r:id="rId8"/>
    <p:sldId id="295" r:id="rId9"/>
    <p:sldId id="305" r:id="rId10"/>
    <p:sldId id="297" r:id="rId11"/>
    <p:sldId id="298" r:id="rId12"/>
    <p:sldId id="299" r:id="rId13"/>
    <p:sldId id="301" r:id="rId14"/>
    <p:sldId id="302" r:id="rId15"/>
    <p:sldId id="303" r:id="rId16"/>
    <p:sldId id="296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00"/>
    <a:srgbClr val="002F51"/>
    <a:srgbClr val="878A8F"/>
    <a:srgbClr val="4886A1"/>
    <a:srgbClr val="878A00"/>
    <a:srgbClr val="48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74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14AB3-465A-4D54-ADE1-DE23DB544066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34756A-AE56-4279-BE98-3AFDF9CFB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91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FEA4122-043F-4BAB-9DDB-4CA76CC1027A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C7B31A-05E9-4831-9C05-76952F57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6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>
            <a:lvl1pPr algn="ctr">
              <a:defRPr sz="4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9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9626" y="255588"/>
            <a:ext cx="7543800" cy="992187"/>
          </a:xfr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600200"/>
            <a:ext cx="7543801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8625" y="6543675"/>
            <a:ext cx="581025" cy="298450"/>
          </a:xfrm>
        </p:spPr>
        <p:txBody>
          <a:bodyPr/>
          <a:lstStyle>
            <a:lvl1pPr>
              <a:defRPr/>
            </a:lvl1pPr>
          </a:lstStyle>
          <a:p>
            <a:fld id="{0CA12EB4-6DCB-4C6B-B5B1-39B5600909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15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9625" y="285750"/>
            <a:ext cx="7534275" cy="914400"/>
          </a:xfr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8624" y="6543675"/>
            <a:ext cx="571501" cy="298450"/>
          </a:xfrm>
        </p:spPr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26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0100" y="314325"/>
            <a:ext cx="7553325" cy="876300"/>
          </a:xfr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48625" y="6543675"/>
            <a:ext cx="561976" cy="298450"/>
          </a:xfrm>
        </p:spPr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54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0100" y="323850"/>
            <a:ext cx="7553325" cy="885825"/>
          </a:xfr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8624" y="6543675"/>
            <a:ext cx="552451" cy="298450"/>
          </a:xfrm>
        </p:spPr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9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48624" y="6543675"/>
            <a:ext cx="552451" cy="298450"/>
          </a:xfrm>
        </p:spPr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311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71500"/>
            <a:ext cx="3008313" cy="863600"/>
          </a:xfrm>
        </p:spPr>
        <p:txBody>
          <a:bodyPr anchor="b"/>
          <a:lstStyle>
            <a:lvl1pPr algn="l">
              <a:defRPr sz="20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500"/>
            <a:ext cx="5111750" cy="555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8624" y="6543675"/>
            <a:ext cx="571501" cy="298450"/>
          </a:xfrm>
        </p:spPr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61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8625" y="6543675"/>
            <a:ext cx="561976" cy="298450"/>
          </a:xfrm>
        </p:spPr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34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31763"/>
            <a:ext cx="8229600" cy="99218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19875"/>
            <a:ext cx="2895600" cy="260350"/>
          </a:xfrm>
        </p:spPr>
        <p:txBody>
          <a:bodyPr/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78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2 line 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399" y="131763"/>
            <a:ext cx="7772401" cy="1258887"/>
          </a:xfrm>
        </p:spPr>
        <p:txBody>
          <a:bodyPr>
            <a:noAutofit/>
          </a:bodyPr>
          <a:lstStyle>
            <a:lvl1pPr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TITLE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8" y="1600200"/>
            <a:ext cx="7772401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19875"/>
            <a:ext cx="2895600" cy="260350"/>
          </a:xfrm>
        </p:spPr>
        <p:txBody>
          <a:bodyPr/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07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124" y="131763"/>
            <a:ext cx="8677275" cy="83978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4" y="1304926"/>
            <a:ext cx="4038600" cy="482123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9" y="1304926"/>
            <a:ext cx="4343399" cy="482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1975" y="6530975"/>
            <a:ext cx="2895600" cy="3365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9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11600"/>
            <a:ext cx="7772400" cy="1362075"/>
          </a:xfrm>
        </p:spPr>
        <p:txBody>
          <a:bodyPr anchor="t"/>
          <a:lstStyle>
            <a:lvl1pPr algn="l">
              <a:defRPr sz="40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114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84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124" y="131764"/>
            <a:ext cx="8677275" cy="868362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4" y="1304926"/>
            <a:ext cx="4038600" cy="482123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9" y="1304926"/>
            <a:ext cx="4343399" cy="482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1975" y="6530975"/>
            <a:ext cx="2895600" cy="3365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81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0050" y="131764"/>
            <a:ext cx="8515349" cy="906462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4" y="1304926"/>
            <a:ext cx="4038600" cy="482123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9" y="1304926"/>
            <a:ext cx="4343399" cy="482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1975" y="6530975"/>
            <a:ext cx="2895600" cy="3365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03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 &amp;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7938" y="9525"/>
            <a:ext cx="6427787" cy="889000"/>
          </a:xfrm>
        </p:spPr>
        <p:txBody>
          <a:bodyPr anchor="ctr">
            <a:no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88" y="898525"/>
            <a:ext cx="4475162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62525" y="6530975"/>
            <a:ext cx="2895600" cy="336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76774" y="1152526"/>
            <a:ext cx="4343399" cy="524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010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&amp;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7938" y="9525"/>
            <a:ext cx="6427787" cy="889000"/>
          </a:xfrm>
        </p:spPr>
        <p:txBody>
          <a:bodyPr anchor="ctr">
            <a:no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88" y="898525"/>
            <a:ext cx="4475162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62525" y="6530975"/>
            <a:ext cx="2895600" cy="336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76774" y="1152526"/>
            <a:ext cx="4343399" cy="5248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7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2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7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4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3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0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124" y="131763"/>
            <a:ext cx="8677275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3675"/>
            <a:ext cx="2895600" cy="33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8624" y="6543675"/>
            <a:ext cx="1095375" cy="298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D34F9-0E77-9748-B11F-1496ECD132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5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72" r:id="rId18"/>
    <p:sldLayoutId id="2147483666" r:id="rId19"/>
    <p:sldLayoutId id="2147483673" r:id="rId20"/>
    <p:sldLayoutId id="2147483674" r:id="rId21"/>
    <p:sldLayoutId id="2147483671" r:id="rId22"/>
    <p:sldLayoutId id="2147483675" r:id="rId2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84534"/>
            <a:ext cx="7772400" cy="1214896"/>
          </a:xfrm>
        </p:spPr>
        <p:txBody>
          <a:bodyPr>
            <a:noAutofit/>
          </a:bodyPr>
          <a:lstStyle/>
          <a:p>
            <a:r>
              <a:rPr lang="en-US" sz="4800" dirty="0">
                <a:cs typeface="Tw Cen MT"/>
              </a:rPr>
              <a:t>Quality Conversations in Assessment</a:t>
            </a:r>
            <a:endParaRPr lang="en-US" sz="4800" dirty="0">
              <a:solidFill>
                <a:schemeClr val="bg1"/>
              </a:solidFill>
              <a:latin typeface="Tw Cen MT"/>
              <a:cs typeface="Tw Cen M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8865" y="6308810"/>
            <a:ext cx="3041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FFFF"/>
                </a:solidFill>
                <a:latin typeface="Tw Cen MT"/>
                <a:cs typeface="Tw Cen MT"/>
              </a:rPr>
              <a:t>Shelley Ragland, PhD</a:t>
            </a:r>
            <a:endParaRPr lang="en-US" sz="1400" dirty="0">
              <a:solidFill>
                <a:srgbClr val="FFFFFF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9529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Key metrics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Responsible for success of program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Pass Rates</a:t>
            </a:r>
          </a:p>
          <a:p>
            <a:r>
              <a:rPr lang="en-US" dirty="0" smtClean="0"/>
              <a:t>On-Time-Progress </a:t>
            </a:r>
          </a:p>
          <a:p>
            <a:r>
              <a:rPr lang="en-US" dirty="0" smtClean="0"/>
              <a:t>Graduation Rates</a:t>
            </a:r>
          </a:p>
          <a:p>
            <a:r>
              <a:rPr lang="en-US" dirty="0" smtClean="0"/>
              <a:t>Awards</a:t>
            </a:r>
          </a:p>
          <a:p>
            <a:r>
              <a:rPr lang="en-US" dirty="0" smtClean="0"/>
              <a:t>Recognition</a:t>
            </a:r>
          </a:p>
          <a:p>
            <a:r>
              <a:rPr lang="en-US" dirty="0" smtClean="0"/>
              <a:t>Enrollment</a:t>
            </a:r>
          </a:p>
          <a:p>
            <a:r>
              <a:rPr lang="en-US" dirty="0" smtClean="0"/>
              <a:t>Employer Satisfaction</a:t>
            </a:r>
          </a:p>
          <a:p>
            <a:r>
              <a:rPr lang="en-US" dirty="0" err="1" smtClean="0"/>
              <a:t>Alumuni</a:t>
            </a:r>
            <a:r>
              <a:rPr lang="en-US" dirty="0" smtClean="0"/>
              <a:t> Satisfaction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Key metrics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Responsible </a:t>
            </a:r>
            <a:r>
              <a:rPr lang="en-US" dirty="0"/>
              <a:t>for success of </a:t>
            </a:r>
            <a:r>
              <a:rPr lang="en-US" dirty="0" smtClean="0"/>
              <a:t>students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Pass Rates</a:t>
            </a:r>
          </a:p>
          <a:p>
            <a:r>
              <a:rPr lang="en-US" dirty="0"/>
              <a:t>On-Time-Progress </a:t>
            </a:r>
          </a:p>
          <a:p>
            <a:r>
              <a:rPr lang="en-US" dirty="0"/>
              <a:t>Graduation Rates</a:t>
            </a:r>
          </a:p>
          <a:p>
            <a:r>
              <a:rPr lang="en-US" dirty="0" smtClean="0"/>
              <a:t>Student Satisfaction</a:t>
            </a:r>
          </a:p>
          <a:p>
            <a:r>
              <a:rPr lang="en-US" dirty="0" smtClean="0"/>
              <a:t>Course Evaluations</a:t>
            </a:r>
          </a:p>
          <a:p>
            <a:r>
              <a:rPr lang="en-US" dirty="0" smtClean="0"/>
              <a:t>Instructor Feedback</a:t>
            </a:r>
          </a:p>
          <a:p>
            <a:r>
              <a:rPr lang="en-US" dirty="0" smtClean="0"/>
              <a:t>Advisor Feedback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0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Key metrics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Responsible </a:t>
            </a:r>
            <a:r>
              <a:rPr lang="en-US" dirty="0"/>
              <a:t>for </a:t>
            </a:r>
            <a:r>
              <a:rPr lang="en-US" dirty="0" smtClean="0"/>
              <a:t>organization metrics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Pass Rates</a:t>
            </a:r>
          </a:p>
          <a:p>
            <a:r>
              <a:rPr lang="en-US" dirty="0"/>
              <a:t>On-Time-Progress </a:t>
            </a:r>
          </a:p>
          <a:p>
            <a:r>
              <a:rPr lang="en-US" dirty="0"/>
              <a:t>Graduation </a:t>
            </a:r>
            <a:r>
              <a:rPr lang="en-US" dirty="0" smtClean="0"/>
              <a:t>Rates</a:t>
            </a:r>
          </a:p>
          <a:p>
            <a:r>
              <a:rPr lang="en-US" dirty="0" smtClean="0"/>
              <a:t>Large-Scale Assessment Metrics: reliability &amp; validity</a:t>
            </a:r>
          </a:p>
          <a:p>
            <a:r>
              <a:rPr lang="en-US" dirty="0" smtClean="0"/>
              <a:t>External Comparisons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Characteristics of quality metrics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Shared</a:t>
            </a:r>
          </a:p>
          <a:p>
            <a:r>
              <a:rPr lang="en-US" dirty="0" smtClean="0"/>
              <a:t>Respected</a:t>
            </a:r>
          </a:p>
          <a:p>
            <a:r>
              <a:rPr lang="en-US" dirty="0" smtClean="0"/>
              <a:t>Consistent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Participation guide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8819" y="11165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Break into small groups </a:t>
            </a:r>
          </a:p>
          <a:p>
            <a:pPr marL="857250" lvl="1" indent="-457200"/>
            <a:r>
              <a:rPr lang="en-US" dirty="0" smtClean="0"/>
              <a:t>Make Introductions:</a:t>
            </a:r>
          </a:p>
          <a:p>
            <a:pPr marL="1257300" lvl="2" indent="-457200"/>
            <a:r>
              <a:rPr lang="en-US" dirty="0" smtClean="0"/>
              <a:t>Who are you?</a:t>
            </a:r>
          </a:p>
          <a:p>
            <a:pPr marL="1257300" lvl="2" indent="-457200"/>
            <a:r>
              <a:rPr lang="en-US" dirty="0" smtClean="0"/>
              <a:t>What do you do at your institution?</a:t>
            </a:r>
          </a:p>
          <a:p>
            <a:pPr marL="1257300" lvl="2" indent="-457200"/>
            <a:r>
              <a:rPr lang="en-US" dirty="0" smtClean="0"/>
              <a:t>Why did you come to this session?</a:t>
            </a:r>
            <a:endParaRPr lang="en-US" dirty="0"/>
          </a:p>
          <a:p>
            <a:pPr marL="857250" lvl="1" indent="-457200"/>
            <a:r>
              <a:rPr lang="en-US" dirty="0" smtClean="0"/>
              <a:t>Determine Roles:</a:t>
            </a:r>
          </a:p>
          <a:p>
            <a:pPr marL="1257300" lvl="2" indent="-457200"/>
            <a:r>
              <a:rPr lang="en-US" dirty="0"/>
              <a:t>R</a:t>
            </a:r>
            <a:r>
              <a:rPr lang="en-US" dirty="0" smtClean="0"/>
              <a:t>esponsible </a:t>
            </a:r>
            <a:r>
              <a:rPr lang="en-US" dirty="0"/>
              <a:t>for success of </a:t>
            </a:r>
            <a:r>
              <a:rPr lang="en-US" dirty="0" smtClean="0"/>
              <a:t>program</a:t>
            </a:r>
          </a:p>
          <a:p>
            <a:pPr marL="1257300" lvl="2" indent="-457200"/>
            <a:r>
              <a:rPr lang="en-US" dirty="0" smtClean="0"/>
              <a:t>Responsible </a:t>
            </a:r>
            <a:r>
              <a:rPr lang="en-US" dirty="0"/>
              <a:t>for success of </a:t>
            </a:r>
            <a:r>
              <a:rPr lang="en-US" dirty="0" smtClean="0"/>
              <a:t>students</a:t>
            </a:r>
          </a:p>
          <a:p>
            <a:pPr marL="1257300" lvl="2" indent="-457200"/>
            <a:r>
              <a:rPr lang="en-US" dirty="0" smtClean="0"/>
              <a:t>Responsible </a:t>
            </a:r>
            <a:r>
              <a:rPr lang="en-US" dirty="0"/>
              <a:t>for organization metrics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Participation guide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8819" y="1116576"/>
            <a:ext cx="8229600" cy="4525963"/>
          </a:xfrm>
        </p:spPr>
        <p:txBody>
          <a:bodyPr>
            <a:normAutofit/>
          </a:bodyPr>
          <a:lstStyle/>
          <a:p>
            <a:pPr marL="857250" lvl="1" indent="-457200"/>
            <a:r>
              <a:rPr lang="en-US" dirty="0" smtClean="0"/>
              <a:t>Open Your Report</a:t>
            </a:r>
          </a:p>
          <a:p>
            <a:pPr marL="1257300" lvl="2" indent="-457200"/>
            <a:r>
              <a:rPr lang="en-US" dirty="0" smtClean="0"/>
              <a:t>What looks good?</a:t>
            </a:r>
          </a:p>
          <a:p>
            <a:pPr marL="1257300" lvl="2" indent="-457200"/>
            <a:r>
              <a:rPr lang="en-US" dirty="0" smtClean="0"/>
              <a:t>What looks bad?</a:t>
            </a:r>
          </a:p>
          <a:p>
            <a:pPr marL="1257300" lvl="2" indent="-457200"/>
            <a:r>
              <a:rPr lang="en-US" dirty="0" smtClean="0"/>
              <a:t>Which course(s) would you prioritize?</a:t>
            </a:r>
            <a:endParaRPr lang="en-US" dirty="0"/>
          </a:p>
          <a:p>
            <a:pPr marL="857250" lvl="1" indent="-457200"/>
            <a:r>
              <a:rPr lang="en-US" dirty="0" smtClean="0"/>
              <a:t>Share Your Report with Your Team</a:t>
            </a:r>
          </a:p>
          <a:p>
            <a:pPr marL="1257300" lvl="2" indent="-457200"/>
            <a:r>
              <a:rPr lang="en-US" dirty="0"/>
              <a:t>Which course(s) would you </a:t>
            </a:r>
            <a:r>
              <a:rPr lang="en-US" dirty="0" smtClean="0"/>
              <a:t>all prioritize?</a:t>
            </a:r>
          </a:p>
          <a:p>
            <a:pPr marL="857250" lvl="1" indent="-457200"/>
            <a:r>
              <a:rPr lang="en-US" dirty="0" smtClean="0"/>
              <a:t>Report to the Larger Group</a:t>
            </a:r>
            <a:endParaRPr lang="en-US" dirty="0"/>
          </a:p>
          <a:p>
            <a:pPr marL="1257300" lvl="2" indent="-45720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9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Session 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key stakeholders in the assessment quality conversation</a:t>
            </a:r>
          </a:p>
          <a:p>
            <a:r>
              <a:rPr lang="en-US" dirty="0" smtClean="0"/>
              <a:t>Determine appropriate and meaningful quality metrics</a:t>
            </a:r>
          </a:p>
          <a:p>
            <a:r>
              <a:rPr lang="en-US" dirty="0" smtClean="0"/>
              <a:t>Understand the cyclical nature of quality conversations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19C-077D-4BC4-9710-609B25162D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Competency-based education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CBE allows students to advance </a:t>
            </a:r>
            <a:r>
              <a:rPr lang="en-US" dirty="0"/>
              <a:t>based on their ability to master a skill or competency at their own pace regardless of </a:t>
            </a:r>
            <a:r>
              <a:rPr lang="en-US" dirty="0" smtClean="0"/>
              <a:t>environment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Educause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WGU: a </a:t>
            </a:r>
            <a:r>
              <a:rPr lang="en-US" dirty="0"/>
              <a:t>competency-based, student-focused, online, nonprofit university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19C-077D-4BC4-9710-609B25162D8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5847735"/>
            <a:ext cx="2725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WGU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3678515"/>
            <a:ext cx="2725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Educause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Leaders in CBE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247775"/>
            <a:ext cx="782002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When </a:t>
            </a:r>
            <a:r>
              <a:rPr lang="en-US" dirty="0" smtClean="0"/>
              <a:t>WGU </a:t>
            </a:r>
            <a:r>
              <a:rPr lang="en-US" dirty="0"/>
              <a:t>was founded in the late 1990s, it represented the first higher education institution to award degrees based solely on competencies.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CBE programs now firmly established:</a:t>
            </a:r>
          </a:p>
          <a:p>
            <a:pPr marL="857250" lvl="1" indent="-457200"/>
            <a:r>
              <a:rPr lang="en-US" dirty="0" err="1" smtClean="0"/>
              <a:t>Alverno</a:t>
            </a:r>
            <a:r>
              <a:rPr lang="en-US" dirty="0" smtClean="0"/>
              <a:t> College</a:t>
            </a:r>
          </a:p>
          <a:p>
            <a:pPr marL="857250" lvl="1" indent="-457200"/>
            <a:r>
              <a:rPr lang="en-US" dirty="0" smtClean="0"/>
              <a:t>Capella University*</a:t>
            </a:r>
          </a:p>
          <a:p>
            <a:pPr marL="857250" lvl="1" indent="-457200"/>
            <a:r>
              <a:rPr lang="en-US" dirty="0" smtClean="0"/>
              <a:t>Excelsior College*</a:t>
            </a:r>
          </a:p>
          <a:p>
            <a:pPr marL="857250" lvl="1" indent="-457200"/>
            <a:r>
              <a:rPr lang="en-US" dirty="0" smtClean="0"/>
              <a:t>Lipscomb University*</a:t>
            </a:r>
          </a:p>
          <a:p>
            <a:pPr marL="857250" lvl="1" indent="-457200"/>
            <a:r>
              <a:rPr lang="en-US" dirty="0" smtClean="0"/>
              <a:t>Southern </a:t>
            </a:r>
            <a:r>
              <a:rPr lang="en-US" dirty="0"/>
              <a:t>New Hampshire </a:t>
            </a:r>
            <a:r>
              <a:rPr lang="en-US" dirty="0" smtClean="0"/>
              <a:t>University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847735"/>
            <a:ext cx="2725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Measuring Mastery,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Shared vision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247775"/>
            <a:ext cx="7820026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To promote and improve the quality of online education and student learning through: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Development of research-supported, best practice-based quality standards and appropriate evaluation tools and procedures.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Recognition as experts in online education quality assurance and evaluation.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Fostering institutional acceptance and integration of QM standards and processes into organizational improvement efforts focused on improving the quality of online education.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Provision of faculty development training in the use of QM Rubric(s) and other quality practices to improve the quality of online/blended courses.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Provision of quality assurance through the recognition of quality in online education.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847735"/>
            <a:ext cx="2725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The QM </a:t>
            </a:r>
            <a:r>
              <a:rPr lang="en-US" dirty="0" smtClean="0"/>
              <a:t>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Different tools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247775"/>
            <a:ext cx="782002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promote and improve the quality of online education and student learning through: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evaluation </a:t>
            </a:r>
            <a:r>
              <a:rPr lang="en-US" sz="2800" dirty="0"/>
              <a:t>tools and </a:t>
            </a:r>
            <a:r>
              <a:rPr lang="en-US" sz="2800" dirty="0" smtClean="0"/>
              <a:t>procedures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QM </a:t>
            </a:r>
            <a:r>
              <a:rPr lang="en-US" sz="2800" dirty="0"/>
              <a:t>standards and </a:t>
            </a:r>
            <a:r>
              <a:rPr lang="en-US" sz="2800" dirty="0" smtClean="0"/>
              <a:t>processes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QM </a:t>
            </a:r>
            <a:r>
              <a:rPr lang="en-US" sz="2800" dirty="0"/>
              <a:t>Rubric(s) and other quality </a:t>
            </a:r>
            <a:r>
              <a:rPr lang="en-US" sz="2800" dirty="0" smtClean="0"/>
              <a:t>practices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847735"/>
            <a:ext cx="2725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The QM </a:t>
            </a:r>
            <a:r>
              <a:rPr lang="en-US" dirty="0" smtClean="0"/>
              <a:t>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WGU’s path to quality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247775"/>
            <a:ext cx="782002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Quality Assessment Review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Ongoing Process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Regular &amp; Routine Occurrence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Several Stakeholders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Proactive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Mini Program Review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Key stakeholders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WGU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Program Management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Performance Feedback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Psychometrics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Other Universities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Responsible for success of program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Responsible for success of </a:t>
            </a:r>
            <a:r>
              <a:rPr lang="en-US" dirty="0" smtClean="0"/>
              <a:t>students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Responsible for </a:t>
            </a:r>
            <a:r>
              <a:rPr lang="en-US" dirty="0" smtClean="0"/>
              <a:t>organization metrics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3E81-6E67-45CA-B5C0-1D8ED1D7681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</a:t>
            </a:r>
            <a:r>
              <a:rPr lang="en-US" dirty="0" err="1" smtClean="0"/>
              <a:t>Stakeholers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34F9-0E77-9748-B11F-1496ECD1327D}" type="slidenum">
              <a:rPr lang="en-US" smtClean="0"/>
              <a:t>9</a:t>
            </a:fld>
            <a:endParaRPr lang="en-US" dirty="0"/>
          </a:p>
        </p:txBody>
      </p:sp>
      <p:pic>
        <p:nvPicPr>
          <p:cNvPr id="1026" name="Picture 2" descr="http://sheilamargolis.com/wp-content/uploads/2011/01/optimum-group-size-is-5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2153444"/>
            <a:ext cx="31242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61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GU New">
      <a:dk1>
        <a:srgbClr val="002F51"/>
      </a:dk1>
      <a:lt1>
        <a:sysClr val="window" lastClr="FFFFFF"/>
      </a:lt1>
      <a:dk2>
        <a:srgbClr val="4886A1"/>
      </a:dk2>
      <a:lt2>
        <a:srgbClr val="CAC8C8"/>
      </a:lt2>
      <a:accent1>
        <a:srgbClr val="4886A1"/>
      </a:accent1>
      <a:accent2>
        <a:srgbClr val="840028"/>
      </a:accent2>
      <a:accent3>
        <a:srgbClr val="002F51"/>
      </a:accent3>
      <a:accent4>
        <a:srgbClr val="C7901B"/>
      </a:accent4>
      <a:accent5>
        <a:srgbClr val="C7D8DE"/>
      </a:accent5>
      <a:accent6>
        <a:srgbClr val="FFFFFF"/>
      </a:accent6>
      <a:hlink>
        <a:srgbClr val="4886A1"/>
      </a:hlink>
      <a:folHlink>
        <a:srgbClr val="C7D8DE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10011</TotalTime>
  <Words>476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Tw Cen MT</vt:lpstr>
      <vt:lpstr>Office Theme</vt:lpstr>
      <vt:lpstr>Quality Conversations in Assessment</vt:lpstr>
      <vt:lpstr>Session objectives</vt:lpstr>
      <vt:lpstr>Competency-based education</vt:lpstr>
      <vt:lpstr>Leaders in CBE</vt:lpstr>
      <vt:lpstr>Shared vision</vt:lpstr>
      <vt:lpstr>Different tools</vt:lpstr>
      <vt:lpstr>WGU’s path to quality</vt:lpstr>
      <vt:lpstr>Key stakeholders</vt:lpstr>
      <vt:lpstr>Number of Stakeholers</vt:lpstr>
      <vt:lpstr>Key metrics</vt:lpstr>
      <vt:lpstr>Key metrics</vt:lpstr>
      <vt:lpstr>Key metrics</vt:lpstr>
      <vt:lpstr>Characteristics of quality metrics</vt:lpstr>
      <vt:lpstr>Participation guide</vt:lpstr>
      <vt:lpstr>Participation guide</vt:lpstr>
      <vt:lpstr>references</vt:lpstr>
    </vt:vector>
  </TitlesOfParts>
  <Company>Western Governors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Neely</dc:creator>
  <cp:lastModifiedBy>Shelley Ragland</cp:lastModifiedBy>
  <cp:revision>122</cp:revision>
  <cp:lastPrinted>2016-04-27T12:46:52Z</cp:lastPrinted>
  <dcterms:created xsi:type="dcterms:W3CDTF">2015-08-06T16:17:30Z</dcterms:created>
  <dcterms:modified xsi:type="dcterms:W3CDTF">2016-10-21T13:13:52Z</dcterms:modified>
</cp:coreProperties>
</file>