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1" r:id="rId1"/>
  </p:sldMasterIdLst>
  <p:notesMasterIdLst>
    <p:notesMasterId r:id="rId4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DF4C6239-6DFB-45F2-B48B-CDFE7CA0620C}">
  <a:tblStyle styleId="{DF4C6239-6DFB-45F2-B48B-CDFE7CA0620C}" styleName="Table_0">
    <a:wholeTbl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690" y="-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Sandy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799" y="4343399"/>
            <a:ext cx="5486399" cy="4114799"/>
          </a:xfrm>
          <a:prstGeom prst="rect">
            <a:avLst/>
          </a:prstGeom>
          <a:noFill/>
          <a:ln>
            <a:noFill/>
          </a:ln>
        </p:spPr>
        <p:txBody>
          <a:bodyPr lIns="91300" tIns="91300" rIns="91300" bIns="913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100">
                <a:solidFill>
                  <a:schemeClr val="dk1"/>
                </a:solidFill>
              </a:rPr>
              <a:t>Sandy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Richard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Richard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Richard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Richard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Richard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Richard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Richard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Richard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397565" y="685488"/>
            <a:ext cx="606286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85799" y="4343399"/>
            <a:ext cx="5486399" cy="4114799"/>
          </a:xfrm>
          <a:prstGeom prst="rect">
            <a:avLst/>
          </a:prstGeom>
          <a:noFill/>
          <a:ln>
            <a:noFill/>
          </a:ln>
        </p:spPr>
        <p:txBody>
          <a:bodyPr lIns="91300" tIns="91300" rIns="91300" bIns="913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100">
                <a:solidFill>
                  <a:schemeClr val="dk1"/>
                </a:solidFill>
              </a:rPr>
              <a:t>Sandy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Shape 2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Shape 2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Shape 2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Sandy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Shape 2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Shape 2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8" name="Shape 258"/>
          <p:cNvSpPr txBox="1">
            <a:spLocks noGrp="1"/>
          </p:cNvSpPr>
          <p:nvPr>
            <p:ph type="body" idx="1"/>
          </p:nvPr>
        </p:nvSpPr>
        <p:spPr>
          <a:xfrm>
            <a:off x="685799" y="4343399"/>
            <a:ext cx="5486399" cy="4114799"/>
          </a:xfrm>
          <a:prstGeom prst="rect">
            <a:avLst/>
          </a:prstGeom>
          <a:noFill/>
          <a:ln>
            <a:noFill/>
          </a:ln>
        </p:spPr>
        <p:txBody>
          <a:bodyPr lIns="91300" tIns="91300" rIns="91300" bIns="913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Shape 2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>
            <a:spLocks noGrp="1" noRot="1" noChangeAspect="1"/>
          </p:cNvSpPr>
          <p:nvPr>
            <p:ph type="sldImg" idx="2"/>
          </p:nvPr>
        </p:nvSpPr>
        <p:spPr>
          <a:xfrm>
            <a:off x="397565" y="685488"/>
            <a:ext cx="6063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0" name="Shape 270"/>
          <p:cNvSpPr txBox="1">
            <a:spLocks noGrp="1"/>
          </p:cNvSpPr>
          <p:nvPr>
            <p:ph type="body" idx="1"/>
          </p:nvPr>
        </p:nvSpPr>
        <p:spPr>
          <a:xfrm>
            <a:off x="685799" y="4343399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300" tIns="91300" rIns="91300" bIns="913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100">
                <a:solidFill>
                  <a:schemeClr val="dk1"/>
                </a:solidFill>
              </a:rPr>
              <a:t>Sandy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 txBox="1">
            <a:spLocks noGrp="1"/>
          </p:cNvSpPr>
          <p:nvPr>
            <p:ph type="body" idx="1"/>
          </p:nvPr>
        </p:nvSpPr>
        <p:spPr>
          <a:xfrm>
            <a:off x="685799" y="4343399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89600" tIns="89600" rIns="89600" bIns="89600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Sandy</a:t>
            </a:r>
          </a:p>
        </p:txBody>
      </p:sp>
      <p:sp>
        <p:nvSpPr>
          <p:cNvPr id="276" name="Shape 276"/>
          <p:cNvSpPr>
            <a:spLocks noGrp="1" noRot="1" noChangeAspect="1"/>
          </p:cNvSpPr>
          <p:nvPr>
            <p:ph type="sldImg" idx="2"/>
          </p:nvPr>
        </p:nvSpPr>
        <p:spPr>
          <a:xfrm>
            <a:off x="397565" y="685488"/>
            <a:ext cx="60645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Shape 2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Shape 2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Shape 2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799" y="4343399"/>
            <a:ext cx="5486399" cy="4114799"/>
          </a:xfrm>
          <a:prstGeom prst="rect">
            <a:avLst/>
          </a:prstGeom>
          <a:noFill/>
          <a:ln>
            <a:noFill/>
          </a:ln>
        </p:spPr>
        <p:txBody>
          <a:bodyPr lIns="91300" tIns="91300" rIns="91300" bIns="913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100">
                <a:solidFill>
                  <a:schemeClr val="dk1"/>
                </a:solidFill>
              </a:rPr>
              <a:t>Michelle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799" y="4343399"/>
            <a:ext cx="5486399" cy="4114799"/>
          </a:xfrm>
          <a:prstGeom prst="rect">
            <a:avLst/>
          </a:prstGeom>
          <a:noFill/>
          <a:ln>
            <a:noFill/>
          </a:ln>
        </p:spPr>
        <p:txBody>
          <a:bodyPr lIns="89600" tIns="89600" rIns="89600" bIns="896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Michelle</a:t>
            </a:r>
          </a:p>
        </p:txBody>
      </p:sp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397565" y="685488"/>
            <a:ext cx="6064423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Michelle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Sandy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397565" y="685488"/>
            <a:ext cx="606286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799" y="4343399"/>
            <a:ext cx="5486399" cy="4114799"/>
          </a:xfrm>
          <a:prstGeom prst="rect">
            <a:avLst/>
          </a:prstGeom>
          <a:noFill/>
          <a:ln>
            <a:noFill/>
          </a:ln>
        </p:spPr>
        <p:txBody>
          <a:bodyPr lIns="91300" tIns="91300" rIns="91300" bIns="913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100">
                <a:solidFill>
                  <a:schemeClr val="dk1"/>
                </a:solidFill>
              </a:rPr>
              <a:t>Sandy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799" y="4343399"/>
            <a:ext cx="5486399" cy="4114799"/>
          </a:xfrm>
          <a:prstGeom prst="rect">
            <a:avLst/>
          </a:prstGeom>
          <a:noFill/>
          <a:ln>
            <a:noFill/>
          </a:ln>
        </p:spPr>
        <p:txBody>
          <a:bodyPr lIns="89600" tIns="89600" rIns="89600" bIns="896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Sandy</a:t>
            </a:r>
          </a:p>
        </p:txBody>
      </p:sp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397565" y="685488"/>
            <a:ext cx="6064423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hape 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0" y="0"/>
            <a:ext cx="9144000" cy="12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Shape 12"/>
          <p:cNvSpPr/>
          <p:nvPr/>
        </p:nvSpPr>
        <p:spPr>
          <a:xfrm flipH="1">
            <a:off x="4038600" y="1143000"/>
            <a:ext cx="1905000" cy="114300"/>
          </a:xfrm>
          <a:prstGeom prst="rect">
            <a:avLst/>
          </a:prstGeom>
          <a:solidFill>
            <a:srgbClr val="E97A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" name="Shape 13"/>
          <p:cNvSpPr/>
          <p:nvPr/>
        </p:nvSpPr>
        <p:spPr>
          <a:xfrm flipH="1">
            <a:off x="1182600" y="1145381"/>
            <a:ext cx="2856000" cy="114300"/>
          </a:xfrm>
          <a:prstGeom prst="rect">
            <a:avLst/>
          </a:prstGeom>
          <a:solidFill>
            <a:srgbClr val="80379B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" name="Shape 14"/>
          <p:cNvSpPr/>
          <p:nvPr/>
        </p:nvSpPr>
        <p:spPr>
          <a:xfrm flipH="1">
            <a:off x="4038600" y="1085850"/>
            <a:ext cx="3048000" cy="114300"/>
          </a:xfrm>
          <a:prstGeom prst="rect">
            <a:avLst/>
          </a:prstGeom>
          <a:solidFill>
            <a:srgbClr val="EAAB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" name="Shape 15"/>
          <p:cNvSpPr/>
          <p:nvPr/>
        </p:nvSpPr>
        <p:spPr>
          <a:xfrm flipH="1">
            <a:off x="100" y="1143000"/>
            <a:ext cx="1193700" cy="116700"/>
          </a:xfrm>
          <a:prstGeom prst="rect">
            <a:avLst/>
          </a:prstGeom>
          <a:solidFill>
            <a:srgbClr val="00693C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" name="Shape 16"/>
          <p:cNvSpPr/>
          <p:nvPr/>
        </p:nvSpPr>
        <p:spPr>
          <a:xfrm flipH="1">
            <a:off x="0" y="1085850"/>
            <a:ext cx="4038600" cy="76200"/>
          </a:xfrm>
          <a:prstGeom prst="rect">
            <a:avLst/>
          </a:prstGeom>
          <a:solidFill>
            <a:srgbClr val="00359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7" name="Shape 17" descr="nmstate logo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7275" y="114300"/>
            <a:ext cx="816600" cy="8574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Shape 18"/>
          <p:cNvSpPr txBox="1"/>
          <p:nvPr/>
        </p:nvSpPr>
        <p:spPr>
          <a:xfrm>
            <a:off x="1447800" y="-38100"/>
            <a:ext cx="7126200" cy="76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3600" b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Instructional Innovation and Quality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2400" b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Online Course Improvement Program</a:t>
            </a:r>
          </a:p>
        </p:txBody>
      </p:sp>
      <p:pic>
        <p:nvPicPr>
          <p:cNvPr id="19" name="Shape 19" descr="bars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4229100"/>
            <a:ext cx="9153600" cy="46320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Shape 20"/>
          <p:cNvSpPr txBox="1"/>
          <p:nvPr/>
        </p:nvSpPr>
        <p:spPr>
          <a:xfrm>
            <a:off x="1447800" y="4636293"/>
            <a:ext cx="7162800" cy="39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" sz="28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ocip.nmsu.edu</a:t>
            </a:r>
          </a:p>
        </p:txBody>
      </p:sp>
      <p:pic>
        <p:nvPicPr>
          <p:cNvPr id="21" name="Shape 21" descr="NM_State_logo.jpg"/>
          <p:cNvPicPr preferRelativeResize="0"/>
          <p:nvPr/>
        </p:nvPicPr>
        <p:blipFill rotWithShape="1">
          <a:blip r:embed="rId5">
            <a:alphaModFix/>
          </a:blip>
          <a:srcRect l="25565" t="31297" r="27480" b="30927"/>
          <a:stretch/>
        </p:blipFill>
        <p:spPr>
          <a:xfrm>
            <a:off x="8650300" y="4686300"/>
            <a:ext cx="417600" cy="41670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Shape 22"/>
          <p:cNvSpPr txBox="1"/>
          <p:nvPr/>
        </p:nvSpPr>
        <p:spPr>
          <a:xfrm>
            <a:off x="152400" y="4724400"/>
            <a:ext cx="3603600" cy="230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400" b="0" u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© 201</a:t>
            </a:r>
            <a:r>
              <a:rPr lang="en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r>
              <a:rPr lang="en" sz="1400" b="0" u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NMSU Board of Regents</a:t>
            </a:r>
          </a:p>
        </p:txBody>
      </p:sp>
      <p:sp>
        <p:nvSpPr>
          <p:cNvPr id="23" name="Shape 23"/>
          <p:cNvSpPr txBox="1">
            <a:spLocks noGrp="1"/>
          </p:cNvSpPr>
          <p:nvPr>
            <p:ph type="subTitle" idx="1"/>
          </p:nvPr>
        </p:nvSpPr>
        <p:spPr>
          <a:xfrm>
            <a:off x="1371600" y="211455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457200" y="204787"/>
            <a:ext cx="3008400" cy="871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3575050" y="204787"/>
            <a:ext cx="5111700" cy="357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2"/>
          </p:nvPr>
        </p:nvSpPr>
        <p:spPr>
          <a:xfrm>
            <a:off x="457200" y="1076325"/>
            <a:ext cx="3008400" cy="2867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1792288" y="3255168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3" name="Shape 53"/>
          <p:cNvSpPr>
            <a:spLocks noGrp="1"/>
          </p:cNvSpPr>
          <p:nvPr>
            <p:ph type="pic" idx="2"/>
          </p:nvPr>
        </p:nvSpPr>
        <p:spPr>
          <a:xfrm>
            <a:off x="1792288" y="114300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1792288" y="3680222"/>
            <a:ext cx="5486400" cy="434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defRPr sz="5200"/>
            </a:lvl1pPr>
            <a:lvl2pPr lvl="1" algn="ctr" rtl="0">
              <a:spcBef>
                <a:spcPts val="0"/>
              </a:spcBef>
              <a:buSzPct val="100000"/>
              <a:defRPr sz="5200"/>
            </a:lvl2pPr>
            <a:lvl3pPr lvl="2" algn="ctr" rtl="0">
              <a:spcBef>
                <a:spcPts val="0"/>
              </a:spcBef>
              <a:buSzPct val="100000"/>
              <a:defRPr sz="5200"/>
            </a:lvl3pPr>
            <a:lvl4pPr lvl="3" algn="ctr" rtl="0">
              <a:spcBef>
                <a:spcPts val="0"/>
              </a:spcBef>
              <a:buSzPct val="100000"/>
              <a:defRPr sz="5200"/>
            </a:lvl4pPr>
            <a:lvl5pPr lvl="4" algn="ctr" rtl="0">
              <a:spcBef>
                <a:spcPts val="0"/>
              </a:spcBef>
              <a:buSzPct val="100000"/>
              <a:defRPr sz="5200"/>
            </a:lvl5pPr>
            <a:lvl6pPr lvl="5" algn="ctr" rtl="0">
              <a:spcBef>
                <a:spcPts val="0"/>
              </a:spcBef>
              <a:buSzPct val="100000"/>
              <a:defRPr sz="5200"/>
            </a:lvl6pPr>
            <a:lvl7pPr lvl="6" algn="ctr" rtl="0">
              <a:spcBef>
                <a:spcPts val="0"/>
              </a:spcBef>
              <a:buSzPct val="100000"/>
              <a:defRPr sz="5200"/>
            </a:lvl7pPr>
            <a:lvl8pPr lvl="7" algn="ctr" rtl="0">
              <a:spcBef>
                <a:spcPts val="0"/>
              </a:spcBef>
              <a:buSzPct val="100000"/>
              <a:defRPr sz="5200"/>
            </a:lvl8pPr>
            <a:lvl9pPr lvl="8" algn="ctr" rtl="0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 rt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lvl="2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lvl="3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lvl="4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lvl="5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lvl="6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lvl="7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lvl="8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‹#›</a:t>
            </a:fld>
            <a:endParaRPr lang="en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2857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ustom Layou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685800" y="3011090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000" b="1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85800" y="1885950"/>
            <a:ext cx="7772400" cy="1125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038600" cy="2857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71800" marR="0" lvl="6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29000" marR="0" lvl="7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86200" marR="0" lvl="8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2"/>
          </p:nvPr>
        </p:nvSpPr>
        <p:spPr>
          <a:xfrm>
            <a:off x="4648200" y="1200150"/>
            <a:ext cx="4038600" cy="2857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71800" marR="0" lvl="6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29000" marR="0" lvl="7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86200" marR="0" lvl="8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457200" y="1151334"/>
            <a:ext cx="4040100" cy="479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00" cy="2312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71800" marR="0" lvl="6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29000" marR="0" lvl="7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86200" marR="0" lvl="8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3"/>
          </p:nvPr>
        </p:nvSpPr>
        <p:spPr>
          <a:xfrm>
            <a:off x="4645025" y="1151334"/>
            <a:ext cx="4041900" cy="479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4"/>
          </p:nvPr>
        </p:nvSpPr>
        <p:spPr>
          <a:xfrm>
            <a:off x="4645025" y="1631156"/>
            <a:ext cx="4041900" cy="2312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71800" marR="0" lvl="6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29000" marR="0" lvl="7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86200" marR="0" lvl="8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hape 6" descr="bars.png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0" y="4229100"/>
            <a:ext cx="9153600" cy="4632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hape 7"/>
          <p:cNvSpPr txBox="1"/>
          <p:nvPr/>
        </p:nvSpPr>
        <p:spPr>
          <a:xfrm>
            <a:off x="4876800" y="4629150"/>
            <a:ext cx="3733800" cy="39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ocip.nmsu.edu</a:t>
            </a:r>
          </a:p>
        </p:txBody>
      </p:sp>
      <p:pic>
        <p:nvPicPr>
          <p:cNvPr id="8" name="Shape 8" descr="NM_State_logo.jpg"/>
          <p:cNvPicPr preferRelativeResize="0"/>
          <p:nvPr/>
        </p:nvPicPr>
        <p:blipFill rotWithShape="1">
          <a:blip r:embed="rId16">
            <a:alphaModFix/>
          </a:blip>
          <a:srcRect l="25565" t="31297" r="27480" b="30927"/>
          <a:stretch/>
        </p:blipFill>
        <p:spPr>
          <a:xfrm>
            <a:off x="8643775" y="4686300"/>
            <a:ext cx="423900" cy="4167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hape 9"/>
          <p:cNvSpPr txBox="1"/>
          <p:nvPr/>
        </p:nvSpPr>
        <p:spPr>
          <a:xfrm>
            <a:off x="152400" y="4743450"/>
            <a:ext cx="2538300" cy="23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© 201</a:t>
            </a:r>
            <a:r>
              <a:rPr lang="en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6 </a:t>
            </a:r>
            <a:r>
              <a:rPr lang="en" sz="1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NMSU Board of Regents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ctrTitle"/>
          </p:nvPr>
        </p:nvSpPr>
        <p:spPr>
          <a:xfrm>
            <a:off x="0" y="1055930"/>
            <a:ext cx="9090600" cy="20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endParaRPr sz="3600"/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3000" b="1">
                <a:latin typeface="Calibri"/>
                <a:ea typeface="Calibri"/>
                <a:cs typeface="Calibri"/>
                <a:sym typeface="Calibri"/>
              </a:rPr>
              <a:t>Quality Online Course Development: 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3000" b="1">
                <a:latin typeface="Calibri"/>
                <a:ea typeface="Calibri"/>
                <a:cs typeface="Calibri"/>
                <a:sym typeface="Calibri"/>
              </a:rPr>
              <a:t>Its Role in Promotion &amp; Tenure</a:t>
            </a:r>
            <a:r>
              <a:rPr lang="en" sz="3000"/>
              <a:t> 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/>
              <a:t>Quality Matters 8th Annual Conference</a:t>
            </a:r>
          </a:p>
        </p:txBody>
      </p:sp>
      <p:sp>
        <p:nvSpPr>
          <p:cNvPr id="68" name="Shape 68"/>
          <p:cNvSpPr txBox="1">
            <a:spLocks noGrp="1"/>
          </p:cNvSpPr>
          <p:nvPr>
            <p:ph type="subTitle" idx="1"/>
          </p:nvPr>
        </p:nvSpPr>
        <p:spPr>
          <a:xfrm>
            <a:off x="1371600" y="3051380"/>
            <a:ext cx="6400800" cy="1314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/>
              <a:t>New Mexico State University</a:t>
            </a:r>
          </a:p>
          <a:p>
            <a:pPr lvl="0">
              <a:spcBef>
                <a:spcPts val="0"/>
              </a:spcBef>
              <a:buNone/>
            </a:pPr>
            <a:r>
              <a:rPr lang="en" sz="2400"/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title"/>
          </p:nvPr>
        </p:nvSpPr>
        <p:spPr>
          <a:xfrm>
            <a:off x="311712" y="3198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/>
              <a:t>Methods</a:t>
            </a:r>
          </a:p>
        </p:txBody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152400" y="895350"/>
            <a:ext cx="8781900" cy="2969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 dirty="0">
                <a:solidFill>
                  <a:schemeClr val="dk1"/>
                </a:solidFill>
              </a:rPr>
              <a:t>15 universities identified as New Mexico State University (NMSU) peer institutions and 3 additional 4-year public research universities</a:t>
            </a:r>
          </a:p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 dirty="0">
                <a:solidFill>
                  <a:schemeClr val="dk1"/>
                </a:solidFill>
              </a:rPr>
              <a:t>S</a:t>
            </a:r>
            <a:r>
              <a:rPr lang="en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urvey inv</a:t>
            </a:r>
            <a:r>
              <a:rPr lang="en" dirty="0">
                <a:solidFill>
                  <a:schemeClr val="dk1"/>
                </a:solidFill>
              </a:rPr>
              <a:t>itation </a:t>
            </a:r>
            <a:r>
              <a:rPr lang="en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sent to </a:t>
            </a:r>
            <a:r>
              <a:rPr lang="en" dirty="0">
                <a:solidFill>
                  <a:schemeClr val="dk1"/>
                </a:solidFill>
              </a:rPr>
              <a:t>248</a:t>
            </a:r>
            <a:r>
              <a:rPr lang="en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dirty="0">
                <a:solidFill>
                  <a:schemeClr val="dk1"/>
                </a:solidFill>
              </a:rPr>
              <a:t>departments stating they had online programs</a:t>
            </a:r>
            <a:r>
              <a:rPr lang="en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914400" marR="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en" sz="1800" dirty="0">
                <a:solidFill>
                  <a:schemeClr val="dk1"/>
                </a:solidFill>
              </a:rPr>
              <a:t>18/19 Institutions responded; 1-12 </a:t>
            </a:r>
            <a:r>
              <a:rPr lang="en" sz="1800" dirty="0" smtClean="0">
                <a:solidFill>
                  <a:schemeClr val="dk1"/>
                </a:solidFill>
              </a:rPr>
              <a:t>responses from each; Provided an average of </a:t>
            </a:r>
            <a:r>
              <a:rPr lang="en" sz="1800" dirty="0">
                <a:solidFill>
                  <a:schemeClr val="dk1"/>
                </a:solidFill>
              </a:rPr>
              <a:t>3 per institution</a:t>
            </a:r>
          </a:p>
          <a:p>
            <a:pPr marL="914400" marR="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en" sz="1800" dirty="0">
                <a:solidFill>
                  <a:schemeClr val="dk1"/>
                </a:solidFill>
              </a:rPr>
              <a:t>56 survey completions for a return rate of 23%.</a:t>
            </a:r>
          </a:p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More in-depth follow-up phone interviews were conducted with 1</a:t>
            </a:r>
            <a:r>
              <a:rPr lang="en" dirty="0">
                <a:solidFill>
                  <a:schemeClr val="dk1"/>
                </a:solidFill>
              </a:rPr>
              <a:t>0 respondents</a:t>
            </a:r>
          </a:p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 dirty="0">
                <a:solidFill>
                  <a:schemeClr val="dk1"/>
                </a:solidFill>
              </a:rPr>
              <a:t>Interviews were transcribed and coded for common themes.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endParaRPr sz="18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subTitle" idx="1"/>
          </p:nvPr>
        </p:nvSpPr>
        <p:spPr>
          <a:xfrm>
            <a:off x="1331475" y="2124575"/>
            <a:ext cx="6400800" cy="1314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800"/>
              <a:t>Survey Results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Shape 1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4180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Shape 1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420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Shape 1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4108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Shape 1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1475" y="92500"/>
            <a:ext cx="8572499" cy="196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Shape 1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1475" y="2125875"/>
            <a:ext cx="8572499" cy="1952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Shape 1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40183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71" name="Shape 1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8832300" cy="4025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title"/>
          </p:nvPr>
        </p:nvSpPr>
        <p:spPr>
          <a:xfrm>
            <a:off x="304800" y="209550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Comments “compared to journal article” </a:t>
            </a:r>
          </a:p>
        </p:txBody>
      </p:sp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381000" y="895350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600"/>
              </a:spcAft>
              <a:buSzPct val="100000"/>
              <a:buChar char="●"/>
            </a:pPr>
            <a:r>
              <a:rPr lang="en" b="1" dirty="0"/>
              <a:t>Examples: (12 out of 22) 54%</a:t>
            </a:r>
          </a:p>
          <a:p>
            <a:pPr marL="914400" lvl="1" indent="-342900">
              <a:lnSpc>
                <a:spcPct val="100000"/>
              </a:lnSpc>
              <a:spcAft>
                <a:spcPts val="600"/>
              </a:spcAft>
              <a:buSzPct val="100000"/>
              <a:buChar char="○"/>
            </a:pPr>
            <a:r>
              <a:rPr lang="en" sz="1800" dirty="0" smtClean="0"/>
              <a:t>“Different </a:t>
            </a:r>
            <a:r>
              <a:rPr lang="en" sz="1800" dirty="0" smtClean="0"/>
              <a:t>aspects of a role statement. Research and teaching documentation requires different evidence to show excellence</a:t>
            </a:r>
            <a:r>
              <a:rPr lang="en" sz="1800" dirty="0" smtClean="0"/>
              <a:t>.” </a:t>
            </a:r>
            <a:endParaRPr lang="en" sz="1800" dirty="0" smtClean="0"/>
          </a:p>
          <a:p>
            <a:pPr marL="914400" lvl="1" indent="-342900">
              <a:lnSpc>
                <a:spcPct val="100000"/>
              </a:lnSpc>
              <a:spcAft>
                <a:spcPts val="600"/>
              </a:spcAft>
              <a:buSzPct val="100000"/>
              <a:buChar char="○"/>
            </a:pPr>
            <a:r>
              <a:rPr lang="en" sz="1800" dirty="0" smtClean="0"/>
              <a:t>“I </a:t>
            </a:r>
            <a:r>
              <a:rPr lang="en" sz="1800" dirty="0" smtClean="0"/>
              <a:t>evaluate teaching independent of research</a:t>
            </a:r>
            <a:r>
              <a:rPr lang="en" sz="1800" dirty="0" smtClean="0"/>
              <a:t>.”</a:t>
            </a:r>
            <a:endParaRPr lang="en" sz="1800" dirty="0" smtClean="0"/>
          </a:p>
          <a:p>
            <a:pPr lvl="1" indent="-342900">
              <a:spcAft>
                <a:spcPts val="600"/>
              </a:spcAft>
              <a:buSzPct val="100000"/>
              <a:buFont typeface="Arial"/>
              <a:buChar char="○"/>
            </a:pPr>
            <a:r>
              <a:rPr lang="en" sz="1800" b="1" dirty="0" smtClean="0"/>
              <a:t>Examples (7 out of 22) 33%</a:t>
            </a:r>
          </a:p>
          <a:p>
            <a:pPr marL="914400" lvl="1" indent="-342900">
              <a:spcAft>
                <a:spcPts val="600"/>
              </a:spcAft>
              <a:buSzPct val="100000"/>
              <a:buChar char="○"/>
            </a:pPr>
            <a:r>
              <a:rPr lang="en" sz="1600" dirty="0" smtClean="0"/>
              <a:t>“Same </a:t>
            </a:r>
            <a:r>
              <a:rPr lang="en" sz="1600" dirty="0"/>
              <a:t>value as publishing one journal article (we give no credit for writing an article</a:t>
            </a:r>
            <a:r>
              <a:rPr lang="en" sz="1600" dirty="0" smtClean="0"/>
              <a:t>).”</a:t>
            </a:r>
            <a:endParaRPr lang="en" sz="1600" dirty="0"/>
          </a:p>
          <a:p>
            <a:pPr marL="914400" lvl="1" indent="-34290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Char char="○"/>
            </a:pPr>
            <a:r>
              <a:rPr lang="en" sz="1600" dirty="0" smtClean="0"/>
              <a:t>“Not </a:t>
            </a:r>
            <a:r>
              <a:rPr lang="en" sz="1600" dirty="0"/>
              <a:t>equivalent to a publication</a:t>
            </a:r>
            <a:r>
              <a:rPr lang="en" sz="1600" dirty="0" smtClean="0"/>
              <a:t>.” </a:t>
            </a:r>
            <a:endParaRPr lang="en" sz="1600" dirty="0"/>
          </a:p>
          <a:p>
            <a:pPr marL="914400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Char char="○"/>
            </a:pPr>
            <a:r>
              <a:rPr lang="en" sz="1600" dirty="0" smtClean="0"/>
              <a:t>“Depends </a:t>
            </a:r>
            <a:r>
              <a:rPr lang="en" sz="1600" dirty="0"/>
              <a:t>on the journal </a:t>
            </a:r>
            <a:r>
              <a:rPr lang="en" sz="1600" dirty="0" smtClean="0"/>
              <a:t>article.”</a:t>
            </a:r>
            <a:endParaRPr lang="en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title"/>
          </p:nvPr>
        </p:nvSpPr>
        <p:spPr>
          <a:xfrm>
            <a:off x="304800" y="285750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" dirty="0"/>
              <a:t>Comments “compared to journal article” </a:t>
            </a:r>
          </a:p>
        </p:txBody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304800" y="895350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SzPct val="100000"/>
              <a:buChar char="●"/>
            </a:pPr>
            <a:r>
              <a:rPr lang="en" b="1" dirty="0"/>
              <a:t>Examples: (2 out of 22) 9%</a:t>
            </a:r>
          </a:p>
          <a:p>
            <a:pPr marL="914400" lvl="1" indent="-34290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Char char="○"/>
            </a:pPr>
            <a:r>
              <a:rPr lang="en" sz="1800" dirty="0" smtClean="0"/>
              <a:t>“We </a:t>
            </a:r>
            <a:r>
              <a:rPr lang="en" sz="1800" dirty="0"/>
              <a:t>don’t tally a sum total, we look for quality in all aspects of the appointment</a:t>
            </a:r>
            <a:r>
              <a:rPr lang="en" sz="1800" dirty="0" smtClean="0"/>
              <a:t>.” </a:t>
            </a:r>
            <a:endParaRPr lang="en" sz="1800" dirty="0"/>
          </a:p>
          <a:p>
            <a:pPr marL="914400" lvl="1" indent="-34290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Char char="○"/>
            </a:pPr>
            <a:r>
              <a:rPr lang="en" sz="1800" dirty="0" smtClean="0"/>
              <a:t>“This </a:t>
            </a:r>
            <a:r>
              <a:rPr lang="en" sz="1800" dirty="0"/>
              <a:t>is difficult to say in quantitative terms like those presented. We do not evaluate contributions in such strict numerical terms, but consider the whole candidate</a:t>
            </a:r>
            <a:r>
              <a:rPr lang="en" sz="1800" dirty="0" smtClean="0"/>
              <a:t>.” </a:t>
            </a:r>
            <a:endParaRPr lang="en" sz="1800" dirty="0"/>
          </a:p>
          <a:p>
            <a:pPr marL="457200" lvl="0" indent="-342900" rtl="0">
              <a:spcBef>
                <a:spcPts val="0"/>
              </a:spcBef>
              <a:buSzPct val="100000"/>
              <a:buChar char="●"/>
            </a:pPr>
            <a:r>
              <a:rPr lang="en" b="1" dirty="0"/>
              <a:t>Examples: (1 out of 22) 5%</a:t>
            </a:r>
          </a:p>
          <a:p>
            <a:pPr marL="914400" lvl="1" indent="-34290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Char char="○"/>
            </a:pPr>
            <a:r>
              <a:rPr lang="en" sz="1800" dirty="0" smtClean="0"/>
              <a:t>“I </a:t>
            </a:r>
            <a:r>
              <a:rPr lang="en" sz="1800" dirty="0"/>
              <a:t>would compare it in value to other activities within the teaching role</a:t>
            </a:r>
            <a:r>
              <a:rPr lang="en" sz="1800" dirty="0" smtClean="0"/>
              <a:t>.” </a:t>
            </a:r>
            <a:endParaRPr lang="en" sz="1800" dirty="0"/>
          </a:p>
          <a:p>
            <a:pPr lvl="0">
              <a:spcBef>
                <a:spcPts val="0"/>
              </a:spcBef>
              <a:buNone/>
            </a:pPr>
            <a:endParaRPr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/>
              <a:t>NMSU Research Team</a:t>
            </a:r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311700" y="896375"/>
            <a:ext cx="8832300" cy="348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lang="en" sz="2300" i="0" u="none" strike="noStrike" cap="non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Richard Oliver</a:t>
            </a:r>
            <a:r>
              <a:rPr lang="en" sz="2300" b="0" i="0" u="none" strike="noStrike" cap="non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- Professor, College of Business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lang="en" sz="2300" i="0" u="none" strike="noStrike" cap="non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Susan Bussmann</a:t>
            </a:r>
            <a:r>
              <a:rPr lang="en" sz="2300" b="0" i="0" u="none" strike="noStrike" cap="non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- Distance Education Director</a:t>
            </a:r>
            <a:r>
              <a:rPr lang="en" sz="23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" sz="23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23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Michelle Lebsock- Academic Technology</a:t>
            </a:r>
            <a:br>
              <a:rPr lang="en" sz="23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23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Sandra Johnson- Quality Matters Coordinator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lang="en" sz="2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Paula Johnson- Instruction &amp; Liaison Librarian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lang="en" sz="2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Kerry Forsythe- Online Course Improvement Program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lang="en" sz="2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Miley Grandjean- Online Course Improvement Program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Tyler Luster - Graduate Student, College of Business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Junayet (Mohammed) Hossain - Distance Education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90" name="Shape 1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4132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97" name="Shape 1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66926"/>
            <a:ext cx="9143999" cy="4012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>
            <a:spLocks noGrp="1"/>
          </p:cNvSpPr>
          <p:nvPr>
            <p:ph type="title"/>
          </p:nvPr>
        </p:nvSpPr>
        <p:spPr>
          <a:xfrm>
            <a:off x="311700" y="111650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5 Year Outlook Summary		</a:t>
            </a:r>
          </a:p>
        </p:txBody>
      </p:sp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311700" y="952500"/>
            <a:ext cx="7935000" cy="3616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SzPct val="100000"/>
              <a:buChar char="●"/>
            </a:pPr>
            <a:r>
              <a:rPr lang="en" b="1" dirty="0"/>
              <a:t>Examples: (12 out of 29) 43%</a:t>
            </a:r>
          </a:p>
          <a:p>
            <a:pPr marL="914400" lvl="1" indent="-34290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Char char="○"/>
            </a:pPr>
            <a:r>
              <a:rPr lang="en" sz="1800" dirty="0" smtClean="0"/>
              <a:t>“We </a:t>
            </a:r>
            <a:r>
              <a:rPr lang="en" sz="1800" dirty="0"/>
              <a:t>are already there</a:t>
            </a:r>
            <a:r>
              <a:rPr lang="en" sz="1800" dirty="0" smtClean="0"/>
              <a:t>.” </a:t>
            </a:r>
            <a:endParaRPr lang="en" sz="1800" dirty="0"/>
          </a:p>
          <a:p>
            <a:pPr marL="914400" lvl="1" indent="-34290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Char char="○"/>
            </a:pPr>
            <a:r>
              <a:rPr lang="en" sz="1800" dirty="0" smtClean="0"/>
              <a:t>“I </a:t>
            </a:r>
            <a:r>
              <a:rPr lang="en" sz="1800" dirty="0"/>
              <a:t>am happy with what we do at the moment</a:t>
            </a:r>
            <a:r>
              <a:rPr lang="en" sz="1800" dirty="0" smtClean="0"/>
              <a:t>.” </a:t>
            </a:r>
            <a:endParaRPr lang="en" sz="1800" dirty="0"/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" b="1" dirty="0">
                <a:solidFill>
                  <a:schemeClr val="dk1"/>
                </a:solidFill>
              </a:rPr>
              <a:t>Examples: (8 out of 29) 27%</a:t>
            </a:r>
          </a:p>
          <a:p>
            <a:pPr marL="914400" lvl="1" indent="-34290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100000"/>
              <a:buChar char="○"/>
            </a:pPr>
            <a:r>
              <a:rPr lang="en" sz="1800" dirty="0" smtClean="0">
                <a:solidFill>
                  <a:schemeClr val="dk1"/>
                </a:solidFill>
              </a:rPr>
              <a:t>“Moving </a:t>
            </a:r>
            <a:r>
              <a:rPr lang="en" sz="1800" dirty="0">
                <a:solidFill>
                  <a:schemeClr val="dk1"/>
                </a:solidFill>
              </a:rPr>
              <a:t>more and more to online. Expect faculty to incorporate latest technology and pedagogy</a:t>
            </a:r>
            <a:r>
              <a:rPr lang="en" sz="1800" dirty="0" smtClean="0">
                <a:solidFill>
                  <a:schemeClr val="dk1"/>
                </a:solidFill>
              </a:rPr>
              <a:t>.” </a:t>
            </a:r>
            <a:endParaRPr lang="en" sz="1800" dirty="0">
              <a:solidFill>
                <a:schemeClr val="dk1"/>
              </a:solidFill>
            </a:endParaRPr>
          </a:p>
          <a:p>
            <a:pPr marL="914400" lvl="1" indent="-34290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100000"/>
              <a:buChar char="○"/>
            </a:pPr>
            <a:r>
              <a:rPr lang="en" sz="1800" dirty="0" smtClean="0">
                <a:solidFill>
                  <a:schemeClr val="dk1"/>
                </a:solidFill>
              </a:rPr>
              <a:t>“Utilization </a:t>
            </a:r>
            <a:r>
              <a:rPr lang="en" sz="1800" dirty="0">
                <a:solidFill>
                  <a:schemeClr val="dk1"/>
                </a:solidFill>
              </a:rPr>
              <a:t>of Quality Matters certification process as an indicator high quality contributions in </a:t>
            </a:r>
            <a:r>
              <a:rPr lang="en" sz="1800" dirty="0" smtClean="0">
                <a:solidFill>
                  <a:schemeClr val="dk1"/>
                </a:solidFill>
              </a:rPr>
              <a:t>P.” </a:t>
            </a:r>
            <a:r>
              <a:rPr lang="en" sz="1200" dirty="0" smtClean="0">
                <a:solidFill>
                  <a:schemeClr val="dk1"/>
                </a:solidFill>
              </a:rPr>
              <a:t>(Assuming “P” means Promotion)</a:t>
            </a:r>
            <a:endParaRPr lang="en" sz="1200" dirty="0">
              <a:solidFill>
                <a:schemeClr val="dk1"/>
              </a:solidFill>
            </a:endParaRPr>
          </a:p>
          <a:p>
            <a: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>
            <a:spLocks noGrp="1"/>
          </p:cNvSpPr>
          <p:nvPr>
            <p:ph type="title"/>
          </p:nvPr>
        </p:nvSpPr>
        <p:spPr>
          <a:xfrm>
            <a:off x="311700" y="8307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5 Year Outlook Summary		</a:t>
            </a:r>
          </a:p>
        </p:txBody>
      </p:sp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311700" y="1017725"/>
            <a:ext cx="8181900" cy="3551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" b="1" dirty="0">
                <a:solidFill>
                  <a:schemeClr val="dk1"/>
                </a:solidFill>
              </a:rPr>
              <a:t>Examples: (4 out of 29) 14%</a:t>
            </a:r>
          </a:p>
          <a:p>
            <a:pPr marL="914400" lvl="1" indent="-342900" rtl="0">
              <a:spcBef>
                <a:spcPts val="0"/>
              </a:spcBef>
              <a:buClr>
                <a:schemeClr val="dk1"/>
              </a:buClr>
              <a:buSzPct val="100000"/>
              <a:buChar char="○"/>
            </a:pPr>
            <a:r>
              <a:rPr lang="en" sz="1800" dirty="0" smtClean="0">
                <a:solidFill>
                  <a:schemeClr val="dk1"/>
                </a:solidFill>
              </a:rPr>
              <a:t>“Quality </a:t>
            </a:r>
            <a:r>
              <a:rPr lang="en" sz="1800" dirty="0">
                <a:solidFill>
                  <a:schemeClr val="dk1"/>
                </a:solidFill>
              </a:rPr>
              <a:t>instruction has always been important regardless of delivery</a:t>
            </a:r>
            <a:r>
              <a:rPr lang="en" sz="1800" dirty="0" smtClean="0">
                <a:solidFill>
                  <a:schemeClr val="dk1"/>
                </a:solidFill>
              </a:rPr>
              <a:t>.” </a:t>
            </a:r>
            <a:endParaRPr lang="en" sz="1800" dirty="0">
              <a:solidFill>
                <a:schemeClr val="dk1"/>
              </a:solidFill>
            </a:endParaRPr>
          </a:p>
          <a:p>
            <a:pPr marL="914400" lvl="1" indent="-342900" rtl="0">
              <a:spcBef>
                <a:spcPts val="0"/>
              </a:spcBef>
              <a:buClr>
                <a:schemeClr val="dk1"/>
              </a:buClr>
              <a:buSzPct val="100000"/>
              <a:buChar char="○"/>
            </a:pPr>
            <a:r>
              <a:rPr lang="en" sz="1800" dirty="0" smtClean="0">
                <a:solidFill>
                  <a:schemeClr val="dk1"/>
                </a:solidFill>
              </a:rPr>
              <a:t>“Online </a:t>
            </a:r>
            <a:r>
              <a:rPr lang="en" sz="1800" dirty="0">
                <a:solidFill>
                  <a:schemeClr val="dk1"/>
                </a:solidFill>
              </a:rPr>
              <a:t>counts no differently that face-to-face in terms of evaluating teaching for P&amp;T</a:t>
            </a:r>
            <a:r>
              <a:rPr lang="en" sz="1800" dirty="0" smtClean="0">
                <a:solidFill>
                  <a:schemeClr val="dk1"/>
                </a:solidFill>
              </a:rPr>
              <a:t>.”</a:t>
            </a:r>
            <a:endParaRPr lang="en" sz="1800" dirty="0">
              <a:solidFill>
                <a:schemeClr val="dk1"/>
              </a:solidFill>
            </a:endParaRPr>
          </a:p>
          <a:p>
            <a:pPr marL="914400" lvl="1" indent="-342900" rtl="0">
              <a:spcBef>
                <a:spcPts val="0"/>
              </a:spcBef>
              <a:buClr>
                <a:schemeClr val="dk1"/>
              </a:buClr>
              <a:buSzPct val="100000"/>
              <a:buChar char="○"/>
            </a:pPr>
            <a:r>
              <a:rPr lang="en" sz="1800" dirty="0" smtClean="0">
                <a:solidFill>
                  <a:schemeClr val="dk1"/>
                </a:solidFill>
              </a:rPr>
              <a:t>“Indistinguishable </a:t>
            </a:r>
            <a:r>
              <a:rPr lang="en" sz="1800" dirty="0">
                <a:solidFill>
                  <a:schemeClr val="dk1"/>
                </a:solidFill>
              </a:rPr>
              <a:t>from face-to-face offerings in terms of criteria for success; when have we asked for folks to take a class on teaching face-to-face</a:t>
            </a:r>
            <a:r>
              <a:rPr lang="en" sz="1800" dirty="0" smtClean="0">
                <a:solidFill>
                  <a:schemeClr val="dk1"/>
                </a:solidFill>
              </a:rPr>
              <a:t>?”</a:t>
            </a:r>
            <a:endParaRPr lang="en" sz="1800" dirty="0">
              <a:solidFill>
                <a:schemeClr val="dk1"/>
              </a:solidFill>
            </a:endParaRPr>
          </a:p>
          <a:p>
            <a: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>
            <a:spLocks noGrp="1"/>
          </p:cNvSpPr>
          <p:nvPr>
            <p:ph type="title"/>
          </p:nvPr>
        </p:nvSpPr>
        <p:spPr>
          <a:xfrm>
            <a:off x="311700" y="64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5 Year Outlook Summary		</a:t>
            </a:r>
          </a:p>
        </p:txBody>
      </p:sp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311700" y="900125"/>
            <a:ext cx="8520600" cy="3211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b="1" dirty="0">
                <a:solidFill>
                  <a:schemeClr val="dk1"/>
                </a:solidFill>
              </a:rPr>
              <a:t>Examples: (3 out of 29) 10%</a:t>
            </a:r>
          </a:p>
          <a:p>
            <a:pPr marL="914400" lvl="1" indent="-342900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100000"/>
              <a:buChar char="○"/>
            </a:pPr>
            <a:r>
              <a:rPr lang="en" sz="1800" dirty="0" smtClean="0">
                <a:solidFill>
                  <a:schemeClr val="dk1"/>
                </a:solidFill>
              </a:rPr>
              <a:t>“We </a:t>
            </a:r>
            <a:r>
              <a:rPr lang="en" sz="1800" dirty="0">
                <a:solidFill>
                  <a:schemeClr val="dk1"/>
                </a:solidFill>
              </a:rPr>
              <a:t>need to move toward meeting standards in all courses</a:t>
            </a:r>
            <a:r>
              <a:rPr lang="en" sz="1800" dirty="0" smtClean="0">
                <a:solidFill>
                  <a:schemeClr val="dk1"/>
                </a:solidFill>
              </a:rPr>
              <a:t>.” </a:t>
            </a:r>
            <a:endParaRPr lang="en" sz="1800" dirty="0">
              <a:solidFill>
                <a:schemeClr val="dk1"/>
              </a:solidFill>
            </a:endParaRPr>
          </a:p>
          <a:p>
            <a:pPr marL="914400" lvl="1" indent="-342900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100000"/>
              <a:buChar char="○"/>
            </a:pPr>
            <a:r>
              <a:rPr lang="en" sz="1800" dirty="0" smtClean="0">
                <a:solidFill>
                  <a:schemeClr val="dk1"/>
                </a:solidFill>
              </a:rPr>
              <a:t>“100</a:t>
            </a:r>
            <a:r>
              <a:rPr lang="en" sz="1800" dirty="0">
                <a:solidFill>
                  <a:schemeClr val="dk1"/>
                </a:solidFill>
              </a:rPr>
              <a:t>% approved as best practices</a:t>
            </a:r>
            <a:r>
              <a:rPr lang="en" sz="1800" dirty="0" smtClean="0">
                <a:solidFill>
                  <a:schemeClr val="dk1"/>
                </a:solidFill>
              </a:rPr>
              <a:t>.”</a:t>
            </a:r>
            <a:endParaRPr lang="en" sz="1800" dirty="0">
              <a:solidFill>
                <a:schemeClr val="dk1"/>
              </a:solidFill>
            </a:endParaRPr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" b="1" dirty="0"/>
              <a:t>Examples: </a:t>
            </a:r>
            <a:r>
              <a:rPr lang="en" b="1" dirty="0">
                <a:solidFill>
                  <a:schemeClr val="dk1"/>
                </a:solidFill>
              </a:rPr>
              <a:t>(2 out of 29) 7%</a:t>
            </a:r>
          </a:p>
          <a:p>
            <a:pPr marL="914400" lvl="1" indent="-342900" rtl="0">
              <a:spcBef>
                <a:spcPts val="0"/>
              </a:spcBef>
              <a:spcAft>
                <a:spcPts val="600"/>
              </a:spcAft>
              <a:buSzPct val="100000"/>
              <a:buChar char="○"/>
            </a:pPr>
            <a:r>
              <a:rPr lang="en" sz="1800" dirty="0" smtClean="0"/>
              <a:t>“I </a:t>
            </a:r>
            <a:r>
              <a:rPr lang="en" sz="1800" dirty="0"/>
              <a:t>am not sure</a:t>
            </a:r>
            <a:r>
              <a:rPr lang="en" sz="1800" dirty="0" smtClean="0"/>
              <a:t>.”</a:t>
            </a:r>
            <a:endParaRPr lang="en" sz="1800" dirty="0"/>
          </a:p>
          <a:p>
            <a:pPr marL="914400" lvl="1" indent="-342900" rtl="0">
              <a:spcBef>
                <a:spcPts val="0"/>
              </a:spcBef>
              <a:spcAft>
                <a:spcPts val="600"/>
              </a:spcAft>
              <a:buSzPct val="100000"/>
              <a:buChar char="○"/>
            </a:pPr>
            <a:r>
              <a:rPr lang="en" sz="1800" dirty="0" smtClean="0"/>
              <a:t>“We </a:t>
            </a:r>
            <a:r>
              <a:rPr lang="en" sz="1800" dirty="0"/>
              <a:t>have not discussed this since the start of our online Master’s program</a:t>
            </a:r>
            <a:r>
              <a:rPr lang="en" sz="1800" dirty="0" smtClean="0"/>
              <a:t>.” </a:t>
            </a:r>
            <a:endParaRPr lang="en" sz="1800" dirty="0"/>
          </a:p>
          <a:p>
            <a: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>
            <a:spLocks noGrp="1"/>
          </p:cNvSpPr>
          <p:nvPr>
            <p:ph type="subTitle" idx="1"/>
          </p:nvPr>
        </p:nvSpPr>
        <p:spPr>
          <a:xfrm>
            <a:off x="1371600" y="2114550"/>
            <a:ext cx="6400800" cy="1314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800"/>
              <a:t>Interview Analysis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>
            <a:spLocks noGrp="1"/>
          </p:cNvSpPr>
          <p:nvPr>
            <p:ph type="title"/>
          </p:nvPr>
        </p:nvSpPr>
        <p:spPr>
          <a:xfrm>
            <a:off x="304800" y="285750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Interviewees’ Profile </a:t>
            </a:r>
          </a:p>
        </p:txBody>
      </p:sp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304800" y="971550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Char char="●"/>
            </a:pPr>
            <a:r>
              <a:rPr lang="en" sz="2400" dirty="0"/>
              <a:t>10 Interviews </a:t>
            </a:r>
          </a:p>
          <a:p>
            <a:pPr marL="914400" lvl="1" indent="-342900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100000"/>
              <a:buChar char="○"/>
            </a:pPr>
            <a:r>
              <a:rPr lang="en" sz="1800" dirty="0">
                <a:solidFill>
                  <a:schemeClr val="dk1"/>
                </a:solidFill>
              </a:rPr>
              <a:t>8 </a:t>
            </a:r>
            <a:r>
              <a:rPr lang="en" sz="1800" dirty="0" smtClean="0">
                <a:solidFill>
                  <a:schemeClr val="dk1"/>
                </a:solidFill>
              </a:rPr>
              <a:t>Department </a:t>
            </a:r>
            <a:r>
              <a:rPr lang="en" sz="1800" dirty="0">
                <a:solidFill>
                  <a:schemeClr val="dk1"/>
                </a:solidFill>
              </a:rPr>
              <a:t>head or chair</a:t>
            </a:r>
          </a:p>
          <a:p>
            <a:pPr marL="914400" lvl="1" indent="-342900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100000"/>
              <a:buChar char="○"/>
            </a:pPr>
            <a:r>
              <a:rPr lang="en" sz="1800" dirty="0">
                <a:solidFill>
                  <a:schemeClr val="dk1"/>
                </a:solidFill>
              </a:rPr>
              <a:t>1 </a:t>
            </a:r>
            <a:r>
              <a:rPr lang="en" sz="1800" dirty="0" smtClean="0">
                <a:solidFill>
                  <a:schemeClr val="dk1"/>
                </a:solidFill>
              </a:rPr>
              <a:t>Faculty </a:t>
            </a:r>
            <a:r>
              <a:rPr lang="en" sz="1800" dirty="0">
                <a:solidFill>
                  <a:schemeClr val="dk1"/>
                </a:solidFill>
              </a:rPr>
              <a:t>member  </a:t>
            </a:r>
          </a:p>
          <a:p>
            <a:pPr marL="914400" lvl="1" indent="-342900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100000"/>
              <a:buChar char="○"/>
            </a:pPr>
            <a:r>
              <a:rPr lang="en" sz="1800" dirty="0">
                <a:solidFill>
                  <a:schemeClr val="dk1"/>
                </a:solidFill>
              </a:rPr>
              <a:t>1 Coordinator of Graduate Studies </a:t>
            </a:r>
          </a:p>
          <a:p>
            <a: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100000"/>
              <a:buChar char="●"/>
            </a:pPr>
            <a:r>
              <a:rPr lang="en" sz="2400" dirty="0">
                <a:solidFill>
                  <a:schemeClr val="dk1"/>
                </a:solidFill>
              </a:rPr>
              <a:t>8 Institutions representing 7 states</a:t>
            </a:r>
          </a:p>
          <a:p>
            <a: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100000"/>
              <a:buChar char="●"/>
            </a:pPr>
            <a:r>
              <a:rPr lang="en" sz="2400" dirty="0">
                <a:solidFill>
                  <a:schemeClr val="dk1"/>
                </a:solidFill>
              </a:rPr>
              <a:t>Protocol of questions</a:t>
            </a:r>
          </a:p>
          <a:p>
            <a: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100000"/>
              <a:buChar char="●"/>
            </a:pPr>
            <a:r>
              <a:rPr lang="en" sz="2400" dirty="0">
                <a:solidFill>
                  <a:schemeClr val="dk1"/>
                </a:solidFill>
              </a:rPr>
              <a:t>Average interview 25 - 35 minutes</a:t>
            </a:r>
          </a:p>
          <a:p>
            <a:pPr lvl="0" rtl="0">
              <a:spcBef>
                <a:spcPts val="0"/>
              </a:spcBef>
              <a:buNone/>
            </a:pPr>
            <a:r>
              <a:rPr lang="en" dirty="0"/>
              <a:t> </a:t>
            </a:r>
          </a:p>
          <a:p>
            <a:pPr lvl="0" rtl="0">
              <a:spcBef>
                <a:spcPts val="0"/>
              </a:spcBef>
              <a:buNone/>
            </a:pPr>
            <a:endParaRPr dirty="0"/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1" name="Shape 231"/>
          <p:cNvGraphicFramePr/>
          <p:nvPr/>
        </p:nvGraphicFramePr>
        <p:xfrm>
          <a:off x="446150" y="280725"/>
          <a:ext cx="7965900" cy="3804050"/>
        </p:xfrm>
        <a:graphic>
          <a:graphicData uri="http://schemas.openxmlformats.org/drawingml/2006/table">
            <a:tbl>
              <a:tblPr>
                <a:noFill/>
                <a:tableStyleId>{DF4C6239-6DFB-45F2-B48B-CDFE7CA0620C}</a:tableStyleId>
              </a:tblPr>
              <a:tblGrid>
                <a:gridCol w="4133350"/>
                <a:gridCol w="3832550"/>
              </a:tblGrid>
              <a:tr h="688550">
                <a:tc>
                  <a:txBody>
                    <a:bodyPr/>
                    <a:lstStyle/>
                    <a:p>
                      <a:pPr lvl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dk1"/>
                          </a:solidFill>
                        </a:rPr>
                        <a:t>Colleges 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400"/>
                        <a:t>Departments</a:t>
                      </a:r>
                    </a:p>
                  </a:txBody>
                  <a:tcPr marL="91425" marR="91425" marT="91425" marB="91425"/>
                </a:tc>
              </a:tr>
              <a:tr h="31155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endParaRPr sz="1600">
                        <a:solidFill>
                          <a:schemeClr val="dk1"/>
                        </a:solidFill>
                      </a:endParaRPr>
                    </a:p>
                    <a:p>
                      <a:pPr marL="457200" lvl="0" indent="-330200" rtl="0"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rgbClr val="0000FF"/>
                        </a:buClr>
                        <a:buSzPct val="100000"/>
                        <a:buChar char="●"/>
                      </a:pPr>
                      <a:r>
                        <a:rPr lang="en" sz="1600">
                          <a:solidFill>
                            <a:srgbClr val="0000FF"/>
                          </a:solidFill>
                        </a:rPr>
                        <a:t>2 Engineering </a:t>
                      </a:r>
                    </a:p>
                    <a:p>
                      <a:pPr marL="457200" lvl="0" indent="-330200" rtl="0"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rgbClr val="FF9900"/>
                        </a:buClr>
                        <a:buSzPct val="100000"/>
                        <a:buChar char="●"/>
                      </a:pPr>
                      <a:r>
                        <a:rPr lang="en" sz="1600">
                          <a:solidFill>
                            <a:srgbClr val="FF9900"/>
                          </a:solidFill>
                        </a:rPr>
                        <a:t>3 Arts &amp; Sciences</a:t>
                      </a:r>
                    </a:p>
                    <a:p>
                      <a:pPr marL="457200" lvl="0" indent="-330200" rtl="0"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rgbClr val="980000"/>
                        </a:buClr>
                        <a:buSzPct val="100000"/>
                        <a:buChar char="●"/>
                      </a:pPr>
                      <a:r>
                        <a:rPr lang="en" sz="1600">
                          <a:solidFill>
                            <a:srgbClr val="9900FF"/>
                          </a:solidFill>
                        </a:rPr>
                        <a:t>3 Agriculture</a:t>
                      </a:r>
                      <a:r>
                        <a:rPr lang="en" sz="1600">
                          <a:solidFill>
                            <a:srgbClr val="980000"/>
                          </a:solidFill>
                        </a:rPr>
                        <a:t> </a:t>
                      </a:r>
                    </a:p>
                    <a:p>
                      <a:pPr marL="457200" lvl="0" indent="-330200" rtl="0"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rgbClr val="980000"/>
                        </a:buClr>
                        <a:buSzPct val="100000"/>
                        <a:buChar char="●"/>
                      </a:pPr>
                      <a:r>
                        <a:rPr lang="en" sz="1600">
                          <a:solidFill>
                            <a:srgbClr val="980000"/>
                          </a:solidFill>
                        </a:rPr>
                        <a:t>1 Business </a:t>
                      </a:r>
                    </a:p>
                    <a:p>
                      <a:pPr marL="457200" lvl="0" indent="-330200" rtl="0"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dk1"/>
                        </a:buClr>
                        <a:buSzPct val="100000"/>
                        <a:buChar char="●"/>
                      </a:pPr>
                      <a:r>
                        <a:rPr lang="en" sz="1600">
                          <a:solidFill>
                            <a:schemeClr val="dk1"/>
                          </a:solidFill>
                        </a:rPr>
                        <a:t>1 Education 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6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914400" lvl="0" indent="-330200" rtl="0">
                        <a:spcBef>
                          <a:spcPts val="0"/>
                        </a:spcBef>
                        <a:buClr>
                          <a:srgbClr val="0000FF"/>
                        </a:buClr>
                        <a:buSzPct val="100000"/>
                        <a:buChar char="●"/>
                      </a:pPr>
                      <a:r>
                        <a:rPr lang="en" sz="1600">
                          <a:solidFill>
                            <a:srgbClr val="0000FF"/>
                          </a:solidFill>
                        </a:rPr>
                        <a:t>Computer and Industrial Engineering</a:t>
                      </a:r>
                    </a:p>
                    <a:p>
                      <a:pPr marL="914400" lvl="0" indent="-330200" rtl="0">
                        <a:spcBef>
                          <a:spcPts val="0"/>
                        </a:spcBef>
                        <a:buClr>
                          <a:srgbClr val="FF9900"/>
                        </a:buClr>
                        <a:buSzPct val="100000"/>
                        <a:buChar char="●"/>
                      </a:pPr>
                      <a:r>
                        <a:rPr lang="en" sz="1600">
                          <a:solidFill>
                            <a:srgbClr val="FF9900"/>
                          </a:solidFill>
                        </a:rPr>
                        <a:t>Anthropology</a:t>
                      </a:r>
                    </a:p>
                    <a:p>
                      <a:pPr marL="914400" lvl="0" indent="-330200" rtl="0">
                        <a:spcBef>
                          <a:spcPts val="0"/>
                        </a:spcBef>
                        <a:buClr>
                          <a:srgbClr val="FF9900"/>
                        </a:buClr>
                        <a:buSzPct val="100000"/>
                        <a:buChar char="●"/>
                      </a:pPr>
                      <a:r>
                        <a:rPr lang="en" sz="1600">
                          <a:solidFill>
                            <a:srgbClr val="FF9900"/>
                          </a:solidFill>
                        </a:rPr>
                        <a:t>Physics </a:t>
                      </a:r>
                    </a:p>
                    <a:p>
                      <a:pPr marL="914400" lvl="0" indent="-330200" rtl="0">
                        <a:spcBef>
                          <a:spcPts val="0"/>
                        </a:spcBef>
                        <a:buClr>
                          <a:srgbClr val="FF9900"/>
                        </a:buClr>
                        <a:buSzPct val="100000"/>
                        <a:buChar char="●"/>
                      </a:pPr>
                      <a:r>
                        <a:rPr lang="en" sz="1600">
                          <a:solidFill>
                            <a:srgbClr val="FF9900"/>
                          </a:solidFill>
                        </a:rPr>
                        <a:t>Apparel, Events &amp; Hospitality Management</a:t>
                      </a:r>
                    </a:p>
                    <a:p>
                      <a:pPr marL="914400" lvl="0" indent="-330200" rtl="0">
                        <a:spcBef>
                          <a:spcPts val="0"/>
                        </a:spcBef>
                        <a:buClr>
                          <a:srgbClr val="9900FF"/>
                        </a:buClr>
                        <a:buSzPct val="100000"/>
                        <a:buChar char="●"/>
                      </a:pPr>
                      <a:r>
                        <a:rPr lang="en" sz="1600">
                          <a:solidFill>
                            <a:srgbClr val="9900FF"/>
                          </a:solidFill>
                        </a:rPr>
                        <a:t>Ag Ed &amp; Communications</a:t>
                      </a:r>
                    </a:p>
                    <a:p>
                      <a:pPr marL="914400" lvl="0" indent="-330200" rtl="0">
                        <a:spcBef>
                          <a:spcPts val="0"/>
                        </a:spcBef>
                        <a:buClr>
                          <a:srgbClr val="9900FF"/>
                        </a:buClr>
                        <a:buSzPct val="100000"/>
                        <a:buChar char="●"/>
                      </a:pPr>
                      <a:r>
                        <a:rPr lang="en" sz="1600">
                          <a:solidFill>
                            <a:srgbClr val="9900FF"/>
                          </a:solidFill>
                        </a:rPr>
                        <a:t>Natural Resources </a:t>
                      </a:r>
                    </a:p>
                    <a:p>
                      <a:pPr marL="914400" lvl="0" indent="-330200" rtl="0">
                        <a:spcBef>
                          <a:spcPts val="0"/>
                        </a:spcBef>
                        <a:buClr>
                          <a:srgbClr val="9900FF"/>
                        </a:buClr>
                        <a:buSzPct val="100000"/>
                        <a:buChar char="●"/>
                      </a:pPr>
                      <a:r>
                        <a:rPr lang="en" sz="1600">
                          <a:solidFill>
                            <a:srgbClr val="9900FF"/>
                          </a:solidFill>
                        </a:rPr>
                        <a:t>Fisheries and Wildlife </a:t>
                      </a:r>
                    </a:p>
                    <a:p>
                      <a:pPr marL="914400" lvl="0" indent="-330200" rtl="0">
                        <a:spcBef>
                          <a:spcPts val="0"/>
                        </a:spcBef>
                        <a:buClr>
                          <a:srgbClr val="980000"/>
                        </a:buClr>
                        <a:buSzPct val="100000"/>
                        <a:buChar char="●"/>
                      </a:pPr>
                      <a:r>
                        <a:rPr lang="en" sz="1600">
                          <a:solidFill>
                            <a:srgbClr val="980000"/>
                          </a:solidFill>
                        </a:rPr>
                        <a:t>Agribusiness </a:t>
                      </a:r>
                    </a:p>
                    <a:p>
                      <a:pPr marL="914400" lvl="0" indent="-330200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100000"/>
                        <a:buChar char="●"/>
                      </a:pPr>
                      <a:r>
                        <a:rPr lang="en" sz="1600">
                          <a:solidFill>
                            <a:schemeClr val="dk1"/>
                          </a:solidFill>
                        </a:rPr>
                        <a:t>Family Consumer Science &amp; Human Development</a:t>
                      </a:r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>
            <a:spLocks noGrp="1"/>
          </p:cNvSpPr>
          <p:nvPr>
            <p:ph type="title"/>
          </p:nvPr>
        </p:nvSpPr>
        <p:spPr>
          <a:xfrm>
            <a:off x="304800" y="285750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000" dirty="0">
                <a:solidFill>
                  <a:schemeClr val="dk2"/>
                </a:solidFill>
              </a:rPr>
              <a:t>Qualitative Results </a:t>
            </a:r>
          </a:p>
        </p:txBody>
      </p:sp>
      <p:sp>
        <p:nvSpPr>
          <p:cNvPr id="237" name="Shape 237"/>
          <p:cNvSpPr txBox="1">
            <a:spLocks noGrp="1"/>
          </p:cNvSpPr>
          <p:nvPr>
            <p:ph type="body" idx="1"/>
          </p:nvPr>
        </p:nvSpPr>
        <p:spPr>
          <a:xfrm>
            <a:off x="304800" y="895350"/>
            <a:ext cx="8520600" cy="3551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har char="●"/>
            </a:pPr>
            <a:r>
              <a:rPr lang="en" dirty="0"/>
              <a:t>Started DE/online courses/degrees 2000 - 2009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har char="●"/>
            </a:pPr>
            <a:r>
              <a:rPr lang="en" dirty="0"/>
              <a:t>Faculty choose to develop/teach online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har char="●"/>
            </a:pPr>
            <a:r>
              <a:rPr lang="en" dirty="0"/>
              <a:t>Faculty develop online course w/ assistance instructional designers (IDs, 7) </a:t>
            </a:r>
          </a:p>
          <a:p>
            <a:pPr marL="914400" lvl="1" indent="-22860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har char="○"/>
            </a:pPr>
            <a:r>
              <a:rPr lang="en" dirty="0"/>
              <a:t>Mandate online course developed by IDs  (2)</a:t>
            </a:r>
          </a:p>
          <a:p>
            <a:pPr marL="914400" lvl="1" indent="-22860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har char="○"/>
            </a:pPr>
            <a:r>
              <a:rPr lang="en" dirty="0"/>
              <a:t>Choose develop yourself, with ID, or by IDs (1)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har char="●"/>
            </a:pPr>
            <a:r>
              <a:rPr lang="en" dirty="0"/>
              <a:t>“Quality” focus part of course development (4)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har char="●"/>
            </a:pPr>
            <a:r>
              <a:rPr lang="en" dirty="0"/>
              <a:t>Mandate for meeting “quality” metric for online course design</a:t>
            </a:r>
          </a:p>
          <a:p>
            <a:pPr marL="914400" lvl="1" indent="-22860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har char="○"/>
            </a:pPr>
            <a:r>
              <a:rPr lang="en" dirty="0"/>
              <a:t>Formally defined metric templates, ID support, review process </a:t>
            </a:r>
          </a:p>
          <a:p>
            <a: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Char char="●"/>
            </a:pPr>
            <a:r>
              <a:rPr lang="en" dirty="0">
                <a:highlight>
                  <a:srgbClr val="FFFFFF"/>
                </a:highlight>
              </a:rPr>
              <a:t>Incentives - stipends, course buyout, revenue sharing </a:t>
            </a:r>
          </a:p>
          <a:p>
            <a:pPr marL="914400" lvl="1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har char="○"/>
            </a:pPr>
            <a:r>
              <a:rPr lang="en" dirty="0">
                <a:highlight>
                  <a:srgbClr val="FFFFFF"/>
                </a:highlight>
              </a:rPr>
              <a:t>3 no and 5 yes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/>
              <a:t>Hiring and Contract Expectations Re: Online Course Development &amp; Teaching</a:t>
            </a:r>
          </a:p>
        </p:txBody>
      </p:sp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311700" y="966900"/>
            <a:ext cx="73338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Char char="●"/>
            </a:pPr>
            <a:r>
              <a:rPr lang="en" dirty="0">
                <a:solidFill>
                  <a:schemeClr val="dk1"/>
                </a:solidFill>
              </a:rPr>
              <a:t>None (1)</a:t>
            </a:r>
          </a:p>
          <a:p>
            <a:pPr marL="914400" lvl="1" indent="-22860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Char char="○"/>
            </a:pPr>
            <a:r>
              <a:rPr lang="en" sz="1600" dirty="0" smtClean="0">
                <a:solidFill>
                  <a:schemeClr val="dk1"/>
                </a:solidFill>
              </a:rPr>
              <a:t>Faculty-driven</a:t>
            </a:r>
            <a:endParaRPr lang="en" sz="1600" dirty="0">
              <a:solidFill>
                <a:schemeClr val="dk1"/>
              </a:solidFill>
            </a:endParaRP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Char char="●"/>
            </a:pPr>
            <a:r>
              <a:rPr lang="en" dirty="0">
                <a:solidFill>
                  <a:schemeClr val="dk1"/>
                </a:solidFill>
              </a:rPr>
              <a:t>Expectation (6)</a:t>
            </a:r>
          </a:p>
          <a:p>
            <a:pPr marL="914400" lvl="1" indent="-22860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Char char="○"/>
            </a:pPr>
            <a:r>
              <a:rPr lang="en" sz="1600" dirty="0">
                <a:solidFill>
                  <a:schemeClr val="dk1"/>
                </a:solidFill>
                <a:highlight>
                  <a:srgbClr val="FFFFFF"/>
                </a:highlight>
              </a:rPr>
              <a:t>Not in the contract, but, "It's kind of an expectation that, at the very least, everyone, at one point or another, whether it's a graduate, undergraduate </a:t>
            </a:r>
            <a:r>
              <a:rPr lang="en" sz="1600" dirty="0" smtClean="0">
                <a:solidFill>
                  <a:schemeClr val="dk1"/>
                </a:solidFill>
                <a:highlight>
                  <a:srgbClr val="FFFFFF"/>
                </a:highlight>
              </a:rPr>
              <a:t>class, </a:t>
            </a:r>
            <a:r>
              <a:rPr lang="en" sz="1600" dirty="0">
                <a:solidFill>
                  <a:schemeClr val="dk1"/>
                </a:solidFill>
                <a:highlight>
                  <a:srgbClr val="FFFFFF"/>
                </a:highlight>
              </a:rPr>
              <a:t>or both, they are going to be teaching online</a:t>
            </a:r>
            <a:r>
              <a:rPr lang="en" sz="1600" dirty="0" smtClean="0">
                <a:solidFill>
                  <a:schemeClr val="dk1"/>
                </a:solidFill>
                <a:highlight>
                  <a:srgbClr val="FFFFFF"/>
                </a:highlight>
              </a:rPr>
              <a:t>.”</a:t>
            </a:r>
            <a:endParaRPr lang="en" sz="1600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Char char="●"/>
            </a:pPr>
            <a:r>
              <a:rPr lang="en" dirty="0">
                <a:solidFill>
                  <a:schemeClr val="dk1"/>
                </a:solidFill>
              </a:rPr>
              <a:t>New faculty develop and teach online explicitly stated (3)</a:t>
            </a:r>
          </a:p>
          <a:p>
            <a:pPr marL="914400" lvl="1" indent="-22860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Char char="○"/>
            </a:pPr>
            <a:r>
              <a:rPr lang="en" sz="1600" dirty="0">
                <a:solidFill>
                  <a:schemeClr val="dk1"/>
                </a:solidFill>
                <a:highlight>
                  <a:srgbClr val="FFFFFF"/>
                </a:highlight>
              </a:rPr>
              <a:t>“... made sure that it was part of their hiring document that said you will be teaching every other year an online graduate course in this program, in this discipline."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Shape 79" descr="kerry copy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29850" y="1639810"/>
            <a:ext cx="1617600" cy="2156764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Shape 80" descr="new Miley copy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59550" y="530789"/>
            <a:ext cx="1451000" cy="217648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Shape 81" descr="Junayet_copy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13449" y="2542925"/>
            <a:ext cx="1507200" cy="1502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Shape 82" descr="p c johnson copy.jp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06075" y="386124"/>
            <a:ext cx="1617598" cy="2156798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Shape 83"/>
          <p:cNvSpPr txBox="1"/>
          <p:nvPr/>
        </p:nvSpPr>
        <p:spPr>
          <a:xfrm>
            <a:off x="500012" y="2755400"/>
            <a:ext cx="1416000" cy="36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Paula Johnson</a:t>
            </a:r>
          </a:p>
        </p:txBody>
      </p:sp>
      <p:sp>
        <p:nvSpPr>
          <p:cNvPr id="84" name="Shape 84"/>
          <p:cNvSpPr txBox="1"/>
          <p:nvPr/>
        </p:nvSpPr>
        <p:spPr>
          <a:xfrm>
            <a:off x="2205900" y="3796575"/>
            <a:ext cx="1416000" cy="36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Kerry Forsythe</a:t>
            </a:r>
          </a:p>
        </p:txBody>
      </p:sp>
      <p:sp>
        <p:nvSpPr>
          <p:cNvPr id="85" name="Shape 85"/>
          <p:cNvSpPr txBox="1"/>
          <p:nvPr/>
        </p:nvSpPr>
        <p:spPr>
          <a:xfrm>
            <a:off x="3961275" y="2838700"/>
            <a:ext cx="1507200" cy="36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Miley Grandjean</a:t>
            </a:r>
          </a:p>
        </p:txBody>
      </p:sp>
      <p:sp>
        <p:nvSpPr>
          <p:cNvPr id="86" name="Shape 86"/>
          <p:cNvSpPr txBox="1"/>
          <p:nvPr/>
        </p:nvSpPr>
        <p:spPr>
          <a:xfrm>
            <a:off x="7257850" y="3680675"/>
            <a:ext cx="1617600" cy="36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Junayet Hossain</a:t>
            </a:r>
          </a:p>
        </p:txBody>
      </p:sp>
      <p:sp>
        <p:nvSpPr>
          <p:cNvPr id="87" name="Shape 87"/>
          <p:cNvSpPr txBox="1"/>
          <p:nvPr/>
        </p:nvSpPr>
        <p:spPr>
          <a:xfrm>
            <a:off x="7313050" y="1637550"/>
            <a:ext cx="1507200" cy="36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Tyler Luster </a:t>
            </a:r>
          </a:p>
        </p:txBody>
      </p:sp>
      <p:pic>
        <p:nvPicPr>
          <p:cNvPr id="88" name="Shape 8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624650" y="597575"/>
            <a:ext cx="1696000" cy="1547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Research Question 1 </a:t>
            </a:r>
          </a:p>
        </p:txBody>
      </p:sp>
      <p:sp>
        <p:nvSpPr>
          <p:cNvPr id="249" name="Shape 249"/>
          <p:cNvSpPr txBox="1">
            <a:spLocks noGrp="1"/>
          </p:cNvSpPr>
          <p:nvPr>
            <p:ph type="body" idx="1"/>
          </p:nvPr>
        </p:nvSpPr>
        <p:spPr>
          <a:xfrm>
            <a:off x="762000" y="1150600"/>
            <a:ext cx="7543800" cy="3263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" i="1" dirty="0">
                <a:solidFill>
                  <a:schemeClr val="dk1"/>
                </a:solidFill>
                <a:highlight>
                  <a:srgbClr val="FFFFFF"/>
                </a:highlight>
              </a:rPr>
              <a:t>1.</a:t>
            </a:r>
            <a:r>
              <a:rPr lang="en" dirty="0">
                <a:solidFill>
                  <a:schemeClr val="dk1"/>
                </a:solidFill>
                <a:highlight>
                  <a:srgbClr val="FFFFFF"/>
                </a:highlight>
              </a:rPr>
              <a:t>   </a:t>
            </a:r>
            <a:r>
              <a:rPr lang="en" i="1" dirty="0">
                <a:solidFill>
                  <a:schemeClr val="dk1"/>
                </a:solidFill>
                <a:highlight>
                  <a:srgbClr val="FFFFFF"/>
                </a:highlight>
              </a:rPr>
              <a:t>Does your department have a well-developed and explicitly stated policy for rewarding “quality” online course development in the promotion and tenure process?</a:t>
            </a:r>
          </a:p>
          <a:p>
            <a: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100000"/>
              <a:buChar char="●"/>
            </a:pPr>
            <a:r>
              <a:rPr lang="en" sz="1600" b="1" dirty="0">
                <a:solidFill>
                  <a:schemeClr val="dk1"/>
                </a:solidFill>
              </a:rPr>
              <a:t>No</a:t>
            </a:r>
            <a:r>
              <a:rPr lang="en" sz="1600" dirty="0">
                <a:solidFill>
                  <a:schemeClr val="dk1"/>
                </a:solidFill>
              </a:rPr>
              <a:t> </a:t>
            </a:r>
            <a:r>
              <a:rPr lang="en" sz="1600" dirty="0" smtClean="0">
                <a:solidFill>
                  <a:schemeClr val="dk1"/>
                </a:solidFill>
              </a:rPr>
              <a:t>:  12 </a:t>
            </a:r>
            <a:r>
              <a:rPr lang="en" sz="1600" dirty="0">
                <a:solidFill>
                  <a:schemeClr val="dk1"/>
                </a:solidFill>
              </a:rPr>
              <a:t>survey responses, 1 </a:t>
            </a:r>
            <a:r>
              <a:rPr lang="en" sz="1600" dirty="0" smtClean="0">
                <a:solidFill>
                  <a:schemeClr val="dk1"/>
                </a:solidFill>
              </a:rPr>
              <a:t>interview </a:t>
            </a:r>
          </a:p>
          <a:p>
            <a: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100000"/>
            </a:pPr>
            <a:endParaRPr lang="en" sz="1600" dirty="0" smtClean="0">
              <a:solidFill>
                <a:schemeClr val="dk1"/>
              </a:solidFill>
            </a:endParaRPr>
          </a:p>
          <a:p>
            <a: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100000"/>
              <a:buChar char="●"/>
            </a:pPr>
            <a:r>
              <a:rPr lang="en" sz="1600" b="1" dirty="0" smtClean="0">
                <a:solidFill>
                  <a:schemeClr val="dk1"/>
                </a:solidFill>
              </a:rPr>
              <a:t>Indirectly</a:t>
            </a:r>
            <a:r>
              <a:rPr lang="en" sz="1600" b="1" dirty="0">
                <a:solidFill>
                  <a:schemeClr val="dk1"/>
                </a:solidFill>
              </a:rPr>
              <a:t>, inherent in evaluation of teaching </a:t>
            </a:r>
            <a:r>
              <a:rPr lang="en" sz="1600" b="1" dirty="0" smtClean="0">
                <a:solidFill>
                  <a:schemeClr val="dk1"/>
                </a:solidFill>
              </a:rPr>
              <a:t>effectiveness</a:t>
            </a:r>
            <a:r>
              <a:rPr lang="en" sz="1600" dirty="0" smtClean="0">
                <a:solidFill>
                  <a:schemeClr val="dk1"/>
                </a:solidFill>
              </a:rPr>
              <a:t>:  28 </a:t>
            </a:r>
            <a:r>
              <a:rPr lang="en" sz="1600" dirty="0">
                <a:solidFill>
                  <a:schemeClr val="dk1"/>
                </a:solidFill>
              </a:rPr>
              <a:t>survey responses and 6 </a:t>
            </a:r>
            <a:r>
              <a:rPr lang="en" sz="1600" dirty="0" smtClean="0">
                <a:solidFill>
                  <a:schemeClr val="dk1"/>
                </a:solidFill>
              </a:rPr>
              <a:t>interviews </a:t>
            </a:r>
          </a:p>
          <a:p>
            <a: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100000"/>
            </a:pPr>
            <a:endParaRPr lang="en" sz="1600" dirty="0" smtClean="0">
              <a:solidFill>
                <a:schemeClr val="dk1"/>
              </a:solidFill>
            </a:endParaRPr>
          </a:p>
          <a:p>
            <a: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100000"/>
              <a:buChar char="●"/>
            </a:pPr>
            <a:r>
              <a:rPr lang="en" sz="1600" b="1" dirty="0" smtClean="0">
                <a:solidFill>
                  <a:schemeClr val="dk1"/>
                </a:solidFill>
              </a:rPr>
              <a:t>Yes</a:t>
            </a:r>
            <a:r>
              <a:rPr lang="en" sz="1600" dirty="0" smtClean="0">
                <a:solidFill>
                  <a:schemeClr val="dk1"/>
                </a:solidFill>
              </a:rPr>
              <a:t>:  11 </a:t>
            </a:r>
            <a:r>
              <a:rPr lang="en" sz="1600" dirty="0">
                <a:solidFill>
                  <a:schemeClr val="dk1"/>
                </a:solidFill>
              </a:rPr>
              <a:t>survey responses, 3 </a:t>
            </a:r>
            <a:r>
              <a:rPr lang="en" sz="1600" dirty="0" smtClean="0">
                <a:solidFill>
                  <a:schemeClr val="dk1"/>
                </a:solidFill>
              </a:rPr>
              <a:t>interviews </a:t>
            </a:r>
            <a:endParaRPr lang="en" sz="1600" dirty="0">
              <a:solidFill>
                <a:schemeClr val="dk1"/>
              </a:solidFill>
            </a:endParaRPr>
          </a:p>
          <a:p>
            <a: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 dirty="0">
              <a:solidFill>
                <a:schemeClr val="dk1"/>
              </a:solidFill>
            </a:endParaRPr>
          </a:p>
          <a:p>
            <a: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 dirty="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</a:br>
            <a:endParaRPr lang="en" dirty="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Research Question 2 </a:t>
            </a:r>
          </a:p>
        </p:txBody>
      </p:sp>
      <p:sp>
        <p:nvSpPr>
          <p:cNvPr id="255" name="Shape 25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i="1" dirty="0">
                <a:solidFill>
                  <a:schemeClr val="dk1"/>
                </a:solidFill>
              </a:rPr>
              <a:t>2.</a:t>
            </a:r>
            <a:r>
              <a:rPr lang="en" dirty="0">
                <a:solidFill>
                  <a:schemeClr val="dk1"/>
                </a:solidFill>
              </a:rPr>
              <a:t>   </a:t>
            </a:r>
            <a:r>
              <a:rPr lang="en" i="1" dirty="0">
                <a:solidFill>
                  <a:schemeClr val="dk1"/>
                </a:solidFill>
              </a:rPr>
              <a:t>If so, how is a “quality” online course valued in Promotion &amp; Tenure?</a:t>
            </a:r>
          </a:p>
          <a:p>
            <a:pPr marL="457200" lvl="0" indent="-34290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100000"/>
              <a:buChar char="●"/>
            </a:pPr>
            <a:r>
              <a:rPr lang="en" b="1" dirty="0">
                <a:solidFill>
                  <a:schemeClr val="dk1"/>
                </a:solidFill>
              </a:rPr>
              <a:t>Online course development recognized as a separate activity in </a:t>
            </a:r>
            <a:r>
              <a:rPr lang="en" b="1" dirty="0" smtClean="0">
                <a:solidFill>
                  <a:schemeClr val="dk1"/>
                </a:solidFill>
              </a:rPr>
              <a:t>P&amp;T</a:t>
            </a:r>
            <a:r>
              <a:rPr lang="en" dirty="0" smtClean="0">
                <a:solidFill>
                  <a:schemeClr val="dk1"/>
                </a:solidFill>
              </a:rPr>
              <a:t>:  </a:t>
            </a:r>
          </a:p>
          <a:p>
            <a:pPr marL="457200" lvl="0" indent="-34290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100000"/>
            </a:pPr>
            <a:r>
              <a:rPr lang="en" dirty="0" smtClean="0">
                <a:solidFill>
                  <a:schemeClr val="dk1"/>
                </a:solidFill>
              </a:rPr>
              <a:t>		11 </a:t>
            </a:r>
            <a:r>
              <a:rPr lang="en" dirty="0">
                <a:solidFill>
                  <a:schemeClr val="dk1"/>
                </a:solidFill>
              </a:rPr>
              <a:t>survey responses, 3 </a:t>
            </a:r>
            <a:r>
              <a:rPr lang="en" dirty="0" smtClean="0">
                <a:solidFill>
                  <a:schemeClr val="dk1"/>
                </a:solidFill>
              </a:rPr>
              <a:t>interviews </a:t>
            </a:r>
          </a:p>
          <a:p>
            <a:pPr marL="457200" lvl="0" indent="-342900"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" sz="1600" dirty="0" smtClean="0">
                <a:solidFill>
                  <a:schemeClr val="dk1"/>
                </a:solidFill>
              </a:rPr>
              <a:t>“</a:t>
            </a:r>
            <a:r>
              <a:rPr lang="en" sz="1600" dirty="0">
                <a:solidFill>
                  <a:schemeClr val="dk1"/>
                </a:solidFill>
              </a:rPr>
              <a:t>Quality” metric defined and </a:t>
            </a:r>
            <a:r>
              <a:rPr lang="en" sz="1600" dirty="0" smtClean="0">
                <a:solidFill>
                  <a:schemeClr val="dk1"/>
                </a:solidFill>
              </a:rPr>
              <a:t>mandated</a:t>
            </a:r>
          </a:p>
          <a:p>
            <a:pPr marL="457200" lvl="0" indent="-342900"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" sz="1600" dirty="0" smtClean="0">
                <a:solidFill>
                  <a:schemeClr val="dk1"/>
                </a:solidFill>
              </a:rPr>
              <a:t>No </a:t>
            </a:r>
            <a:r>
              <a:rPr lang="en" sz="1600" dirty="0">
                <a:solidFill>
                  <a:schemeClr val="dk1"/>
                </a:solidFill>
              </a:rPr>
              <a:t>specific equation for determining value = # publications, research or ?? </a:t>
            </a:r>
            <a:r>
              <a:rPr lang="en" sz="1600" i="1" dirty="0">
                <a:solidFill>
                  <a:schemeClr val="dk1"/>
                </a:solidFill>
              </a:rPr>
              <a:t> 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>
            <a:spLocks noGrp="1"/>
          </p:cNvSpPr>
          <p:nvPr>
            <p:ph type="title"/>
          </p:nvPr>
        </p:nvSpPr>
        <p:spPr>
          <a:xfrm>
            <a:off x="515425" y="122875"/>
            <a:ext cx="82758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Conclusions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Shape 261"/>
          <p:cNvSpPr txBox="1">
            <a:spLocks noGrp="1"/>
          </p:cNvSpPr>
          <p:nvPr>
            <p:ph type="body" idx="1"/>
          </p:nvPr>
        </p:nvSpPr>
        <p:spPr>
          <a:xfrm>
            <a:off x="270700" y="783875"/>
            <a:ext cx="8029800" cy="378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228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" dirty="0"/>
              <a:t>Online course development and teaching are </a:t>
            </a:r>
            <a:r>
              <a:rPr lang="en" b="1" dirty="0"/>
              <a:t>expected</a:t>
            </a:r>
            <a:r>
              <a:rPr lang="en" dirty="0"/>
              <a:t>, versus specified in </a:t>
            </a:r>
            <a:r>
              <a:rPr lang="en" dirty="0">
                <a:solidFill>
                  <a:schemeClr val="dk1"/>
                </a:solidFill>
              </a:rPr>
              <a:t>hiring</a:t>
            </a:r>
            <a:r>
              <a:rPr lang="en" dirty="0"/>
              <a:t>, </a:t>
            </a:r>
            <a:r>
              <a:rPr lang="en" dirty="0">
                <a:solidFill>
                  <a:schemeClr val="dk1"/>
                </a:solidFill>
              </a:rPr>
              <a:t>contracts, P&amp;T documentation, and the P&amp;T review process. </a:t>
            </a:r>
          </a:p>
          <a:p>
            <a:pPr marL="457200" marR="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Char char="•"/>
            </a:pPr>
            <a:r>
              <a:rPr lang="en" dirty="0"/>
              <a:t> “Quality” online course development is </a:t>
            </a:r>
            <a:r>
              <a:rPr lang="en" b="1" dirty="0"/>
              <a:t>not </a:t>
            </a:r>
            <a:r>
              <a:rPr lang="en" dirty="0"/>
              <a:t>formally listed in the P&amp;T documents.</a:t>
            </a:r>
          </a:p>
          <a:p>
            <a:pPr marL="457200" marR="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Char char="•"/>
            </a:pPr>
            <a:r>
              <a:rPr lang="en" dirty="0"/>
              <a:t>“Quality” in online course development is </a:t>
            </a:r>
            <a:r>
              <a:rPr lang="en" b="1" dirty="0"/>
              <a:t>not </a:t>
            </a:r>
            <a:r>
              <a:rPr lang="en" dirty="0"/>
              <a:t>recognized as a formal peer review process, much like a peer-reviewed journal article, in P&amp;T.</a:t>
            </a:r>
          </a:p>
          <a:p>
            <a:pPr marL="457200" lvl="0" indent="-342900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 pitchFamily="34" charset="0"/>
              <a:buChar char="•"/>
            </a:pPr>
            <a:r>
              <a:rPr lang="en" dirty="0">
                <a:solidFill>
                  <a:schemeClr val="dk1"/>
                </a:solidFill>
              </a:rPr>
              <a:t>Face-to-face and online are treated the same.  </a:t>
            </a:r>
          </a:p>
          <a:p>
            <a:pPr marL="914400" lvl="1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 pitchFamily="34" charset="0"/>
              <a:buChar char="•"/>
            </a:pPr>
            <a:r>
              <a:rPr lang="en" dirty="0" smtClean="0">
                <a:solidFill>
                  <a:schemeClr val="dk1"/>
                </a:solidFill>
              </a:rPr>
              <a:t>Teaching</a:t>
            </a:r>
          </a:p>
          <a:p>
            <a:pPr marL="914400" lvl="1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 pitchFamily="34" charset="0"/>
              <a:buChar char="•"/>
            </a:pPr>
            <a:r>
              <a:rPr lang="en" dirty="0" smtClean="0">
                <a:solidFill>
                  <a:schemeClr val="dk1"/>
                </a:solidFill>
              </a:rPr>
              <a:t>Course </a:t>
            </a:r>
            <a:r>
              <a:rPr lang="en" dirty="0">
                <a:solidFill>
                  <a:schemeClr val="dk1"/>
                </a:solidFill>
              </a:rPr>
              <a:t>Development </a:t>
            </a:r>
          </a:p>
          <a:p>
            <a:pPr marL="914400" lvl="1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 pitchFamily="34" charset="0"/>
              <a:buChar char="•"/>
            </a:pPr>
            <a:r>
              <a:rPr lang="en" dirty="0">
                <a:solidFill>
                  <a:schemeClr val="dk1"/>
                </a:solidFill>
              </a:rPr>
              <a:t>Student evaluations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 pitchFamily="34" charset="0"/>
              <a:buChar char="•"/>
            </a:pPr>
            <a:r>
              <a:rPr lang="en" dirty="0">
                <a:solidFill>
                  <a:schemeClr val="dk1"/>
                </a:solidFill>
              </a:rPr>
              <a:t>Student evaluations are primary evidence of “quality” in an online course. </a:t>
            </a:r>
          </a:p>
          <a:p>
            <a:pPr marR="0"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/>
            </a:r>
            <a:br>
              <a:rPr lang="en" sz="2400" dirty="0"/>
            </a:br>
            <a:endParaRPr lang="en" sz="2400" dirty="0"/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  <a:p>
            <a: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/>
            </a:r>
            <a:br>
              <a:rPr lang="en" sz="2400" dirty="0"/>
            </a:br>
            <a:endParaRPr lang="en" sz="2400" dirty="0"/>
          </a:p>
          <a:p>
            <a: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/>
              <a:t>Comparsion to Literature </a:t>
            </a:r>
            <a:r>
              <a:rPr lang="en" dirty="0"/>
              <a:t>Review </a:t>
            </a:r>
          </a:p>
        </p:txBody>
      </p:sp>
      <p:sp>
        <p:nvSpPr>
          <p:cNvPr id="267" name="Shape 26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57200" rtl="0">
              <a:spcBef>
                <a:spcPts val="0"/>
              </a:spcBef>
              <a:buSzPct val="100000"/>
              <a:buFont typeface="Arial" pitchFamily="34" charset="0"/>
              <a:buChar char="•"/>
            </a:pPr>
            <a:r>
              <a:rPr lang="en" sz="2000" dirty="0"/>
              <a:t>How do our results compare to previous research?</a:t>
            </a:r>
            <a:br>
              <a:rPr lang="en" sz="2000" dirty="0"/>
            </a:br>
            <a:endParaRPr lang="en" sz="2000" dirty="0"/>
          </a:p>
          <a:p>
            <a:pPr marL="457200" lvl="0" indent="-457200">
              <a:spcBef>
                <a:spcPts val="0"/>
              </a:spcBef>
              <a:buSzPct val="100000"/>
              <a:buFont typeface="Arial" pitchFamily="34" charset="0"/>
              <a:buChar char="•"/>
            </a:pPr>
            <a:r>
              <a:rPr lang="en" sz="2000" dirty="0"/>
              <a:t>Let’s go take a look! 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>
            <a:spLocks noGrp="1"/>
          </p:cNvSpPr>
          <p:nvPr>
            <p:ph type="title"/>
          </p:nvPr>
        </p:nvSpPr>
        <p:spPr>
          <a:xfrm>
            <a:off x="311700" y="185047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Literature Review</a:t>
            </a:r>
          </a:p>
        </p:txBody>
      </p:sp>
      <p:sp>
        <p:nvSpPr>
          <p:cNvPr id="273" name="Shape 273"/>
          <p:cNvSpPr txBox="1">
            <a:spLocks noGrp="1"/>
          </p:cNvSpPr>
          <p:nvPr>
            <p:ph type="body" idx="1"/>
          </p:nvPr>
        </p:nvSpPr>
        <p:spPr>
          <a:xfrm>
            <a:off x="231016" y="757747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285750" marR="0" lvl="0" indent="-260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87500"/>
              <a:buFont typeface="Arial"/>
              <a:buChar char="•"/>
            </a:pPr>
            <a:r>
              <a:rPr lang="en" sz="1600" b="0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Calls to include faculty effort in teaching quality online courses in promotion and tenure considerations </a:t>
            </a:r>
            <a:r>
              <a:rPr lang="en"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have been made almost since these courses have been offered.</a:t>
            </a:r>
            <a:r>
              <a:rPr lang="en"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(Wolcott, 1997; Banas &amp; Emory, 1998; Roby et al, 2012)</a:t>
            </a:r>
          </a:p>
          <a:p>
            <a:pPr marL="285750" marR="0" lvl="0" indent="-2603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87500"/>
              <a:buFont typeface="Arial"/>
              <a:buChar char="•"/>
            </a:pPr>
            <a:r>
              <a:rPr lang="en"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Concerns that producing and teaching a quality online course will actually </a:t>
            </a:r>
            <a:r>
              <a:rPr lang="en" sz="1600" b="0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work against</a:t>
            </a:r>
            <a:r>
              <a:rPr lang="en"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a faculty member’s obtaining promotion and tenure, by taking time away from more highly valued scholarship and service. </a:t>
            </a:r>
            <a:r>
              <a:rPr lang="en"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(Bower, 2001; Blair &amp; Monske, 2003; Schifter, 2004; Brary, Harris and Major, 2007; Tabata and Johnsrud, 2008; Seaman, 2009; Gutman, 2012; Hopewell, 2012; Raffo, et al., 2015)</a:t>
            </a:r>
          </a:p>
          <a:p>
            <a:pPr marL="285750" marR="0" lvl="0" indent="-2603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87500"/>
              <a:buFont typeface="Arial"/>
              <a:buChar char="•"/>
            </a:pPr>
            <a:r>
              <a:rPr lang="en"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 &amp; T committees often fail to grasp the significant amount of labor required to develop quality online classes, so </a:t>
            </a:r>
            <a:r>
              <a:rPr lang="en" sz="1600" b="0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it is given less credit toward promotion and tenure than it deserves</a:t>
            </a:r>
            <a:r>
              <a:rPr lang="en"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en"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(Blair and Monske, 2003; Schell, 2004; Green, et al., 2009; Orr, Williams &amp; Pennington, 2009; Simpson, 2010)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Literature Review</a:t>
            </a:r>
          </a:p>
        </p:txBody>
      </p:sp>
      <p:sp>
        <p:nvSpPr>
          <p:cNvPr id="279" name="Shape 279"/>
          <p:cNvSpPr txBox="1">
            <a:spLocks noGrp="1"/>
          </p:cNvSpPr>
          <p:nvPr>
            <p:ph type="body" idx="1"/>
          </p:nvPr>
        </p:nvSpPr>
        <p:spPr>
          <a:xfrm>
            <a:off x="311700" y="101772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28575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"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 national survey of doctorate-granting institutions revealed that </a:t>
            </a:r>
            <a:r>
              <a:rPr lang="en" sz="1800" b="0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one third </a:t>
            </a:r>
            <a:r>
              <a:rPr lang="en"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of the faculty </a:t>
            </a:r>
            <a:r>
              <a:rPr lang="en" sz="1800" b="0" i="0" u="sng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did not know </a:t>
            </a:r>
            <a:r>
              <a:rPr lang="en"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if their online teaching would factor in promotion and tenure decisions, and </a:t>
            </a:r>
            <a:r>
              <a:rPr lang="en" sz="1800" b="0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forty percent </a:t>
            </a:r>
            <a:r>
              <a:rPr lang="en"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believed it </a:t>
            </a:r>
            <a:r>
              <a:rPr lang="en" sz="1800" b="0" i="0" u="sng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would not have a positive impact</a:t>
            </a:r>
            <a:r>
              <a:rPr lang="en"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on their promotion and tenure. </a:t>
            </a:r>
            <a:r>
              <a:rPr lang="en"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(Hoyt &amp; Oviatt, 2013) </a:t>
            </a:r>
          </a:p>
          <a:p>
            <a:pPr marL="285750" marR="0" lvl="0" indent="-2857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"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Current practice is to give </a:t>
            </a:r>
            <a:r>
              <a:rPr lang="en" sz="1800" b="0" i="0" u="none" strike="noStrike" cap="none">
                <a:solidFill>
                  <a:srgbClr val="B45F06"/>
                </a:solidFill>
                <a:latin typeface="Arial"/>
                <a:ea typeface="Arial"/>
                <a:cs typeface="Arial"/>
                <a:sym typeface="Arial"/>
              </a:rPr>
              <a:t>considerable weight to course evaluations</a:t>
            </a:r>
            <a:r>
              <a:rPr lang="en"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in </a:t>
            </a:r>
            <a:r>
              <a:rPr lang="en" sz="1800" b="0" i="0" u="none" strike="noStrike" cap="none">
                <a:solidFill>
                  <a:srgbClr val="B45F06"/>
                </a:solidFill>
                <a:latin typeface="Arial"/>
                <a:ea typeface="Arial"/>
                <a:cs typeface="Arial"/>
                <a:sym typeface="Arial"/>
              </a:rPr>
              <a:t>assessing</a:t>
            </a:r>
            <a:r>
              <a:rPr lang="en"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a faculty member’s </a:t>
            </a:r>
            <a:r>
              <a:rPr lang="en" sz="1800" b="0" i="0" u="none" strike="noStrike" cap="none">
                <a:solidFill>
                  <a:srgbClr val="B45F06"/>
                </a:solidFill>
                <a:latin typeface="Arial"/>
                <a:ea typeface="Arial"/>
                <a:cs typeface="Arial"/>
                <a:sym typeface="Arial"/>
              </a:rPr>
              <a:t>teaching</a:t>
            </a:r>
            <a:r>
              <a:rPr lang="en"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. Typically, </a:t>
            </a:r>
            <a:r>
              <a:rPr lang="en" sz="1800" b="0" i="0" u="none" strike="noStrike" cap="none">
                <a:solidFill>
                  <a:srgbClr val="B45F06"/>
                </a:solidFill>
                <a:latin typeface="Arial"/>
                <a:ea typeface="Arial"/>
                <a:cs typeface="Arial"/>
                <a:sym typeface="Arial"/>
              </a:rPr>
              <a:t>evaluations</a:t>
            </a:r>
            <a:r>
              <a:rPr lang="en"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for </a:t>
            </a:r>
            <a:r>
              <a:rPr lang="en" sz="1800" b="0" i="0" u="none" strike="noStrike" cap="none">
                <a:solidFill>
                  <a:srgbClr val="B45F06"/>
                </a:solidFill>
                <a:latin typeface="Arial"/>
                <a:ea typeface="Arial"/>
                <a:cs typeface="Arial"/>
                <a:sym typeface="Arial"/>
              </a:rPr>
              <a:t>online courses</a:t>
            </a:r>
            <a:r>
              <a:rPr lang="en"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800" b="0" i="0" u="none" strike="noStrike" cap="none">
                <a:solidFill>
                  <a:srgbClr val="B45F06"/>
                </a:solidFill>
                <a:latin typeface="Arial"/>
                <a:ea typeface="Arial"/>
                <a:cs typeface="Arial"/>
                <a:sym typeface="Arial"/>
              </a:rPr>
              <a:t>are</a:t>
            </a:r>
            <a:r>
              <a:rPr lang="en">
                <a:solidFill>
                  <a:srgbClr val="B45F06"/>
                </a:solidFill>
              </a:rPr>
              <a:t>n’t </a:t>
            </a:r>
            <a:r>
              <a:rPr lang="en" sz="1800" b="0" i="0" u="none" strike="noStrike" cap="none">
                <a:solidFill>
                  <a:srgbClr val="B45F06"/>
                </a:solidFill>
                <a:latin typeface="Arial"/>
                <a:ea typeface="Arial"/>
                <a:cs typeface="Arial"/>
                <a:sym typeface="Arial"/>
              </a:rPr>
              <a:t>different </a:t>
            </a:r>
            <a:r>
              <a:rPr lang="en"/>
              <a:t>from</a:t>
            </a:r>
            <a:r>
              <a:rPr lang="en"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traditional; </a:t>
            </a:r>
            <a:r>
              <a:rPr lang="en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“Student Evaluation of Teaching: The Inequity of Faculty Scores in Online versus Face-to-Face Courses.”</a:t>
            </a:r>
            <a:r>
              <a:rPr lang="en"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(Sullivan et al., 2013; Speaks, et al., 2015;Tobin, 2015)</a:t>
            </a:r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 txBox="1">
            <a:spLocks noGrp="1"/>
          </p:cNvSpPr>
          <p:nvPr>
            <p:ph type="subTitle" idx="1"/>
          </p:nvPr>
        </p:nvSpPr>
        <p:spPr>
          <a:xfrm>
            <a:off x="1371600" y="2114550"/>
            <a:ext cx="6400800" cy="1314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800"/>
              <a:t>Recommendations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Recommendations</a:t>
            </a:r>
          </a:p>
        </p:txBody>
      </p:sp>
      <p:sp>
        <p:nvSpPr>
          <p:cNvPr id="290" name="Shape 290"/>
          <p:cNvSpPr txBox="1">
            <a:spLocks noGrp="1"/>
          </p:cNvSpPr>
          <p:nvPr>
            <p:ph type="body" idx="1"/>
          </p:nvPr>
        </p:nvSpPr>
        <p:spPr>
          <a:xfrm>
            <a:off x="311700" y="10817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5560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Char char="●"/>
            </a:pPr>
            <a:r>
              <a:rPr lang="en" sz="2000" dirty="0"/>
              <a:t>Establish a clear policy on P&amp;T on the value of faculty developing quality online courses from start to finish. </a:t>
            </a:r>
          </a:p>
          <a:p>
            <a:pPr marL="457200" lvl="0" indent="-35560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Char char="●"/>
            </a:pPr>
            <a:r>
              <a:rPr lang="en" sz="2000" dirty="0"/>
              <a:t>Mentor junior faculty to determine what an academic path one would take in the P&amp;T process.</a:t>
            </a:r>
          </a:p>
          <a:p>
            <a:pPr marL="457200" lvl="0" indent="-35560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Char char="●"/>
            </a:pPr>
            <a:r>
              <a:rPr lang="en" sz="2000" dirty="0"/>
              <a:t>Call to administrators and P&amp;T committee members to understand the time, effort, and cost of “quality” online education.</a:t>
            </a:r>
          </a:p>
          <a:p>
            <a:pPr marL="457200" lvl="0" indent="-35560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Char char="●"/>
            </a:pPr>
            <a:r>
              <a:rPr lang="en" sz="2000" dirty="0"/>
              <a:t>Align course evaluations to online format.</a:t>
            </a:r>
          </a:p>
          <a:p>
            <a:pPr marL="457200" lvl="0" indent="-35560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Char char="●"/>
            </a:pPr>
            <a:r>
              <a:rPr lang="en" sz="2000" dirty="0">
                <a:solidFill>
                  <a:schemeClr val="dk1"/>
                </a:solidFill>
              </a:rPr>
              <a:t>Provide professional development in quality online course development.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 txBox="1">
            <a:spLocks noGrp="1"/>
          </p:cNvSpPr>
          <p:nvPr>
            <p:ph type="subTitle" idx="1"/>
          </p:nvPr>
        </p:nvSpPr>
        <p:spPr>
          <a:xfrm>
            <a:off x="1371600" y="2114550"/>
            <a:ext cx="6400800" cy="1314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Questions? 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34375"/>
              <a:buFont typeface="Arial"/>
              <a:buNone/>
            </a:pPr>
            <a:r>
              <a:rPr lang="en"/>
              <a:t>Thank you for your attendance!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/>
              <a:t>About NMSU</a:t>
            </a:r>
          </a:p>
        </p:txBody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Char char="●"/>
            </a:pPr>
            <a:r>
              <a:rPr lang="en" dirty="0">
                <a:solidFill>
                  <a:srgbClr val="000000"/>
                </a:solidFill>
              </a:rPr>
              <a:t>Public land grant institution </a:t>
            </a:r>
            <a:r>
              <a:rPr lang="en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Char char="●"/>
            </a:pPr>
            <a:r>
              <a:rPr lang="en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Hispanic-serving, </a:t>
            </a:r>
            <a:r>
              <a:rPr lang="en" dirty="0">
                <a:solidFill>
                  <a:srgbClr val="000000"/>
                </a:solidFill>
              </a:rPr>
              <a:t>doctoral granting </a:t>
            </a:r>
          </a:p>
          <a:p>
            <a: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Char char="●"/>
            </a:pPr>
            <a:r>
              <a:rPr lang="en" dirty="0">
                <a:solidFill>
                  <a:srgbClr val="000000"/>
                </a:solidFill>
              </a:rPr>
              <a:t>H</a:t>
            </a:r>
            <a:r>
              <a:rPr lang="en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igh research activity </a:t>
            </a:r>
            <a:r>
              <a:rPr lang="en" dirty="0">
                <a:solidFill>
                  <a:srgbClr val="000000"/>
                </a:solidFill>
              </a:rPr>
              <a:t>R2 </a:t>
            </a:r>
            <a:r>
              <a:rPr lang="en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Carnegie Classification </a:t>
            </a:r>
          </a:p>
          <a:p>
            <a: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●"/>
            </a:pPr>
            <a:r>
              <a:rPr lang="en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15,490 undergraduate and graduate students </a:t>
            </a:r>
            <a:r>
              <a:rPr lang="en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(NMSU, 2016).</a:t>
            </a:r>
          </a:p>
          <a:p>
            <a: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●"/>
            </a:pPr>
            <a:r>
              <a:rPr lang="en" dirty="0">
                <a:solidFill>
                  <a:srgbClr val="000000"/>
                </a:solidFill>
              </a:rPr>
              <a:t>O</a:t>
            </a:r>
            <a:r>
              <a:rPr lang="en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ffers wide variety of programs through its Graduate School </a:t>
            </a:r>
          </a:p>
          <a:p>
            <a: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●"/>
            </a:pPr>
            <a:r>
              <a:rPr lang="en" dirty="0">
                <a:solidFill>
                  <a:srgbClr val="000000"/>
                </a:solidFill>
              </a:rPr>
              <a:t>Six academic </a:t>
            </a:r>
            <a:r>
              <a:rPr lang="en" dirty="0" smtClean="0">
                <a:solidFill>
                  <a:srgbClr val="000000"/>
                </a:solidFill>
              </a:rPr>
              <a:t>colleges</a:t>
            </a:r>
            <a:endParaRPr lang="en" dirty="0">
              <a:solidFill>
                <a:srgbClr val="000000"/>
              </a:solidFill>
            </a:endParaRPr>
          </a:p>
          <a:p>
            <a:pPr marL="914400" marR="0" lvl="1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○"/>
            </a:pPr>
            <a:r>
              <a:rPr lang="en" sz="18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Agricultural, Consumer, and Environmental Sciences</a:t>
            </a:r>
            <a:r>
              <a:rPr lang="en" sz="1800" dirty="0" smtClean="0">
                <a:solidFill>
                  <a:srgbClr val="000000"/>
                </a:solidFill>
              </a:rPr>
              <a:t>;</a:t>
            </a:r>
            <a:r>
              <a:rPr lang="en" sz="18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Arts </a:t>
            </a:r>
            <a:r>
              <a:rPr lang="en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and Sciences</a:t>
            </a:r>
            <a:r>
              <a:rPr lang="en" sz="1800" dirty="0">
                <a:solidFill>
                  <a:srgbClr val="000000"/>
                </a:solidFill>
              </a:rPr>
              <a:t>;</a:t>
            </a:r>
            <a:r>
              <a:rPr lang="en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Business</a:t>
            </a:r>
            <a:r>
              <a:rPr lang="en" sz="1800" dirty="0">
                <a:solidFill>
                  <a:srgbClr val="000000"/>
                </a:solidFill>
              </a:rPr>
              <a:t>;</a:t>
            </a:r>
            <a:r>
              <a:rPr lang="en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Education</a:t>
            </a:r>
            <a:r>
              <a:rPr lang="en" sz="1800" dirty="0">
                <a:solidFill>
                  <a:srgbClr val="000000"/>
                </a:solidFill>
              </a:rPr>
              <a:t>;</a:t>
            </a:r>
            <a:r>
              <a:rPr lang="en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Engineering; and Health and Social Services. </a:t>
            </a:r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endParaRPr sz="300" b="0" i="0" u="none" strike="noStrike" cap="none" dirty="0">
              <a:solidFill>
                <a:srgbClr val="3B3B3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endParaRPr sz="24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/>
              <a:t>Programs at NMSU</a:t>
            </a:r>
          </a:p>
        </p:txBody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455400" y="1151325"/>
            <a:ext cx="3243300" cy="479700"/>
          </a:xfrm>
          <a:prstGeom prst="rect">
            <a:avLst/>
          </a:prstGeom>
          <a:noFill/>
          <a:ln w="9525" cap="flat" cmpd="sng">
            <a:solidFill>
              <a:schemeClr val="dk1"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University Degrees</a:t>
            </a:r>
          </a:p>
          <a:p>
            <a: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">
                <a:solidFill>
                  <a:srgbClr val="000000"/>
                </a:solidFill>
              </a:rPr>
              <a:t> </a:t>
            </a:r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Shape 101"/>
          <p:cNvSpPr txBox="1">
            <a:spLocks noGrp="1"/>
          </p:cNvSpPr>
          <p:nvPr>
            <p:ph type="body" idx="2"/>
          </p:nvPr>
        </p:nvSpPr>
        <p:spPr>
          <a:xfrm>
            <a:off x="179375" y="1543081"/>
            <a:ext cx="4040100" cy="2312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>
                <a:latin typeface="Arial"/>
                <a:ea typeface="Arial"/>
                <a:cs typeface="Arial"/>
                <a:sym typeface="Arial"/>
              </a:rPr>
              <a:t>21 Doctoral Programs</a:t>
            </a:r>
          </a:p>
          <a:p>
            <a:pPr lvl="0">
              <a:spcBef>
                <a:spcPts val="0"/>
              </a:spcBef>
              <a:buNone/>
            </a:pPr>
            <a:r>
              <a:rPr lang="en" sz="1800">
                <a:latin typeface="Arial"/>
                <a:ea typeface="Arial"/>
                <a:cs typeface="Arial"/>
                <a:sym typeface="Arial"/>
              </a:rPr>
              <a:t>51 Masters’ Programs</a:t>
            </a:r>
          </a:p>
          <a:p>
            <a:pPr lvl="0">
              <a:spcBef>
                <a:spcPts val="0"/>
              </a:spcBef>
              <a:buNone/>
            </a:pPr>
            <a:r>
              <a:rPr lang="en" sz="1800">
                <a:latin typeface="Arial"/>
                <a:ea typeface="Arial"/>
                <a:cs typeface="Arial"/>
                <a:sym typeface="Arial"/>
              </a:rPr>
              <a:t>87 Baccalaureate Programs</a:t>
            </a:r>
          </a:p>
        </p:txBody>
      </p:sp>
      <p:sp>
        <p:nvSpPr>
          <p:cNvPr id="102" name="Shape 102"/>
          <p:cNvSpPr txBox="1">
            <a:spLocks noGrp="1"/>
          </p:cNvSpPr>
          <p:nvPr>
            <p:ph type="body" idx="3"/>
          </p:nvPr>
        </p:nvSpPr>
        <p:spPr>
          <a:xfrm>
            <a:off x="4732400" y="1063375"/>
            <a:ext cx="3750300" cy="479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>
                <a:latin typeface="Arial"/>
                <a:ea typeface="Arial"/>
                <a:cs typeface="Arial"/>
                <a:sym typeface="Arial"/>
              </a:rPr>
              <a:t>DE Degree Programs</a:t>
            </a:r>
          </a:p>
        </p:txBody>
      </p:sp>
      <p:sp>
        <p:nvSpPr>
          <p:cNvPr id="103" name="Shape 103"/>
          <p:cNvSpPr txBox="1">
            <a:spLocks noGrp="1"/>
          </p:cNvSpPr>
          <p:nvPr>
            <p:ph type="body" idx="4"/>
          </p:nvPr>
        </p:nvSpPr>
        <p:spPr>
          <a:xfrm>
            <a:off x="4586600" y="1543081"/>
            <a:ext cx="4041900" cy="2312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1800">
                <a:latin typeface="Arial"/>
                <a:ea typeface="Arial"/>
                <a:cs typeface="Arial"/>
                <a:sym typeface="Arial"/>
              </a:rPr>
              <a:t>3   PhD Degree Programs</a:t>
            </a: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1800">
                <a:latin typeface="Arial"/>
                <a:ea typeface="Arial"/>
                <a:cs typeface="Arial"/>
                <a:sym typeface="Arial"/>
              </a:rPr>
              <a:t>20 Masters’ Degree Programs</a:t>
            </a: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1800">
                <a:latin typeface="Arial"/>
                <a:ea typeface="Arial"/>
                <a:cs typeface="Arial"/>
                <a:sym typeface="Arial"/>
              </a:rPr>
              <a:t>8   Bachelor Degree Programs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800">
                <a:latin typeface="Arial"/>
                <a:ea typeface="Arial"/>
                <a:cs typeface="Arial"/>
                <a:sym typeface="Arial"/>
              </a:rPr>
              <a:t>3   Graduate Certificate Programs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800">
                <a:latin typeface="Arial"/>
                <a:ea typeface="Arial"/>
                <a:cs typeface="Arial"/>
                <a:sym typeface="Arial"/>
              </a:rPr>
              <a:t>3   Endorsements</a:t>
            </a: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1800">
                <a:latin typeface="Arial"/>
                <a:ea typeface="Arial"/>
                <a:cs typeface="Arial"/>
                <a:sym typeface="Arial"/>
              </a:rPr>
              <a:t>2   Licensures 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l">
              <a:spcBef>
                <a:spcPts val="0"/>
              </a:spcBef>
              <a:buNone/>
            </a:pPr>
            <a:r>
              <a:rPr lang="en" sz="3000">
                <a:latin typeface="Arial"/>
                <a:ea typeface="Arial"/>
                <a:cs typeface="Arial"/>
                <a:sym typeface="Arial"/>
              </a:rPr>
              <a:t>Distance Education Snapshot FY16</a:t>
            </a:r>
          </a:p>
        </p:txBody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2857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lnSpc>
                <a:spcPct val="115000"/>
              </a:lnSpc>
              <a:spcBef>
                <a:spcPts val="1600"/>
              </a:spcBef>
              <a:buSzPct val="100000"/>
              <a:buFont typeface="Arial"/>
            </a:pPr>
            <a:r>
              <a:rPr lang="en" sz="2400" dirty="0">
                <a:latin typeface="Arial"/>
                <a:ea typeface="Arial"/>
                <a:cs typeface="Arial"/>
                <a:sym typeface="Arial"/>
              </a:rPr>
              <a:t>Average 550 DE courses per </a:t>
            </a:r>
            <a:r>
              <a:rPr lang="en" sz="2400" dirty="0" smtClean="0">
                <a:latin typeface="Arial"/>
                <a:ea typeface="Arial"/>
                <a:cs typeface="Arial"/>
                <a:sym typeface="Arial"/>
              </a:rPr>
              <a:t>semester</a:t>
            </a:r>
          </a:p>
          <a:p>
            <a:pPr marL="457200" lvl="0" indent="-419100" rtl="0">
              <a:lnSpc>
                <a:spcPct val="115000"/>
              </a:lnSpc>
              <a:spcBef>
                <a:spcPts val="1600"/>
              </a:spcBef>
              <a:buSzPct val="100000"/>
              <a:buFont typeface="Arial"/>
            </a:pPr>
            <a:r>
              <a:rPr lang="en" sz="2400" dirty="0" smtClean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480-485 </a:t>
            </a:r>
            <a:r>
              <a:rPr lang="en" sz="2400" dirty="0">
                <a:latin typeface="Arial"/>
                <a:ea typeface="Arial"/>
                <a:cs typeface="Arial"/>
                <a:sym typeface="Arial"/>
              </a:rPr>
              <a:t>faculty teaching DE courses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Overview of Study</a:t>
            </a:r>
          </a:p>
        </p:txBody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457200" y="1047750"/>
            <a:ext cx="83751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rgbClr val="000000"/>
                </a:solidFill>
              </a:rPr>
              <a:t>The focus of this study was to determine </a:t>
            </a:r>
            <a:r>
              <a:rPr lang="en" dirty="0">
                <a:solidFill>
                  <a:srgbClr val="000000"/>
                </a:solidFill>
              </a:rPr>
              <a:t>whether developing a “quality” (peer-reviewed) online course receives credit in the promotion and tenure process at 4-year public universities in the western United States.  </a:t>
            </a:r>
            <a:r>
              <a:rPr lang="en" u="sng" dirty="0">
                <a:solidFill>
                  <a:srgbClr val="C00000"/>
                </a:solidFill>
              </a:rPr>
              <a:t> 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68750"/>
              <a:buFont typeface="Arial"/>
              <a:buNone/>
            </a:pPr>
            <a:r>
              <a:rPr lang="en" sz="1600" b="1" dirty="0">
                <a:solidFill>
                  <a:srgbClr val="000000"/>
                </a:solidFill>
                <a:highlight>
                  <a:srgbClr val="FFFFFF"/>
                </a:highlight>
              </a:rPr>
              <a:t>Research Questions</a:t>
            </a:r>
          </a:p>
          <a:p>
            <a:pPr marL="457200" lvl="0" indent="-2286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AutoNum type="arabicPeriod"/>
            </a:pPr>
            <a:r>
              <a:rPr lang="en" sz="1400" i="1" dirty="0">
                <a:solidFill>
                  <a:schemeClr val="dk1"/>
                </a:solidFill>
                <a:highlight>
                  <a:srgbClr val="FFFFFF"/>
                </a:highlight>
              </a:rPr>
              <a:t>Does your department have a well-developed and explicitly stated policy for rewarding “quality” online course development in the promotion and tenure process?</a:t>
            </a:r>
          </a:p>
          <a:p>
            <a:pPr marL="457200" lvl="0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AutoNum type="arabicPeriod"/>
            </a:pPr>
            <a:r>
              <a:rPr lang="en" sz="1400" i="1" dirty="0">
                <a:solidFill>
                  <a:schemeClr val="dk1"/>
                </a:solidFill>
                <a:highlight>
                  <a:srgbClr val="FFFFFF"/>
                </a:highlight>
              </a:rPr>
              <a:t>If so, how is a “quality” online course valued in Promotion &amp; Tenure? 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xfrm>
            <a:off x="311700" y="185047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Literature Review</a:t>
            </a:r>
          </a:p>
        </p:txBody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231016" y="757747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285750" marR="0" lvl="0" indent="-260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87500"/>
              <a:buFont typeface="Arial"/>
              <a:buChar char="•"/>
            </a:pPr>
            <a:r>
              <a:rPr lang="en" sz="1600" b="0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Calls to include faculty effort in teaching quality online courses in promotion and tenure considerations </a:t>
            </a:r>
            <a:r>
              <a:rPr lang="en"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have been made almost since these courses have been offered.</a:t>
            </a:r>
            <a:r>
              <a:rPr lang="en"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(Wolcott, 1997; Banas &amp; Emory, 1998; Roby et al, 2012)</a:t>
            </a:r>
          </a:p>
          <a:p>
            <a:pPr marL="285750" marR="0" lvl="0" indent="-2603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87500"/>
              <a:buFont typeface="Arial"/>
              <a:buChar char="•"/>
            </a:pPr>
            <a:r>
              <a:rPr lang="en"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Concerns that producing and teaching a quality online course will actually </a:t>
            </a:r>
            <a:r>
              <a:rPr lang="en" sz="1600" b="0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work against</a:t>
            </a:r>
            <a:r>
              <a:rPr lang="en"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a faculty member’s obtaining promotion and tenure, by taking time away from more highly valued scholarship and service. </a:t>
            </a:r>
            <a:r>
              <a:rPr lang="en"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(Bower, 2001; Blair &amp; Monske, 2003; Schifter, 2004; Brary, Harris and Major, 2007; Tabata and Johnsrud, 2008; Seaman, 2009; Gutman, 2012; Hopewell, 2012; Raffo, et al., 2015)</a:t>
            </a:r>
          </a:p>
          <a:p>
            <a:pPr marL="285750" marR="0" lvl="0" indent="-2603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87500"/>
              <a:buFont typeface="Arial"/>
              <a:buChar char="•"/>
            </a:pPr>
            <a:r>
              <a:rPr lang="en"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 &amp; T committees often fail to grasp the significant amount of labor required to develop quality online classes, so </a:t>
            </a:r>
            <a:r>
              <a:rPr lang="en" sz="1600" b="0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it is given less credit toward promotion and tenure than it deserves</a:t>
            </a:r>
            <a:r>
              <a:rPr lang="en"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en"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(Blair and Monske, 2003; Schell, 2004; Green, et al., 2009; Orr, Williams &amp; Pennington, 2009; Simpson, 2010)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Literature Review</a:t>
            </a:r>
          </a:p>
        </p:txBody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311700" y="101772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28575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"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 national survey of doctorate-granting institutions revealed that </a:t>
            </a:r>
            <a:r>
              <a:rPr lang="en" sz="1800" b="0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one third </a:t>
            </a:r>
            <a:r>
              <a:rPr lang="en"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of the faculty </a:t>
            </a:r>
            <a:r>
              <a:rPr lang="en" sz="1800" b="0" i="0" u="sng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did not know </a:t>
            </a:r>
            <a:r>
              <a:rPr lang="en"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if their online teaching would factor in promotion and tenure decisions, and </a:t>
            </a:r>
            <a:r>
              <a:rPr lang="en" sz="1800" b="0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forty percent </a:t>
            </a:r>
            <a:r>
              <a:rPr lang="en"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believed it </a:t>
            </a:r>
            <a:r>
              <a:rPr lang="en" sz="1800" b="0" i="0" u="sng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would not have a positive impact</a:t>
            </a:r>
            <a:r>
              <a:rPr lang="en"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on their promotion and tenure. </a:t>
            </a:r>
            <a:r>
              <a:rPr lang="en"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(Hoyt &amp; Oviatt, 2013) </a:t>
            </a:r>
          </a:p>
          <a:p>
            <a:pPr marL="285750" marR="0" lvl="0" indent="-2857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"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Current practice is to give </a:t>
            </a:r>
            <a:r>
              <a:rPr lang="en" sz="1800" b="0" i="0" u="none" strike="noStrike" cap="none">
                <a:solidFill>
                  <a:srgbClr val="B45F06"/>
                </a:solidFill>
                <a:latin typeface="Arial"/>
                <a:ea typeface="Arial"/>
                <a:cs typeface="Arial"/>
                <a:sym typeface="Arial"/>
              </a:rPr>
              <a:t>considerable weight to course evaluations</a:t>
            </a:r>
            <a:r>
              <a:rPr lang="en"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in </a:t>
            </a:r>
            <a:r>
              <a:rPr lang="en" sz="1800" b="0" i="0" u="none" strike="noStrike" cap="none">
                <a:solidFill>
                  <a:srgbClr val="B45F06"/>
                </a:solidFill>
                <a:latin typeface="Arial"/>
                <a:ea typeface="Arial"/>
                <a:cs typeface="Arial"/>
                <a:sym typeface="Arial"/>
              </a:rPr>
              <a:t>assessing</a:t>
            </a:r>
            <a:r>
              <a:rPr lang="en"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a faculty member’s </a:t>
            </a:r>
            <a:r>
              <a:rPr lang="en" sz="1800" b="0" i="0" u="none" strike="noStrike" cap="none">
                <a:solidFill>
                  <a:srgbClr val="B45F06"/>
                </a:solidFill>
                <a:latin typeface="Arial"/>
                <a:ea typeface="Arial"/>
                <a:cs typeface="Arial"/>
                <a:sym typeface="Arial"/>
              </a:rPr>
              <a:t>teaching</a:t>
            </a:r>
            <a:r>
              <a:rPr lang="en"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. Typically, </a:t>
            </a:r>
            <a:r>
              <a:rPr lang="en" sz="1800" b="0" i="0" u="none" strike="noStrike" cap="none">
                <a:solidFill>
                  <a:srgbClr val="B45F06"/>
                </a:solidFill>
                <a:latin typeface="Arial"/>
                <a:ea typeface="Arial"/>
                <a:cs typeface="Arial"/>
                <a:sym typeface="Arial"/>
              </a:rPr>
              <a:t>evaluations</a:t>
            </a:r>
            <a:r>
              <a:rPr lang="en"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for </a:t>
            </a:r>
            <a:r>
              <a:rPr lang="en" sz="1800" b="0" i="0" u="none" strike="noStrike" cap="none">
                <a:solidFill>
                  <a:srgbClr val="B45F06"/>
                </a:solidFill>
                <a:latin typeface="Arial"/>
                <a:ea typeface="Arial"/>
                <a:cs typeface="Arial"/>
                <a:sym typeface="Arial"/>
              </a:rPr>
              <a:t>online courses</a:t>
            </a:r>
            <a:r>
              <a:rPr lang="en"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800" b="0" i="0" u="none" strike="noStrike" cap="none">
                <a:solidFill>
                  <a:srgbClr val="B45F06"/>
                </a:solidFill>
                <a:latin typeface="Arial"/>
                <a:ea typeface="Arial"/>
                <a:cs typeface="Arial"/>
                <a:sym typeface="Arial"/>
              </a:rPr>
              <a:t>are</a:t>
            </a:r>
            <a:r>
              <a:rPr lang="en">
                <a:solidFill>
                  <a:srgbClr val="B45F06"/>
                </a:solidFill>
              </a:rPr>
              <a:t>n’t </a:t>
            </a:r>
            <a:r>
              <a:rPr lang="en" sz="1800" b="0" i="0" u="none" strike="noStrike" cap="none">
                <a:solidFill>
                  <a:srgbClr val="B45F06"/>
                </a:solidFill>
                <a:latin typeface="Arial"/>
                <a:ea typeface="Arial"/>
                <a:cs typeface="Arial"/>
                <a:sym typeface="Arial"/>
              </a:rPr>
              <a:t>different </a:t>
            </a:r>
            <a:r>
              <a:rPr lang="en"/>
              <a:t>from</a:t>
            </a:r>
            <a:r>
              <a:rPr lang="en"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traditional; </a:t>
            </a:r>
            <a:r>
              <a:rPr lang="en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“Student Evaluation of Teaching: The Inequity of Faculty Scores in Online versus Face-to-Face Courses.”</a:t>
            </a:r>
            <a:r>
              <a:rPr lang="en"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(Sullivan et al., 2013; Speaks, et al., 2015;Tobin, 2015)</a:t>
            </a:r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1916</Words>
  <Application>Microsoft Office PowerPoint</Application>
  <PresentationFormat>On-screen Show (16:9)</PresentationFormat>
  <Paragraphs>212</Paragraphs>
  <Slides>38</Slides>
  <Notes>38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Blank Presentation</vt:lpstr>
      <vt:lpstr> Quality Online Course Development:  Its Role in Promotion &amp; Tenure  Quality Matters 8th Annual Conference</vt:lpstr>
      <vt:lpstr>NMSU Research Team</vt:lpstr>
      <vt:lpstr>Slide 3</vt:lpstr>
      <vt:lpstr>About NMSU</vt:lpstr>
      <vt:lpstr>Programs at NMSU</vt:lpstr>
      <vt:lpstr>Distance Education Snapshot FY16</vt:lpstr>
      <vt:lpstr>Overview of Study</vt:lpstr>
      <vt:lpstr>Literature Review</vt:lpstr>
      <vt:lpstr>Literature Review</vt:lpstr>
      <vt:lpstr>Methods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Comments “compared to journal article” </vt:lpstr>
      <vt:lpstr>Comments “compared to journal article” </vt:lpstr>
      <vt:lpstr>Slide 20</vt:lpstr>
      <vt:lpstr>Slide 21</vt:lpstr>
      <vt:lpstr>5 Year Outlook Summary  </vt:lpstr>
      <vt:lpstr>5 Year Outlook Summary  </vt:lpstr>
      <vt:lpstr>5 Year Outlook Summary  </vt:lpstr>
      <vt:lpstr>Slide 25</vt:lpstr>
      <vt:lpstr>Interviewees’ Profile </vt:lpstr>
      <vt:lpstr>Slide 27</vt:lpstr>
      <vt:lpstr>Qualitative Results </vt:lpstr>
      <vt:lpstr>Hiring and Contract Expectations Re: Online Course Development &amp; Teaching</vt:lpstr>
      <vt:lpstr>Research Question 1 </vt:lpstr>
      <vt:lpstr>Research Question 2 </vt:lpstr>
      <vt:lpstr>Conclusions </vt:lpstr>
      <vt:lpstr>Comparsion to Literature Review </vt:lpstr>
      <vt:lpstr>Literature Review</vt:lpstr>
      <vt:lpstr>Literature Review</vt:lpstr>
      <vt:lpstr>Slide 36</vt:lpstr>
      <vt:lpstr>Recommendations</vt:lpstr>
      <vt:lpstr>Slide 38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Quality Online Course Development:  Its Role in Promotion &amp; Tenure  Quality Matters 8th Annual Conference</dc:title>
  <dc:creator>johnssandy</dc:creator>
  <cp:lastModifiedBy>johnssandy</cp:lastModifiedBy>
  <cp:revision>3</cp:revision>
  <dcterms:modified xsi:type="dcterms:W3CDTF">2016-11-03T22:46:11Z</dcterms:modified>
</cp:coreProperties>
</file>