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750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88" r:id="rId6"/>
    <p:sldId id="289" r:id="rId7"/>
    <p:sldId id="261" r:id="rId8"/>
    <p:sldId id="258" r:id="rId9"/>
    <p:sldId id="262" r:id="rId10"/>
    <p:sldId id="263" r:id="rId11"/>
    <p:sldId id="264" r:id="rId12"/>
    <p:sldId id="265" r:id="rId13"/>
    <p:sldId id="273" r:id="rId14"/>
    <p:sldId id="276" r:id="rId15"/>
    <p:sldId id="266" r:id="rId16"/>
    <p:sldId id="277" r:id="rId17"/>
    <p:sldId id="278" r:id="rId18"/>
    <p:sldId id="280" r:id="rId19"/>
    <p:sldId id="279" r:id="rId20"/>
    <p:sldId id="267" r:id="rId21"/>
    <p:sldId id="268" r:id="rId22"/>
    <p:sldId id="286" r:id="rId23"/>
    <p:sldId id="282" r:id="rId24"/>
    <p:sldId id="283" r:id="rId25"/>
    <p:sldId id="284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dt, Chui Kian" initials="SCK" lastIdx="6" clrIdx="0">
    <p:extLst>
      <p:ext uri="{19B8F6BF-5375-455C-9EA6-DF929625EA0E}">
        <p15:presenceInfo xmlns:p15="http://schemas.microsoft.com/office/powerpoint/2012/main" userId="S-1-5-21-4233619015-2080383946-645500451-5884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 autoAdjust="0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10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E36C9-5FD2-41DD-8ED0-9AAE9F092487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4F048-B9FE-49EA-A88B-2083540C8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2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F048-B9FE-49EA-A88B-2083540C85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F048-B9FE-49EA-A88B-2083540C85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6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F048-B9FE-49EA-A88B-2083540C85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9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F048-B9FE-49EA-A88B-2083540C85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9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2689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99618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2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3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792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122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5CAB6DB-8202-104A-B565-678BB1C75BE8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295DF51-564C-EE4C-989F-BA3511E446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749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The Meaning of quality in an online course to administrators, faculty, and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Esther Smidt, Rui Li, Jennifer Bunk, </a:t>
            </a:r>
          </a:p>
          <a:p>
            <a:pPr algn="ctr"/>
            <a:r>
              <a:rPr lang="en-US" dirty="0" smtClean="0"/>
              <a:t>Timothy Kochem, and Ashley McAndrew</a:t>
            </a:r>
          </a:p>
          <a:p>
            <a:pPr algn="ctr"/>
            <a:r>
              <a:rPr lang="en-US" dirty="0" smtClean="0"/>
              <a:t>West </a:t>
            </a:r>
            <a:r>
              <a:rPr lang="en-US" dirty="0"/>
              <a:t>Chester </a:t>
            </a:r>
            <a:r>
              <a:rPr lang="en-US" dirty="0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49972"/>
            <a:ext cx="6340804" cy="3581400"/>
          </a:xfrm>
        </p:spPr>
        <p:txBody>
          <a:bodyPr>
            <a:noAutofit/>
          </a:bodyPr>
          <a:lstStyle/>
          <a:p>
            <a:r>
              <a:rPr lang="en-US" sz="3200" dirty="0" err="1"/>
              <a:t>NVivo</a:t>
            </a:r>
            <a:r>
              <a:rPr lang="en-US" sz="3200" dirty="0"/>
              <a:t> </a:t>
            </a:r>
            <a:r>
              <a:rPr lang="en-US" sz="3200" dirty="0" smtClean="0"/>
              <a:t>10 </a:t>
            </a:r>
            <a:endParaRPr lang="en-US" sz="3200" dirty="0"/>
          </a:p>
          <a:p>
            <a:r>
              <a:rPr lang="en-US" sz="3200" dirty="0" smtClean="0"/>
              <a:t>Responses read </a:t>
            </a:r>
            <a:r>
              <a:rPr lang="en-US" sz="3200" dirty="0"/>
              <a:t>and broad themes </a:t>
            </a:r>
            <a:r>
              <a:rPr lang="en-US" sz="3200" dirty="0" smtClean="0"/>
              <a:t>established</a:t>
            </a:r>
          </a:p>
          <a:p>
            <a:r>
              <a:rPr lang="en-US" sz="3200" dirty="0" smtClean="0"/>
              <a:t>Responses coded </a:t>
            </a:r>
            <a:r>
              <a:rPr lang="en-US" sz="3200" dirty="0"/>
              <a:t>in detail based on previously identified and newly arisen </a:t>
            </a:r>
            <a:r>
              <a:rPr lang="en-US" sz="3200" dirty="0" smtClean="0"/>
              <a:t>themes</a:t>
            </a:r>
            <a:endParaRPr lang="en-US" sz="3200" dirty="0"/>
          </a:p>
          <a:p>
            <a:r>
              <a:rPr lang="en-US" sz="3200" dirty="0"/>
              <a:t>Representative excerpts </a:t>
            </a:r>
            <a:endParaRPr lang="en-US" sz="3200" dirty="0" smtClean="0"/>
          </a:p>
          <a:p>
            <a:r>
              <a:rPr lang="en-US" sz="3200" dirty="0" smtClean="0"/>
              <a:t>Top 7 codes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04" y="2938061"/>
            <a:ext cx="4323809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9700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685800"/>
            <a:ext cx="5423338" cy="1485900"/>
          </a:xfrm>
        </p:spPr>
        <p:txBody>
          <a:bodyPr>
            <a:noAutofit/>
          </a:bodyPr>
          <a:lstStyle/>
          <a:p>
            <a:r>
              <a:rPr lang="en-US" dirty="0"/>
              <a:t>What is the meaning of ”quality” in an online course to administrators, faculty, and students?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388" y="476250"/>
            <a:ext cx="46672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#1 Comparable rigor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97584" y="1621410"/>
            <a:ext cx="5124311" cy="4949072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“Provide </a:t>
            </a:r>
            <a:r>
              <a:rPr lang="en-US" sz="2800" dirty="0"/>
              <a:t>materials and learning experiences digitally that result in </a:t>
            </a:r>
            <a:r>
              <a:rPr lang="en-US" sz="2800" b="1" dirty="0">
                <a:solidFill>
                  <a:srgbClr val="00B0F0"/>
                </a:solidFill>
              </a:rPr>
              <a:t>student learning outcome achievements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that are </a:t>
            </a:r>
            <a:r>
              <a:rPr lang="en-US" sz="2800" b="1" dirty="0">
                <a:solidFill>
                  <a:srgbClr val="FF0000"/>
                </a:solidFill>
              </a:rPr>
              <a:t>not statistically significant </a:t>
            </a:r>
            <a:r>
              <a:rPr lang="en-US" sz="2800" dirty="0"/>
              <a:t>from those results found in comparable courses taught in-person</a:t>
            </a:r>
            <a:r>
              <a:rPr lang="en-US" sz="2800" dirty="0" smtClean="0"/>
              <a:t>.”</a:t>
            </a:r>
            <a:r>
              <a:rPr lang="is-IS" sz="2800" dirty="0" smtClean="0"/>
              <a:t> </a:t>
            </a:r>
            <a:r>
              <a:rPr lang="is-IS" sz="2800" dirty="0"/>
              <a:t>(A001</a:t>
            </a:r>
            <a:r>
              <a:rPr lang="is-IS" sz="2800" dirty="0" smtClean="0"/>
              <a:t>)</a:t>
            </a:r>
          </a:p>
          <a:p>
            <a:pPr marL="0" indent="0">
              <a:buNone/>
            </a:pPr>
            <a:r>
              <a:rPr lang="is-IS" sz="2800" dirty="0" smtClean="0"/>
              <a:t>Co-Occurrence:</a:t>
            </a:r>
            <a:endParaRPr lang="en-US" sz="2800" dirty="0"/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comparable rigor</a:t>
            </a:r>
            <a:r>
              <a:rPr lang="en-US" sz="2800" dirty="0" smtClean="0"/>
              <a:t>/</a:t>
            </a:r>
            <a:r>
              <a:rPr lang="en-US" sz="2800" b="1" i="1" dirty="0" smtClean="0">
                <a:solidFill>
                  <a:srgbClr val="00B0F0"/>
                </a:solidFill>
              </a:rPr>
              <a:t>meets </a:t>
            </a:r>
            <a:r>
              <a:rPr lang="en-US" sz="2800" b="1" i="1" dirty="0">
                <a:solidFill>
                  <a:srgbClr val="00B0F0"/>
                </a:solidFill>
              </a:rPr>
              <a:t>objectives and </a:t>
            </a:r>
            <a:r>
              <a:rPr lang="en-US" sz="2800" b="1" i="1" dirty="0" smtClean="0">
                <a:solidFill>
                  <a:srgbClr val="00B0F0"/>
                </a:solidFill>
              </a:rPr>
              <a:t>outcomes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895" y="2707041"/>
            <a:ext cx="6299052" cy="35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#2 Clarity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97584" y="1536569"/>
            <a:ext cx="5124310" cy="4330831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</a:t>
            </a:r>
            <a:r>
              <a:rPr lang="en-US" sz="2800" dirty="0"/>
              <a:t>Quality means </a:t>
            </a:r>
            <a:r>
              <a:rPr lang="en-US" sz="2800" b="1" dirty="0">
                <a:solidFill>
                  <a:srgbClr val="FF0000"/>
                </a:solidFill>
              </a:rPr>
              <a:t>clear communication </a:t>
            </a:r>
            <a:r>
              <a:rPr lang="en-US" sz="2800" dirty="0"/>
              <a:t>with </a:t>
            </a:r>
            <a:r>
              <a:rPr lang="en-US" sz="2800" b="1" dirty="0">
                <a:solidFill>
                  <a:srgbClr val="FF0000"/>
                </a:solidFill>
              </a:rPr>
              <a:t>clearly-stated goals and objectives</a:t>
            </a:r>
            <a:r>
              <a:rPr lang="en-US" sz="2800" dirty="0"/>
              <a:t>. </a:t>
            </a:r>
            <a:r>
              <a:rPr lang="en-US" sz="2800" dirty="0" smtClean="0"/>
              <a:t>… Assignments </a:t>
            </a:r>
            <a:r>
              <a:rPr lang="en-US" sz="2800" dirty="0"/>
              <a:t>should be organized by due date with each task for a due date separated. Once a task is complete, the user should see that indicated. Professors need to be </a:t>
            </a:r>
            <a:r>
              <a:rPr lang="en-US" sz="2800" b="1" dirty="0">
                <a:solidFill>
                  <a:srgbClr val="FF0000"/>
                </a:solidFill>
              </a:rPr>
              <a:t>concise and clear </a:t>
            </a:r>
            <a:r>
              <a:rPr lang="en-US" sz="2800" dirty="0"/>
              <a:t>in their language of what is expected</a:t>
            </a:r>
            <a:r>
              <a:rPr lang="en-US" sz="2800" dirty="0" smtClean="0"/>
              <a:t>.” (</a:t>
            </a:r>
            <a:r>
              <a:rPr lang="en-US" sz="2800" dirty="0"/>
              <a:t>S313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894" y="2210059"/>
            <a:ext cx="6298219" cy="35131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954883" y="2355011"/>
            <a:ext cx="733245" cy="276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12656" y="4482860"/>
            <a:ext cx="733245" cy="276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#3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433714" cy="3581400"/>
          </a:xfrm>
        </p:spPr>
        <p:txBody>
          <a:bodyPr>
            <a:normAutofit/>
          </a:bodyPr>
          <a:lstStyle/>
          <a:p>
            <a:r>
              <a:rPr lang="en-US" sz="2800" dirty="0"/>
              <a:t>“Quality means … participating in </a:t>
            </a:r>
            <a:r>
              <a:rPr lang="en-US" sz="2800" b="1" dirty="0">
                <a:solidFill>
                  <a:srgbClr val="FF0000"/>
                </a:solidFill>
              </a:rPr>
              <a:t>meaningful discussions </a:t>
            </a:r>
            <a:r>
              <a:rPr lang="en-US" sz="2800" dirty="0"/>
              <a:t>with other students” (F018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314" y="2260858"/>
            <a:ext cx="6323426" cy="353034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960634" y="3747108"/>
            <a:ext cx="980771" cy="276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29175" y="2424391"/>
            <a:ext cx="980771" cy="276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#4 Meets Objectives and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450295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“The </a:t>
            </a:r>
            <a:r>
              <a:rPr lang="en-US" sz="2800" dirty="0"/>
              <a:t>university has </a:t>
            </a:r>
            <a:r>
              <a:rPr lang="en-US" sz="2800" b="1" dirty="0">
                <a:solidFill>
                  <a:srgbClr val="FF0000"/>
                </a:solidFill>
              </a:rPr>
              <a:t>well defined </a:t>
            </a:r>
            <a:r>
              <a:rPr lang="en-US" sz="2800" b="1" dirty="0" smtClean="0">
                <a:solidFill>
                  <a:srgbClr val="FF0000"/>
                </a:solidFill>
              </a:rPr>
              <a:t>standards</a:t>
            </a:r>
            <a:r>
              <a:rPr lang="en-US" sz="2800" dirty="0" smtClean="0"/>
              <a:t>” </a:t>
            </a:r>
            <a:r>
              <a:rPr lang="en-US" sz="2800" dirty="0"/>
              <a:t>(A009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895" y="2205378"/>
            <a:ext cx="6306845" cy="35225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51513" y="2363638"/>
            <a:ext cx="1925996" cy="3367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#5 Feedback </a:t>
            </a:r>
            <a:br>
              <a:rPr lang="en-US" dirty="0" smtClean="0"/>
            </a:br>
            <a:r>
              <a:rPr lang="en-US" dirty="0" smtClean="0"/>
              <a:t>#6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450295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Co-occur with students:</a:t>
            </a:r>
          </a:p>
          <a:p>
            <a:r>
              <a:rPr lang="en-US" sz="2800" dirty="0" smtClean="0"/>
              <a:t>“The </a:t>
            </a:r>
            <a:r>
              <a:rPr lang="en-US" sz="2800" dirty="0"/>
              <a:t>teacher needs to be </a:t>
            </a:r>
            <a:r>
              <a:rPr lang="en-US" sz="2800" b="1" dirty="0">
                <a:solidFill>
                  <a:srgbClr val="FFC000"/>
                </a:solidFill>
              </a:rPr>
              <a:t>available</a:t>
            </a:r>
            <a:r>
              <a:rPr lang="en-US" sz="2800" dirty="0"/>
              <a:t> during office hours, and reasonably </a:t>
            </a:r>
            <a:r>
              <a:rPr lang="en-US" sz="2800" b="1" dirty="0">
                <a:solidFill>
                  <a:srgbClr val="FFC000"/>
                </a:solidFill>
              </a:rPr>
              <a:t>responsive to emails</a:t>
            </a:r>
            <a:r>
              <a:rPr lang="en-US" sz="2800" dirty="0"/>
              <a:t>. The </a:t>
            </a:r>
            <a:r>
              <a:rPr lang="en-US" sz="2800" b="1" dirty="0">
                <a:solidFill>
                  <a:srgbClr val="FF0000"/>
                </a:solidFill>
              </a:rPr>
              <a:t>grading system should be immediate (computer graded) or [within] a week</a:t>
            </a:r>
            <a:r>
              <a:rPr lang="en-US" sz="2800" dirty="0" smtClean="0"/>
              <a:t>.” (</a:t>
            </a:r>
            <a:r>
              <a:rPr lang="en-US" sz="2800" dirty="0"/>
              <a:t>S206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895" y="2213757"/>
            <a:ext cx="6272339" cy="35057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693926" y="2532037"/>
            <a:ext cx="1428776" cy="4959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57761" y="3458163"/>
            <a:ext cx="1428776" cy="1173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09865" y="2278517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9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50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#5 Feedback </a:t>
            </a:r>
            <a:br>
              <a:rPr lang="en-US" dirty="0" smtClean="0"/>
            </a:br>
            <a:r>
              <a:rPr lang="en-US" dirty="0" smtClean="0"/>
              <a:t>#6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02221"/>
            <a:ext cx="4450295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Co-occur with faculty:</a:t>
            </a:r>
          </a:p>
          <a:p>
            <a:r>
              <a:rPr lang="en-US" sz="2800" dirty="0" smtClean="0"/>
              <a:t>“To </a:t>
            </a:r>
            <a:r>
              <a:rPr lang="en-US" sz="2800" dirty="0"/>
              <a:t>me, quality means the professor has been allotted </a:t>
            </a:r>
            <a:r>
              <a:rPr lang="en-US" sz="2800" b="1" dirty="0">
                <a:solidFill>
                  <a:srgbClr val="FF0000"/>
                </a:solidFill>
              </a:rPr>
              <a:t>adequate time </a:t>
            </a:r>
            <a:r>
              <a:rPr lang="en-US" sz="2800" dirty="0"/>
              <a:t>to participate in the course.  </a:t>
            </a:r>
            <a:r>
              <a:rPr lang="en-US" sz="2800" dirty="0" smtClean="0"/>
              <a:t>… I </a:t>
            </a:r>
            <a:r>
              <a:rPr lang="en-US" sz="2800" dirty="0"/>
              <a:t>feel </a:t>
            </a:r>
            <a:r>
              <a:rPr lang="en-US" sz="2800" b="1" dirty="0">
                <a:solidFill>
                  <a:srgbClr val="FF0000"/>
                </a:solidFill>
              </a:rPr>
              <a:t>small class sizes </a:t>
            </a:r>
            <a:r>
              <a:rPr lang="en-US" sz="2800" dirty="0"/>
              <a:t>assists professors in having the one-on-one time needed to learn course material adequately</a:t>
            </a:r>
            <a:r>
              <a:rPr lang="en-US" sz="2800" dirty="0" smtClean="0"/>
              <a:t>.” </a:t>
            </a:r>
            <a:r>
              <a:rPr lang="en-US" sz="2800" dirty="0"/>
              <a:t>(F048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895" y="2493071"/>
            <a:ext cx="6272339" cy="350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#7 Engaging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0728"/>
            <a:ext cx="4450295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“Quality </a:t>
            </a:r>
            <a:r>
              <a:rPr lang="en-US" sz="2800" dirty="0"/>
              <a:t>means that the professor prepares material that </a:t>
            </a:r>
            <a:r>
              <a:rPr lang="en-US" sz="2800" dirty="0" smtClean="0"/>
              <a:t>… </a:t>
            </a:r>
            <a:r>
              <a:rPr lang="en-US" sz="2800" b="1" dirty="0">
                <a:solidFill>
                  <a:srgbClr val="FF0000"/>
                </a:solidFill>
              </a:rPr>
              <a:t>promotes online discussion </a:t>
            </a:r>
            <a:r>
              <a:rPr lang="en-US" sz="2800" dirty="0"/>
              <a:t>and learning in a different type of community. </a:t>
            </a:r>
            <a:r>
              <a:rPr lang="en-US" sz="2800" dirty="0" smtClean="0"/>
              <a:t>… There </a:t>
            </a:r>
            <a:r>
              <a:rPr lang="en-US" sz="2800" dirty="0"/>
              <a:t>must be </a:t>
            </a:r>
            <a:r>
              <a:rPr lang="en-US" sz="2800" b="1" dirty="0">
                <a:solidFill>
                  <a:srgbClr val="FF0000"/>
                </a:solidFill>
              </a:rPr>
              <a:t>meaningful </a:t>
            </a:r>
            <a:r>
              <a:rPr lang="en-US" sz="2800" b="1" dirty="0" smtClean="0">
                <a:solidFill>
                  <a:srgbClr val="FF0000"/>
                </a:solidFill>
              </a:rPr>
              <a:t>discussions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… ” </a:t>
            </a:r>
            <a:r>
              <a:rPr lang="en-US" sz="2800" dirty="0"/>
              <a:t>(F007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Co-occurred with </a:t>
            </a:r>
            <a:r>
              <a:rPr lang="en-US" sz="2800" b="1" dirty="0" smtClean="0">
                <a:solidFill>
                  <a:srgbClr val="FF0000"/>
                </a:solidFill>
              </a:rPr>
              <a:t>interaction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895" y="2514333"/>
            <a:ext cx="6302046" cy="35184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81136" y="3293029"/>
            <a:ext cx="1034457" cy="3367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95871" y="3782228"/>
            <a:ext cx="1034457" cy="3367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69765" y="2803351"/>
            <a:ext cx="1034457" cy="3367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To understand </a:t>
            </a:r>
            <a:r>
              <a:rPr lang="en-US" sz="3200" dirty="0" smtClean="0"/>
              <a:t>administrator, faculty</a:t>
            </a:r>
            <a:r>
              <a:rPr lang="en-US" sz="3200" dirty="0"/>
              <a:t>, </a:t>
            </a:r>
            <a:r>
              <a:rPr lang="en-US" sz="3200" dirty="0" smtClean="0"/>
              <a:t>and student </a:t>
            </a:r>
            <a:r>
              <a:rPr lang="en-US" sz="3200" dirty="0"/>
              <a:t>perceptions of quality in distance education courses.</a:t>
            </a:r>
          </a:p>
        </p:txBody>
      </p:sp>
    </p:spTree>
    <p:extLst>
      <p:ext uri="{BB962C8B-B14F-4D97-AF65-F5344CB8AC3E}">
        <p14:creationId xmlns:p14="http://schemas.microsoft.com/office/powerpoint/2010/main" val="9921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</a:t>
            </a:r>
            <a:r>
              <a:rPr lang="en-US" dirty="0" smtClean="0"/>
              <a:t>a </a:t>
            </a:r>
            <a:r>
              <a:rPr lang="en-US" dirty="0"/>
              <a:t>Quality Online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286000"/>
            <a:ext cx="4219730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Top 7 codes/quality features</a:t>
            </a:r>
            <a:endParaRPr lang="en-US" sz="3200" dirty="0"/>
          </a:p>
          <a:p>
            <a:r>
              <a:rPr lang="en-US" sz="3200" dirty="0" smtClean="0"/>
              <a:t>Prioritization </a:t>
            </a:r>
            <a:r>
              <a:rPr lang="en-US" sz="3200" dirty="0"/>
              <a:t>of quality features for particular constituents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29797" y="5840827"/>
            <a:ext cx="4152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(Blood-Siegfried et al., 2008; Damjanovic, 2014; </a:t>
            </a:r>
            <a:r>
              <a:rPr lang="en-US" sz="1000" dirty="0" err="1"/>
              <a:t>Darabi</a:t>
            </a:r>
            <a:r>
              <a:rPr lang="en-US" sz="1000" dirty="0"/>
              <a:t> &amp; </a:t>
            </a:r>
            <a:r>
              <a:rPr lang="en-US" sz="1000" dirty="0" err="1"/>
              <a:t>Jin</a:t>
            </a:r>
            <a:r>
              <a:rPr lang="en-US" sz="1000" dirty="0"/>
              <a:t>, 2013; </a:t>
            </a:r>
            <a:r>
              <a:rPr lang="en-US" sz="1000" dirty="0" err="1"/>
              <a:t>Dolog</a:t>
            </a:r>
            <a:r>
              <a:rPr lang="en-US" sz="1000" dirty="0"/>
              <a:t> et al., 2004; Jung, 2011; </a:t>
            </a:r>
            <a:r>
              <a:rPr lang="en-US" sz="1000" dirty="0" err="1"/>
              <a:t>Kanuka</a:t>
            </a:r>
            <a:r>
              <a:rPr lang="en-US" sz="1000" dirty="0"/>
              <a:t> et al., 2007; </a:t>
            </a:r>
            <a:r>
              <a:rPr lang="en-US" sz="1000" dirty="0" err="1"/>
              <a:t>McGorry</a:t>
            </a:r>
            <a:r>
              <a:rPr lang="en-US" sz="1000" dirty="0"/>
              <a:t>, 2003; Wu et al., 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26" t="2463" r="1125" b="-445"/>
          <a:stretch/>
        </p:blipFill>
        <p:spPr>
          <a:xfrm>
            <a:off x="5591330" y="2468396"/>
            <a:ext cx="6490741" cy="3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Quality Features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2613"/>
              </p:ext>
            </p:extLst>
          </p:nvPr>
        </p:nvGraphicFramePr>
        <p:xfrm>
          <a:off x="1371600" y="2286000"/>
          <a:ext cx="9774621" cy="14977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60703"/>
                <a:gridCol w="7213918"/>
              </a:tblGrid>
              <a:tr h="1497724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Clarity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Availability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Feedback</a:t>
                      </a:r>
                    </a:p>
                  </a:txBody>
                  <a:tcPr marL="91034" marR="91034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Clear syllabus,</a:t>
                      </a:r>
                      <a:r>
                        <a:rPr lang="en-US" sz="2800" baseline="0" dirty="0" smtClean="0"/>
                        <a:t> clear assignment expectations.</a:t>
                      </a:r>
                    </a:p>
                    <a:p>
                      <a:r>
                        <a:rPr lang="en-US" sz="2800" baseline="0" dirty="0" smtClean="0"/>
                        <a:t>Clear about availability</a:t>
                      </a:r>
                    </a:p>
                  </a:txBody>
                  <a:tcPr marL="91034" marR="910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9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Quality Features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733653"/>
              </p:ext>
            </p:extLst>
          </p:nvPr>
        </p:nvGraphicFramePr>
        <p:xfrm>
          <a:off x="1371600" y="2286000"/>
          <a:ext cx="10657490" cy="14423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31426"/>
                <a:gridCol w="7226064"/>
              </a:tblGrid>
              <a:tr h="144230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 smtClean="0"/>
                        <a:t>1. Interaction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 smtClean="0"/>
                        <a:t>2. Engagement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 smtClean="0"/>
                        <a:t>3.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Comparable rigor</a:t>
                      </a:r>
                    </a:p>
                  </a:txBody>
                  <a:tcPr marL="83527" marR="83527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Educate faculty on the different prioritization.</a:t>
                      </a:r>
                    </a:p>
                    <a:p>
                      <a:r>
                        <a:rPr lang="en-US" sz="2800" dirty="0" smtClean="0"/>
                        <a:t>Engagement-rich</a:t>
                      </a:r>
                      <a:r>
                        <a:rPr lang="en-US" sz="2800" baseline="0" dirty="0" smtClean="0"/>
                        <a:t> course design by internal and external players.</a:t>
                      </a:r>
                      <a:endParaRPr lang="en-US" sz="2800" dirty="0" smtClean="0"/>
                    </a:p>
                  </a:txBody>
                  <a:tcPr marL="83527" marR="835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3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 Quality Features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593688"/>
              </p:ext>
            </p:extLst>
          </p:nvPr>
        </p:nvGraphicFramePr>
        <p:xfrm>
          <a:off x="1371600" y="2286000"/>
          <a:ext cx="9601328" cy="2651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00664"/>
                <a:gridCol w="4800664"/>
              </a:tblGrid>
              <a:tr h="2272807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Meets objectives and outcomes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Comparable rigor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en-US" sz="2800" dirty="0" smtClean="0"/>
                        <a:t>Interaction</a:t>
                      </a:r>
                    </a:p>
                  </a:txBody>
                  <a:tcPr marL="76906" marR="76906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Aligns</a:t>
                      </a:r>
                      <a:r>
                        <a:rPr lang="en-US" sz="2800" baseline="0" dirty="0" smtClean="0"/>
                        <a:t> more with faculty than students.</a:t>
                      </a:r>
                    </a:p>
                    <a:p>
                      <a:r>
                        <a:rPr lang="en-US" sz="2800" baseline="0" dirty="0" smtClean="0"/>
                        <a:t>Outcomes assessment?</a:t>
                      </a:r>
                    </a:p>
                    <a:p>
                      <a:r>
                        <a:rPr lang="en-US" sz="2800" baseline="0" dirty="0" smtClean="0"/>
                        <a:t>Faculty training, student support, infrastructure updates</a:t>
                      </a:r>
                      <a:endParaRPr lang="en-US" sz="2800" dirty="0" smtClean="0"/>
                    </a:p>
                  </a:txBody>
                  <a:tcPr marL="76906" marR="769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707994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01336" y="586541"/>
            <a:ext cx="5948353" cy="5290352"/>
          </a:xfrm>
        </p:spPr>
        <p:txBody>
          <a:bodyPr anchor="t">
            <a:noAutofit/>
          </a:bodyPr>
          <a:lstStyle/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Alexander, S. &amp; </a:t>
            </a:r>
            <a:r>
              <a:rPr lang="en-US" sz="800" dirty="0" err="1"/>
              <a:t>Golja</a:t>
            </a:r>
            <a:r>
              <a:rPr lang="en-US" sz="800" dirty="0"/>
              <a:t>, T. (2007). Using students’ experiences to derive quality in an e-learning system: an institution’s perspective. </a:t>
            </a:r>
            <a:r>
              <a:rPr lang="en-US" sz="800" i="1" dirty="0"/>
              <a:t>Educational Technology &amp; Society, 10</a:t>
            </a:r>
            <a:r>
              <a:rPr lang="en-US" sz="800" dirty="0"/>
              <a:t> (2), 17-33.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Anderson</a:t>
            </a:r>
            <a:r>
              <a:rPr lang="en-US" sz="800" dirty="0"/>
              <a:t>, T. (Ed.) (2008). </a:t>
            </a:r>
            <a:r>
              <a:rPr lang="en-US" sz="800" i="1" dirty="0"/>
              <a:t>The theory and practice of online learning</a:t>
            </a:r>
            <a:r>
              <a:rPr lang="en-US" sz="800" dirty="0"/>
              <a:t>. Edmonton, AB: Athabasca University Press.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Black</a:t>
            </a:r>
            <a:r>
              <a:rPr lang="en-US" sz="800" dirty="0"/>
              <a:t>, L. M. (2013). A history of scholarship. In M. G. Moore (Ed.), </a:t>
            </a:r>
            <a:r>
              <a:rPr lang="en-US" sz="800" i="1" dirty="0"/>
              <a:t>Handbook of distance education </a:t>
            </a:r>
            <a:r>
              <a:rPr lang="en-US" sz="800" dirty="0"/>
              <a:t>(pp. 3-20)</a:t>
            </a:r>
            <a:r>
              <a:rPr lang="en-US" sz="800" i="1" dirty="0"/>
              <a:t>. </a:t>
            </a:r>
            <a:r>
              <a:rPr lang="en-US" sz="800" dirty="0"/>
              <a:t>New York: Routledge.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Blood-Siegfried</a:t>
            </a:r>
            <a:r>
              <a:rPr lang="en-US" sz="800" dirty="0"/>
              <a:t>, J. E., Short, N. M., Rapp, C. G., Hill, E., Talbert, S., Skinner, J., Campbell, A., &amp; Goodwin, L. (2008). A rubric for improving the quality of online courses. </a:t>
            </a:r>
            <a:r>
              <a:rPr lang="en-US" sz="800" i="1" dirty="0"/>
              <a:t>International Journal of Nursing Education Scholarship, 5</a:t>
            </a:r>
            <a:r>
              <a:rPr lang="en-US" sz="800" dirty="0"/>
              <a:t>(1), 1-13.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Bower</a:t>
            </a:r>
            <a:r>
              <a:rPr lang="en-US" sz="800" dirty="0"/>
              <a:t>, B. L. (2001). Distance education: facing the faculty challenge. </a:t>
            </a:r>
            <a:r>
              <a:rPr lang="en-US" sz="800" i="1" dirty="0"/>
              <a:t>Journal of Distance Learning Administration, 4</a:t>
            </a:r>
            <a:r>
              <a:rPr lang="en-US" sz="800" dirty="0"/>
              <a:t>(2), 1-6.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Chaney</a:t>
            </a:r>
            <a:r>
              <a:rPr lang="en-US" sz="800" dirty="0"/>
              <a:t>, B. H., Eddy, J. M., Dorman, S. M., </a:t>
            </a:r>
            <a:r>
              <a:rPr lang="en-US" sz="800" dirty="0" err="1"/>
              <a:t>Glessner</a:t>
            </a:r>
            <a:r>
              <a:rPr lang="en-US" sz="800" dirty="0"/>
              <a:t>, L., Green, B. L., &amp; Lara-</a:t>
            </a:r>
            <a:r>
              <a:rPr lang="en-US" sz="800" dirty="0" err="1"/>
              <a:t>Alecio</a:t>
            </a:r>
            <a:r>
              <a:rPr lang="en-US" sz="800" dirty="0"/>
              <a:t>, R. (2007). Development of an instrument to assess student opinions of the quality of distance education courses. </a:t>
            </a:r>
            <a:r>
              <a:rPr lang="en-US" sz="800" i="1" dirty="0"/>
              <a:t>American Journal of Distance Education, 21</a:t>
            </a:r>
            <a:r>
              <a:rPr lang="en-US" sz="800" dirty="0"/>
              <a:t>(3), 145-164.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Chao</a:t>
            </a:r>
            <a:r>
              <a:rPr lang="en-US" sz="800" dirty="0"/>
              <a:t>, I. T., </a:t>
            </a:r>
            <a:r>
              <a:rPr lang="en-US" sz="800" dirty="0" err="1"/>
              <a:t>Saj</a:t>
            </a:r>
            <a:r>
              <a:rPr lang="en-US" sz="800" dirty="0"/>
              <a:t>, T., &amp; Hamilton, D. (2010). Using collaborative course development to achieve online course quality standards. </a:t>
            </a:r>
            <a:r>
              <a:rPr lang="en-US" sz="800" i="1" dirty="0"/>
              <a:t>International Review of Research in Open and Distance Learning, 11</a:t>
            </a:r>
            <a:r>
              <a:rPr lang="en-US" sz="800" dirty="0"/>
              <a:t>(3), 106-126.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Collins</a:t>
            </a:r>
            <a:r>
              <a:rPr lang="en-US" sz="800" dirty="0"/>
              <a:t>, D., Weber, J., &amp; Zambrano, R. (2014). Teaching business ethics online: perspectives on course design, delivery, student engagement, and assessment. </a:t>
            </a:r>
            <a:r>
              <a:rPr lang="en-US" sz="800" i="1" dirty="0"/>
              <a:t>Journal of Business Ethics, 125</a:t>
            </a:r>
            <a:r>
              <a:rPr lang="en-US" sz="800" dirty="0"/>
              <a:t>, 513-529.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Damjanovic</a:t>
            </a:r>
            <a:r>
              <a:rPr lang="en-US" sz="800" dirty="0"/>
              <a:t>, D. (2014). Requirements quality online courses</a:t>
            </a:r>
            <a:r>
              <a:rPr lang="en-US" sz="800" i="1" dirty="0"/>
              <a:t>. Intelligent Information Management, 6</a:t>
            </a:r>
            <a:r>
              <a:rPr lang="en-US" sz="800" dirty="0"/>
              <a:t>, 89-96.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err="1" smtClean="0"/>
              <a:t>Darabi</a:t>
            </a:r>
            <a:r>
              <a:rPr lang="en-US" sz="800" dirty="0"/>
              <a:t>, A. &amp; </a:t>
            </a:r>
            <a:r>
              <a:rPr lang="en-US" sz="800" dirty="0" err="1"/>
              <a:t>Jin</a:t>
            </a:r>
            <a:r>
              <a:rPr lang="en-US" sz="800" dirty="0"/>
              <a:t>, L. (2013). Improving the quality of online discussion: the effects of strategies designed based on cognitive load theory principles</a:t>
            </a:r>
            <a:r>
              <a:rPr lang="en-US" sz="800" i="1" dirty="0"/>
              <a:t>. Distance Education, 34</a:t>
            </a:r>
            <a:r>
              <a:rPr lang="en-US" sz="800" dirty="0"/>
              <a:t>(1) 21-36. 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err="1" smtClean="0"/>
              <a:t>Dolog</a:t>
            </a:r>
            <a:r>
              <a:rPr lang="en-US" sz="800" dirty="0"/>
              <a:t>, P., </a:t>
            </a:r>
            <a:r>
              <a:rPr lang="en-US" sz="800" dirty="0" err="1"/>
              <a:t>Henze</a:t>
            </a:r>
            <a:r>
              <a:rPr lang="en-US" sz="800" dirty="0"/>
              <a:t>, N., </a:t>
            </a:r>
            <a:r>
              <a:rPr lang="en-US" sz="800" dirty="0" err="1"/>
              <a:t>Nejdl</a:t>
            </a:r>
            <a:r>
              <a:rPr lang="en-US" sz="800" dirty="0"/>
              <a:t>, W., &amp; </a:t>
            </a:r>
            <a:r>
              <a:rPr lang="en-US" sz="800" dirty="0" err="1"/>
              <a:t>Sintek</a:t>
            </a:r>
            <a:r>
              <a:rPr lang="en-US" sz="800" dirty="0"/>
              <a:t>, M. (2004). Personalization in distributed learning environments. In Proceedings of the 13th international conference on World Wide Web––alternate track papers and posters (pp. 170–179).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err="1" smtClean="0"/>
              <a:t>Dubin</a:t>
            </a:r>
            <a:r>
              <a:rPr lang="en-US" sz="800" dirty="0"/>
              <a:t>, R., &amp; </a:t>
            </a:r>
            <a:r>
              <a:rPr lang="en-US" sz="800" dirty="0" err="1"/>
              <a:t>Taveggia</a:t>
            </a:r>
            <a:r>
              <a:rPr lang="en-US" sz="800" dirty="0"/>
              <a:t>, T. C. (1968). </a:t>
            </a:r>
            <a:r>
              <a:rPr lang="en-US" sz="800" i="1" dirty="0"/>
              <a:t>The teaching-learning paradox: A comparative analysis of college teaching methods. </a:t>
            </a:r>
            <a:r>
              <a:rPr lang="en-US" sz="800" dirty="0"/>
              <a:t>Eugene, OR: Center for the Advanced Study of Educational Administration. ERIC Document ED 026 966.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Green</a:t>
            </a:r>
            <a:r>
              <a:rPr lang="en-US" sz="800" dirty="0"/>
              <a:t>, D. (Ed.) (1994). </a:t>
            </a:r>
            <a:r>
              <a:rPr lang="en-US" sz="800" i="1" dirty="0"/>
              <a:t>What is quality in higher education?</a:t>
            </a:r>
            <a:r>
              <a:rPr lang="en-US" sz="800" dirty="0"/>
              <a:t> Bristol, PA: Open University Press.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Harry</a:t>
            </a:r>
            <a:r>
              <a:rPr lang="en-US" sz="800" dirty="0"/>
              <a:t>, K., Keegan, D., &amp; John, M. (2013). </a:t>
            </a:r>
            <a:r>
              <a:rPr lang="en-US" sz="800" i="1" dirty="0"/>
              <a:t>Distance education: New perspectives.</a:t>
            </a:r>
            <a:r>
              <a:rPr lang="en-US" sz="800" dirty="0"/>
              <a:t> New York: Routledge.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Heaton</a:t>
            </a:r>
            <a:r>
              <a:rPr lang="en-US" sz="800" dirty="0"/>
              <a:t>, L. A., Pauley, R., &amp; Childress, R. (2002). Quality control for online graduate course delivery: a case study. </a:t>
            </a:r>
            <a:r>
              <a:rPr lang="en-US" sz="800" i="1" dirty="0"/>
              <a:t>Distance Education: Issues and Concerns, </a:t>
            </a:r>
            <a:r>
              <a:rPr lang="en-US" sz="800" dirty="0"/>
              <a:t>103-114.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smtClean="0"/>
              <a:t>Jung</a:t>
            </a:r>
            <a:r>
              <a:rPr lang="en-US" sz="800" dirty="0"/>
              <a:t>, I. (2011). The dimensions of e-learning quality: from the learner’s perspective. </a:t>
            </a:r>
            <a:r>
              <a:rPr lang="en-US" sz="800" i="1" dirty="0"/>
              <a:t>Education Technology Research Development, 59</a:t>
            </a:r>
            <a:r>
              <a:rPr lang="en-US" sz="800" dirty="0"/>
              <a:t>, 445-464.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err="1" smtClean="0"/>
              <a:t>Kanuka</a:t>
            </a:r>
            <a:r>
              <a:rPr lang="en-US" sz="800" dirty="0"/>
              <a:t>, H., Rourke, L., &amp; </a:t>
            </a:r>
            <a:r>
              <a:rPr lang="en-US" sz="800" dirty="0" err="1"/>
              <a:t>Laflamme</a:t>
            </a:r>
            <a:r>
              <a:rPr lang="en-US" sz="800" dirty="0"/>
              <a:t>, E. (2007). The influence of instructional methods on the quality of online instruction. </a:t>
            </a:r>
            <a:r>
              <a:rPr lang="en-US" sz="800" i="1" dirty="0"/>
              <a:t>British Journal of Educational Technology</a:t>
            </a:r>
            <a:r>
              <a:rPr lang="en-US" sz="800" dirty="0"/>
              <a:t>, </a:t>
            </a:r>
            <a:r>
              <a:rPr lang="en-US" sz="800" i="1" dirty="0"/>
              <a:t>38</a:t>
            </a:r>
            <a:r>
              <a:rPr lang="en-US" sz="800" dirty="0"/>
              <a:t>(2), 260-271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525402" y="707994"/>
            <a:ext cx="5666597" cy="5290352"/>
          </a:xfrm>
        </p:spPr>
        <p:txBody>
          <a:bodyPr>
            <a:noAutofit/>
          </a:bodyPr>
          <a:lstStyle/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Keegan, D. (1996). </a:t>
            </a:r>
            <a:r>
              <a:rPr lang="en-US" sz="800" i="1" dirty="0"/>
              <a:t>Foundations of distance education.</a:t>
            </a:r>
            <a:r>
              <a:rPr lang="en-US" sz="800" dirty="0"/>
              <a:t> Psychology Press.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err="1"/>
              <a:t>Kozma</a:t>
            </a:r>
            <a:r>
              <a:rPr lang="en-US" sz="800" dirty="0"/>
              <a:t>, R. B. (2001). Counterpoint theory of ‘learning with media’. In R. E. Clark (Ed.), </a:t>
            </a:r>
            <a:r>
              <a:rPr lang="en-US" sz="800" i="1" dirty="0"/>
              <a:t>Learning from media: Arguments, analysis, and evidence </a:t>
            </a:r>
            <a:r>
              <a:rPr lang="en-US" sz="800" dirty="0"/>
              <a:t>(pp. 137-178). Greenwich, CT: Information Age Publishing Inc.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Liu, O. L. (2012). Student evaluation of instruction: in the new paradigm of distance education. </a:t>
            </a:r>
            <a:r>
              <a:rPr lang="en-US" sz="800" i="1" dirty="0"/>
              <a:t>Research in Higher Education, 53,</a:t>
            </a:r>
            <a:r>
              <a:rPr lang="en-US" sz="800" dirty="0"/>
              <a:t> 471-486.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Lloyd, S. A., Byrne, M. M., &amp; McCoy, T. S. (2012). Faculty-perceived barriers of online education. </a:t>
            </a:r>
            <a:r>
              <a:rPr lang="en-US" sz="800" i="1" dirty="0"/>
              <a:t>Journal of Online Learning and Teaching, 8</a:t>
            </a:r>
            <a:r>
              <a:rPr lang="en-US" sz="800" dirty="0"/>
              <a:t>(1), 1-12.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err="1"/>
              <a:t>McGorry</a:t>
            </a:r>
            <a:r>
              <a:rPr lang="en-US" sz="800" dirty="0"/>
              <a:t>, S. Y. (2003). Measuring quality in online programs. </a:t>
            </a:r>
            <a:r>
              <a:rPr lang="en-US" sz="800" i="1" dirty="0"/>
              <a:t>Internet and Higher Education, 6</a:t>
            </a:r>
            <a:r>
              <a:rPr lang="en-US" sz="800" dirty="0"/>
              <a:t>, 159-177.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Moore, M. G. (Ed.) (2013). </a:t>
            </a:r>
            <a:r>
              <a:rPr lang="en-US" sz="800" i="1" dirty="0"/>
              <a:t>Handbook of distance education.</a:t>
            </a:r>
            <a:r>
              <a:rPr lang="en-US" sz="800" dirty="0"/>
              <a:t> New York: Routledge.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Nandi, D., Hamilton, M., &amp; Harland, J. (2012). Evaluating the quality of interaction in asynchronous discussion forums in fully online courses. </a:t>
            </a:r>
            <a:r>
              <a:rPr lang="en-US" sz="800" i="1" dirty="0"/>
              <a:t>Distance Education, 33</a:t>
            </a:r>
            <a:r>
              <a:rPr lang="en-US" sz="800" dirty="0"/>
              <a:t>(1), 5-30.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Oliver, R. (2001). Assuring the quality of online learning in Australian higher education. </a:t>
            </a:r>
            <a:r>
              <a:rPr lang="en-US" sz="800" i="1" dirty="0"/>
              <a:t>Proceedings of Moving Online II Conference</a:t>
            </a:r>
            <a:r>
              <a:rPr lang="en-US" sz="800" dirty="0"/>
              <a:t>, 222-231. 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Richardson, J. T. E. (2005). Students’ perceptions of academic quality and approaches to studying in distance education. </a:t>
            </a:r>
            <a:r>
              <a:rPr lang="en-US" sz="800" i="1" dirty="0"/>
              <a:t>British Educational Research Journal, 31</a:t>
            </a:r>
            <a:r>
              <a:rPr lang="en-US" sz="800" dirty="0"/>
              <a:t>(1), 7-27.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Roby, T., Ashe, S., Singh, N., &amp; Clark, C. (2013). Shaping the online experience: how administrators can influence student and instructor perceptions through policy and practice. </a:t>
            </a:r>
            <a:r>
              <a:rPr lang="en-US" sz="800" i="1" dirty="0"/>
              <a:t>Internet and Higher Education, 17,</a:t>
            </a:r>
            <a:r>
              <a:rPr lang="en-US" sz="800" dirty="0"/>
              <a:t> 29-37.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 err="1"/>
              <a:t>Rovai</a:t>
            </a:r>
            <a:r>
              <a:rPr lang="en-US" sz="800" dirty="0"/>
              <a:t>, A. P. (2003). A practical framework for evaluating online distance education programs. </a:t>
            </a:r>
            <a:r>
              <a:rPr lang="en-US" sz="800" i="1" dirty="0"/>
              <a:t>Internet and Higher Education, 6</a:t>
            </a:r>
            <a:r>
              <a:rPr lang="en-US" sz="800" dirty="0"/>
              <a:t>, 109-124.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Shattuck, K., </a:t>
            </a:r>
            <a:r>
              <a:rPr lang="en-US" sz="800" dirty="0" err="1"/>
              <a:t>Frese</a:t>
            </a:r>
            <a:r>
              <a:rPr lang="en-US" sz="800" dirty="0"/>
              <a:t>, J., </a:t>
            </a:r>
            <a:r>
              <a:rPr lang="en-US" sz="800" dirty="0" err="1"/>
              <a:t>Lalla</a:t>
            </a:r>
            <a:r>
              <a:rPr lang="en-US" sz="800" dirty="0"/>
              <a:t>, S., </a:t>
            </a:r>
            <a:r>
              <a:rPr lang="en-US" sz="800" dirty="0" err="1"/>
              <a:t>Mikalson</a:t>
            </a:r>
            <a:r>
              <a:rPr lang="en-US" sz="800" dirty="0"/>
              <a:t>, J., </a:t>
            </a:r>
            <a:r>
              <a:rPr lang="en-US" sz="800" dirty="0" err="1"/>
              <a:t>Simunich</a:t>
            </a:r>
            <a:r>
              <a:rPr lang="en-US" sz="800" dirty="0"/>
              <a:t>, B., &amp; Wang, L. (2013). </a:t>
            </a:r>
            <a:r>
              <a:rPr lang="en-US" sz="800" i="1" dirty="0"/>
              <a:t>Results of review of the 2011-2013 research literature. </a:t>
            </a:r>
            <a:r>
              <a:rPr lang="en-US" sz="800" dirty="0"/>
              <a:t>Retrieved from https://www.qualitymatters.org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Simonson, M. (2015). Accreditation and quality in distance education. </a:t>
            </a:r>
            <a:r>
              <a:rPr lang="en-US" sz="800" i="1" dirty="0"/>
              <a:t>Distance Learning, 12</a:t>
            </a:r>
            <a:r>
              <a:rPr lang="en-US" sz="800" dirty="0"/>
              <a:t>(1), 27.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Simpson, J. M. &amp; Benson, A. D. (2013). Student perceptions of quality and satisfaction in online education. </a:t>
            </a:r>
            <a:r>
              <a:rPr lang="en-US" sz="800" i="1" dirty="0"/>
              <a:t>The Quarterly Review of Distance Education, 14</a:t>
            </a:r>
            <a:r>
              <a:rPr lang="en-US" sz="800" dirty="0"/>
              <a:t>(4), 221-231.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Vu, P., Meyer, R., &amp; Cepero, J. (2016). Models of administration for online learning programs in the U.S. higher education institutions. </a:t>
            </a:r>
            <a:r>
              <a:rPr lang="en-US" sz="800" i="1" dirty="0"/>
              <a:t>Journal of Applied Educational and Policy Research, 2</a:t>
            </a:r>
            <a:r>
              <a:rPr lang="en-US" sz="800" dirty="0"/>
              <a:t>(1), 24-31.</a:t>
            </a:r>
          </a:p>
          <a:p>
            <a:pPr marL="227013" indent="-227013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800" dirty="0"/>
              <a:t>Wu, X., Liu, Y., Zhang, Y., &amp; Ji, L. (2016). Providing quality online education for continuing education</a:t>
            </a:r>
            <a:r>
              <a:rPr lang="en-US" sz="800" i="1" dirty="0"/>
              <a:t>. International Journal of Information and Education Technology, 6</a:t>
            </a:r>
            <a:r>
              <a:rPr lang="en-US" sz="800" dirty="0"/>
              <a:t>(2), 157-161</a:t>
            </a:r>
            <a:r>
              <a:rPr lang="en-US" sz="800" dirty="0" smtClean="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223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29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Perceptions of Quality in Distance Education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35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Perceptions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Student surveys </a:t>
            </a:r>
            <a:endParaRPr lang="en-US" sz="3200" dirty="0" smtClean="0"/>
          </a:p>
          <a:p>
            <a:r>
              <a:rPr lang="en-US" sz="3200" dirty="0"/>
              <a:t>Q</a:t>
            </a:r>
            <a:r>
              <a:rPr lang="en-US" sz="3200" dirty="0" smtClean="0"/>
              <a:t>uality meets/exceeds own </a:t>
            </a:r>
            <a:r>
              <a:rPr lang="en-US" sz="3200" dirty="0"/>
              <a:t>standards </a:t>
            </a:r>
            <a:r>
              <a:rPr lang="en-US" sz="3200" dirty="0" smtClean="0"/>
              <a:t>→ studying </a:t>
            </a:r>
            <a:r>
              <a:rPr lang="en-US" sz="3200" dirty="0"/>
              <a:t>for </a:t>
            </a:r>
            <a:r>
              <a:rPr lang="en-US" sz="3200" dirty="0" smtClean="0"/>
              <a:t>(</a:t>
            </a:r>
            <a:r>
              <a:rPr lang="en-US" sz="3200" dirty="0"/>
              <a:t>Richardson, 2005</a:t>
            </a:r>
            <a:r>
              <a:rPr lang="en-US" sz="3200" dirty="0" smtClean="0"/>
              <a:t>) and satisfaction with course (Simpson &amp; Benson, 2013).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97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Faculty Perceptions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Personally </a:t>
            </a:r>
            <a:r>
              <a:rPr lang="en-US" sz="3200" dirty="0"/>
              <a:t>rewarding, institutionally supported, and professionally </a:t>
            </a:r>
            <a:r>
              <a:rPr lang="en-US" sz="3200" dirty="0" smtClean="0"/>
              <a:t>recognized </a:t>
            </a:r>
            <a:r>
              <a:rPr lang="en-US" sz="3200" dirty="0"/>
              <a:t>(Roby, Ashe, Singh, &amp; Clark, 2013, p. 30</a:t>
            </a:r>
            <a:r>
              <a:rPr lang="en-US" sz="3200" dirty="0" smtClean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92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Administrator Perceptions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Has yet to be explored.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70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4630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569904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the meaning of “quality” in an online course to administrators, faculty, and students?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644" y="2653671"/>
            <a:ext cx="4708467" cy="28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Participants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Experienced </a:t>
            </a:r>
            <a:r>
              <a:rPr lang="en-US" sz="3200" dirty="0"/>
              <a:t>in online teaching or learning </a:t>
            </a:r>
            <a:endParaRPr lang="en-US" sz="3200" dirty="0" smtClean="0"/>
          </a:p>
          <a:p>
            <a:r>
              <a:rPr lang="en-US" sz="3200" dirty="0"/>
              <a:t>2</a:t>
            </a:r>
            <a:r>
              <a:rPr lang="en-US" sz="3200" dirty="0" smtClean="0"/>
              <a:t> </a:t>
            </a:r>
            <a:r>
              <a:rPr lang="en-US" sz="3200" dirty="0"/>
              <a:t>mid-sized public </a:t>
            </a:r>
            <a:r>
              <a:rPr lang="en-US" sz="3200" dirty="0" smtClean="0"/>
              <a:t>universities</a:t>
            </a:r>
          </a:p>
          <a:p>
            <a:r>
              <a:rPr lang="en-US" sz="3200" dirty="0" smtClean="0"/>
              <a:t>Mid-Atlantic United States</a:t>
            </a:r>
            <a:endParaRPr lang="en-US" sz="3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11476" y="4033894"/>
            <a:ext cx="124545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406" y="4680225"/>
            <a:ext cx="6400936" cy="142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845</TotalTime>
  <Words>1813</Words>
  <Application>Microsoft Office PowerPoint</Application>
  <PresentationFormat>Widescreen</PresentationFormat>
  <Paragraphs>116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Franklin Gothic Book</vt:lpstr>
      <vt:lpstr>Crop</vt:lpstr>
      <vt:lpstr>The Meaning of quality in an online course to administrators, faculty, and students</vt:lpstr>
      <vt:lpstr>Purpose of Study</vt:lpstr>
      <vt:lpstr>Literature review</vt:lpstr>
      <vt:lpstr>Student Perceptions</vt:lpstr>
      <vt:lpstr>Faculty Perceptions</vt:lpstr>
      <vt:lpstr>Administrator Perceptions</vt:lpstr>
      <vt:lpstr>Methodology</vt:lpstr>
      <vt:lpstr>Research Question</vt:lpstr>
      <vt:lpstr>Participants</vt:lpstr>
      <vt:lpstr>Data Collection</vt:lpstr>
      <vt:lpstr>Results</vt:lpstr>
      <vt:lpstr>What is the meaning of ”quality” in an online course to administrators, faculty, and students?</vt:lpstr>
      <vt:lpstr>#1 Comparable rigor</vt:lpstr>
      <vt:lpstr>#2 Clarity</vt:lpstr>
      <vt:lpstr>#3 Interaction</vt:lpstr>
      <vt:lpstr>#4 Meets Objectives and Outcomes</vt:lpstr>
      <vt:lpstr>#5 Feedback  #6 Availability</vt:lpstr>
      <vt:lpstr>#5 Feedback  #6 Availability</vt:lpstr>
      <vt:lpstr>#7 Engaging</vt:lpstr>
      <vt:lpstr>Discussion</vt:lpstr>
      <vt:lpstr>Features of a Quality Online Course</vt:lpstr>
      <vt:lpstr>implications</vt:lpstr>
      <vt:lpstr>Student Quality Features </vt:lpstr>
      <vt:lpstr>Faculty Quality Features</vt:lpstr>
      <vt:lpstr>Administrator Quality Features</vt:lpstr>
      <vt:lpstr>References</vt:lpstr>
      <vt:lpstr>Thank you for your time!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of quality in an online course to administrators, faculty, and students</dc:title>
  <dc:creator>Microsoft Office User</dc:creator>
  <cp:lastModifiedBy>Smidt, Chui Kian</cp:lastModifiedBy>
  <cp:revision>83</cp:revision>
  <dcterms:created xsi:type="dcterms:W3CDTF">2016-09-22T22:02:46Z</dcterms:created>
  <dcterms:modified xsi:type="dcterms:W3CDTF">2016-10-22T20:10:17Z</dcterms:modified>
</cp:coreProperties>
</file>